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325" r:id="rId2"/>
    <p:sldId id="256" r:id="rId3"/>
    <p:sldId id="266" r:id="rId4"/>
    <p:sldId id="257" r:id="rId5"/>
    <p:sldId id="274" r:id="rId6"/>
    <p:sldId id="277" r:id="rId7"/>
    <p:sldId id="275" r:id="rId8"/>
    <p:sldId id="304" r:id="rId9"/>
    <p:sldId id="305" r:id="rId10"/>
    <p:sldId id="289" r:id="rId11"/>
    <p:sldId id="294" r:id="rId12"/>
    <p:sldId id="295" r:id="rId13"/>
    <p:sldId id="281" r:id="rId14"/>
    <p:sldId id="284" r:id="rId15"/>
    <p:sldId id="324" r:id="rId16"/>
    <p:sldId id="292" r:id="rId17"/>
    <p:sldId id="293" r:id="rId18"/>
    <p:sldId id="287" r:id="rId19"/>
    <p:sldId id="307" r:id="rId20"/>
    <p:sldId id="308" r:id="rId21"/>
    <p:sldId id="309" r:id="rId22"/>
    <p:sldId id="306" r:id="rId23"/>
    <p:sldId id="310" r:id="rId24"/>
    <p:sldId id="303" r:id="rId25"/>
    <p:sldId id="286" r:id="rId26"/>
    <p:sldId id="296" r:id="rId27"/>
    <p:sldId id="288" r:id="rId28"/>
    <p:sldId id="291" r:id="rId29"/>
    <p:sldId id="298" r:id="rId30"/>
    <p:sldId id="299" r:id="rId31"/>
    <p:sldId id="301" r:id="rId32"/>
    <p:sldId id="322" r:id="rId33"/>
    <p:sldId id="297" r:id="rId34"/>
    <p:sldId id="314" r:id="rId35"/>
    <p:sldId id="316" r:id="rId36"/>
    <p:sldId id="317" r:id="rId37"/>
    <p:sldId id="261" r:id="rId38"/>
    <p:sldId id="315" r:id="rId39"/>
    <p:sldId id="320" r:id="rId40"/>
    <p:sldId id="313" r:id="rId41"/>
    <p:sldId id="321" r:id="rId42"/>
    <p:sldId id="319" r:id="rId43"/>
    <p:sldId id="323" r:id="rId44"/>
    <p:sldId id="318"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F1DE"/>
    <a:srgbClr val="00FF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7" d="100"/>
          <a:sy n="87" d="100"/>
        </p:scale>
        <p:origin x="-840"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CA28AC-C998-6B4B-9FF3-B1318960DAD7}" type="datetimeFigureOut">
              <a:rPr lang="en-US" smtClean="0"/>
              <a:t>2014-10-28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7E91F4-9E61-544D-9286-BA9B64942ED0}" type="slidenum">
              <a:rPr lang="en-US" smtClean="0"/>
              <a:t>‹#›</a:t>
            </a:fld>
            <a:endParaRPr lang="en-US"/>
          </a:p>
        </p:txBody>
      </p:sp>
    </p:spTree>
    <p:extLst>
      <p:ext uri="{BB962C8B-B14F-4D97-AF65-F5344CB8AC3E}">
        <p14:creationId xmlns:p14="http://schemas.microsoft.com/office/powerpoint/2010/main" val="28878586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CONSOLIDATED acts and regulations are those that</a:t>
            </a:r>
            <a:r>
              <a:rPr lang="en-US" baseline="0" dirty="0" smtClean="0"/>
              <a:t> are “official”, the term consolidated is used to describe an act or regulation that is current an incorporates all amendments or “amending” acts and regulations into the original text.</a:t>
            </a:r>
            <a:endParaRPr lang="en-US" dirty="0"/>
          </a:p>
        </p:txBody>
      </p:sp>
      <p:sp>
        <p:nvSpPr>
          <p:cNvPr id="4" name="Slide Number Placeholder 3"/>
          <p:cNvSpPr>
            <a:spLocks noGrp="1"/>
          </p:cNvSpPr>
          <p:nvPr>
            <p:ph type="sldNum" sz="quarter" idx="10"/>
          </p:nvPr>
        </p:nvSpPr>
        <p:spPr/>
        <p:txBody>
          <a:bodyPr/>
          <a:lstStyle/>
          <a:p>
            <a:fld id="{267E91F4-9E61-544D-9286-BA9B64942ED0}" type="slidenum">
              <a:rPr lang="en-US" smtClean="0"/>
              <a:t>4</a:t>
            </a:fld>
            <a:endParaRPr lang="en-US"/>
          </a:p>
        </p:txBody>
      </p:sp>
    </p:spTree>
    <p:extLst>
      <p:ext uri="{BB962C8B-B14F-4D97-AF65-F5344CB8AC3E}">
        <p14:creationId xmlns:p14="http://schemas.microsoft.com/office/powerpoint/2010/main" val="1717887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Loss of exemption: (a) vitamin/mineral nutrient is added, (b) ground meat/poultry meat products/by-products with a health or function claim, name, trade-mark, statement, logo, symbol, or seal of approval, use of the terms “nutrition facts”, “</a:t>
            </a:r>
            <a:r>
              <a:rPr lang="en-US" sz="1200" dirty="0" err="1" smtClean="0"/>
              <a:t>valeur</a:t>
            </a:r>
            <a:r>
              <a:rPr lang="en-US" sz="1200" dirty="0" smtClean="0"/>
              <a:t> nutritive” or “</a:t>
            </a:r>
            <a:r>
              <a:rPr lang="en-US" sz="1200" dirty="0" err="1" smtClean="0"/>
              <a:t>valeurs</a:t>
            </a:r>
            <a:r>
              <a:rPr lang="en-US" sz="1200" dirty="0" smtClean="0"/>
              <a:t> </a:t>
            </a:r>
            <a:r>
              <a:rPr lang="en-US" sz="1200" dirty="0" err="1" smtClean="0"/>
              <a:t>nutritives</a:t>
            </a:r>
            <a:r>
              <a:rPr lang="en-US" sz="1200" dirty="0" smtClean="0"/>
              <a:t>”, use of nutrient content claims.</a:t>
            </a:r>
          </a:p>
          <a:p>
            <a:endParaRPr lang="en-US" dirty="0"/>
          </a:p>
        </p:txBody>
      </p:sp>
      <p:sp>
        <p:nvSpPr>
          <p:cNvPr id="4" name="Slide Number Placeholder 3"/>
          <p:cNvSpPr>
            <a:spLocks noGrp="1"/>
          </p:cNvSpPr>
          <p:nvPr>
            <p:ph type="sldNum" sz="quarter" idx="10"/>
          </p:nvPr>
        </p:nvSpPr>
        <p:spPr/>
        <p:txBody>
          <a:bodyPr/>
          <a:lstStyle/>
          <a:p>
            <a:fld id="{267E91F4-9E61-544D-9286-BA9B64942ED0}" type="slidenum">
              <a:rPr lang="en-US" smtClean="0"/>
              <a:t>25</a:t>
            </a:fld>
            <a:endParaRPr lang="en-US"/>
          </a:p>
        </p:txBody>
      </p:sp>
    </p:spTree>
    <p:extLst>
      <p:ext uri="{BB962C8B-B14F-4D97-AF65-F5344CB8AC3E}">
        <p14:creationId xmlns:p14="http://schemas.microsoft.com/office/powerpoint/2010/main" val="2396163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7E91F4-9E61-544D-9286-BA9B64942ED0}" type="slidenum">
              <a:rPr lang="en-US" smtClean="0"/>
              <a:t>27</a:t>
            </a:fld>
            <a:endParaRPr lang="en-US"/>
          </a:p>
        </p:txBody>
      </p:sp>
    </p:spTree>
    <p:extLst>
      <p:ext uri="{BB962C8B-B14F-4D97-AF65-F5344CB8AC3E}">
        <p14:creationId xmlns:p14="http://schemas.microsoft.com/office/powerpoint/2010/main" val="3234392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This includes products that:</a:t>
            </a:r>
          </a:p>
          <a:p>
            <a:pPr lvl="1"/>
            <a:r>
              <a:rPr lang="en-US" sz="2000" dirty="0" smtClean="0"/>
              <a:t>are </a:t>
            </a:r>
            <a:r>
              <a:rPr lang="en-US" sz="2000" dirty="0" err="1" smtClean="0"/>
              <a:t>labelled</a:t>
            </a:r>
            <a:r>
              <a:rPr lang="en-US" sz="2000" dirty="0" smtClean="0"/>
              <a:t> as “organic”;</a:t>
            </a:r>
          </a:p>
          <a:p>
            <a:pPr lvl="1"/>
            <a:r>
              <a:rPr lang="en-US" sz="2000" dirty="0" smtClean="0"/>
              <a:t>bear the Canada organic logo; and,</a:t>
            </a:r>
          </a:p>
          <a:p>
            <a:pPr lvl="1"/>
            <a:r>
              <a:rPr lang="en-US" sz="2000" dirty="0" smtClean="0"/>
              <a:t>declare “contains x% organic ingredients”.</a:t>
            </a:r>
          </a:p>
          <a:p>
            <a:endParaRPr lang="en-US" dirty="0"/>
          </a:p>
        </p:txBody>
      </p:sp>
      <p:sp>
        <p:nvSpPr>
          <p:cNvPr id="4" name="Slide Number Placeholder 3"/>
          <p:cNvSpPr>
            <a:spLocks noGrp="1"/>
          </p:cNvSpPr>
          <p:nvPr>
            <p:ph type="sldNum" sz="quarter" idx="10"/>
          </p:nvPr>
        </p:nvSpPr>
        <p:spPr/>
        <p:txBody>
          <a:bodyPr/>
          <a:lstStyle/>
          <a:p>
            <a:fld id="{267E91F4-9E61-544D-9286-BA9B64942ED0}" type="slidenum">
              <a:rPr lang="en-US" smtClean="0"/>
              <a:t>30</a:t>
            </a:fld>
            <a:endParaRPr lang="en-US"/>
          </a:p>
        </p:txBody>
      </p:sp>
    </p:spTree>
    <p:extLst>
      <p:ext uri="{BB962C8B-B14F-4D97-AF65-F5344CB8AC3E}">
        <p14:creationId xmlns:p14="http://schemas.microsoft.com/office/powerpoint/2010/main" val="2001471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Operators</a:t>
            </a:r>
            <a:r>
              <a:rPr lang="en-US" baseline="0" dirty="0" smtClean="0"/>
              <a:t> who choose GFSI as their benchmark are usually meeting customer requirements, GFSI is “Global Food Safety Initiative”</a:t>
            </a:r>
            <a:endParaRPr lang="en-US" dirty="0"/>
          </a:p>
        </p:txBody>
      </p:sp>
      <p:sp>
        <p:nvSpPr>
          <p:cNvPr id="4" name="Slide Number Placeholder 3"/>
          <p:cNvSpPr>
            <a:spLocks noGrp="1"/>
          </p:cNvSpPr>
          <p:nvPr>
            <p:ph type="sldNum" sz="quarter" idx="10"/>
          </p:nvPr>
        </p:nvSpPr>
        <p:spPr/>
        <p:txBody>
          <a:bodyPr/>
          <a:lstStyle/>
          <a:p>
            <a:fld id="{267E91F4-9E61-544D-9286-BA9B64942ED0}" type="slidenum">
              <a:rPr lang="en-US" smtClean="0"/>
              <a:t>35</a:t>
            </a:fld>
            <a:endParaRPr lang="en-US"/>
          </a:p>
        </p:txBody>
      </p:sp>
    </p:spTree>
    <p:extLst>
      <p:ext uri="{BB962C8B-B14F-4D97-AF65-F5344CB8AC3E}">
        <p14:creationId xmlns:p14="http://schemas.microsoft.com/office/powerpoint/2010/main" val="4257870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PREREQUISITE</a:t>
            </a:r>
            <a:r>
              <a:rPr lang="en-US" baseline="0" dirty="0" smtClean="0"/>
              <a:t> PROGRAMS TO HACCP are seven programs that will address 90-95% of the hazards in an establishment.  HACCP plans are built upon the prerequisite programs, and address hazards specific to the product/process.</a:t>
            </a:r>
            <a:endParaRPr lang="en-US" dirty="0"/>
          </a:p>
        </p:txBody>
      </p:sp>
      <p:sp>
        <p:nvSpPr>
          <p:cNvPr id="4" name="Slide Number Placeholder 3"/>
          <p:cNvSpPr>
            <a:spLocks noGrp="1"/>
          </p:cNvSpPr>
          <p:nvPr>
            <p:ph type="sldNum" sz="quarter" idx="10"/>
          </p:nvPr>
        </p:nvSpPr>
        <p:spPr/>
        <p:txBody>
          <a:bodyPr/>
          <a:lstStyle/>
          <a:p>
            <a:fld id="{267E91F4-9E61-544D-9286-BA9B64942ED0}" type="slidenum">
              <a:rPr lang="en-US" smtClean="0"/>
              <a:t>36</a:t>
            </a:fld>
            <a:endParaRPr lang="en-US"/>
          </a:p>
        </p:txBody>
      </p:sp>
    </p:spTree>
    <p:extLst>
      <p:ext uri="{BB962C8B-B14F-4D97-AF65-F5344CB8AC3E}">
        <p14:creationId xmlns:p14="http://schemas.microsoft.com/office/powerpoint/2010/main" val="224545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Slaughter/Meat</a:t>
            </a:r>
            <a:r>
              <a:rPr lang="en-US" baseline="0" dirty="0" smtClean="0"/>
              <a:t>/Meat products are not covered in this summery.  Meat is either federally or provincially licensed, and subject to food safety requirements specific to the activity.  For example, a slaughterhouse in BC would not obtain a Food Premises Operating Permit, but a license to operate a </a:t>
            </a:r>
            <a:r>
              <a:rPr lang="en-US" baseline="0" dirty="0" err="1" smtClean="0"/>
              <a:t>salughterhouse</a:t>
            </a:r>
            <a:r>
              <a:rPr lang="en-US" baseline="0" dirty="0" smtClean="0"/>
              <a:t> in whichever class that applies.  There is one exception, and in the Quebec Regulations respecting food, it is interpreted that permits are essentially only required by meat and dairy operators.  </a:t>
            </a:r>
            <a:endParaRPr lang="en-US" dirty="0"/>
          </a:p>
        </p:txBody>
      </p:sp>
      <p:sp>
        <p:nvSpPr>
          <p:cNvPr id="4" name="Slide Number Placeholder 3"/>
          <p:cNvSpPr>
            <a:spLocks noGrp="1"/>
          </p:cNvSpPr>
          <p:nvPr>
            <p:ph type="sldNum" sz="quarter" idx="10"/>
          </p:nvPr>
        </p:nvSpPr>
        <p:spPr/>
        <p:txBody>
          <a:bodyPr/>
          <a:lstStyle/>
          <a:p>
            <a:fld id="{267E91F4-9E61-544D-9286-BA9B64942ED0}" type="slidenum">
              <a:rPr lang="en-US" smtClean="0"/>
              <a:t>37</a:t>
            </a:fld>
            <a:endParaRPr lang="en-US"/>
          </a:p>
        </p:txBody>
      </p:sp>
    </p:spTree>
    <p:extLst>
      <p:ext uri="{BB962C8B-B14F-4D97-AF65-F5344CB8AC3E}">
        <p14:creationId xmlns:p14="http://schemas.microsoft.com/office/powerpoint/2010/main" val="2248071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 to the federal system, PEI’s provincial food safety regulations</a:t>
            </a:r>
            <a:r>
              <a:rPr lang="en-US" baseline="0" dirty="0" smtClean="0"/>
              <a:t> are also reported to be updated/upgraded.</a:t>
            </a:r>
            <a:endParaRPr lang="en-US" dirty="0"/>
          </a:p>
        </p:txBody>
      </p:sp>
      <p:sp>
        <p:nvSpPr>
          <p:cNvPr id="4" name="Slide Number Placeholder 3"/>
          <p:cNvSpPr>
            <a:spLocks noGrp="1"/>
          </p:cNvSpPr>
          <p:nvPr>
            <p:ph type="sldNum" sz="quarter" idx="10"/>
          </p:nvPr>
        </p:nvSpPr>
        <p:spPr/>
        <p:txBody>
          <a:bodyPr/>
          <a:lstStyle/>
          <a:p>
            <a:fld id="{267E91F4-9E61-544D-9286-BA9B64942ED0}" type="slidenum">
              <a:rPr lang="en-US" smtClean="0"/>
              <a:t>38</a:t>
            </a:fld>
            <a:endParaRPr lang="en-US"/>
          </a:p>
        </p:txBody>
      </p:sp>
    </p:spTree>
    <p:extLst>
      <p:ext uri="{BB962C8B-B14F-4D97-AF65-F5344CB8AC3E}">
        <p14:creationId xmlns:p14="http://schemas.microsoft.com/office/powerpoint/2010/main" val="4032998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Alberta</a:t>
            </a:r>
            <a:r>
              <a:rPr lang="en-US" baseline="0" dirty="0" smtClean="0"/>
              <a:t> notes:</a:t>
            </a:r>
          </a:p>
          <a:p>
            <a:r>
              <a:rPr lang="en-US" baseline="0" dirty="0" smtClean="0"/>
              <a:t>-Documented pest control required.</a:t>
            </a:r>
          </a:p>
          <a:p>
            <a:r>
              <a:rPr lang="en-US" baseline="0" dirty="0" smtClean="0"/>
              <a:t>-Separation of chemicals.</a:t>
            </a:r>
          </a:p>
          <a:p>
            <a:r>
              <a:rPr lang="en-US" baseline="0" dirty="0" smtClean="0"/>
              <a:t>-Building/modification of facility, plans must be approved.</a:t>
            </a:r>
          </a:p>
          <a:p>
            <a:endParaRPr lang="en-US" baseline="0" dirty="0" smtClean="0"/>
          </a:p>
          <a:p>
            <a:r>
              <a:rPr lang="en-US" b="1" baseline="0" dirty="0" smtClean="0"/>
              <a:t>BC notes:</a:t>
            </a:r>
            <a:endParaRPr lang="en-US" b="0" baseline="0" dirty="0" smtClean="0"/>
          </a:p>
          <a:p>
            <a:r>
              <a:rPr lang="en-US" b="0" baseline="0" dirty="0" smtClean="0"/>
              <a:t>-FPR also covers restaurants/foodservice.</a:t>
            </a:r>
          </a:p>
          <a:p>
            <a:r>
              <a:rPr lang="en-US" b="0" baseline="0" dirty="0" smtClean="0"/>
              <a:t>-Premises to which the FPR does not apply – food banks, and those governed by the Milk Industry Act, Fish Inspection Act, Meat Inspection Regulation.</a:t>
            </a:r>
          </a:p>
          <a:p>
            <a:r>
              <a:rPr lang="en-US" b="0" baseline="0" dirty="0" smtClean="0"/>
              <a:t>-Training requirement is </a:t>
            </a:r>
            <a:r>
              <a:rPr lang="en-US" b="0" baseline="0" dirty="0" err="1" smtClean="0"/>
              <a:t>Foodsafe</a:t>
            </a:r>
            <a:r>
              <a:rPr lang="en-US" b="0" baseline="0" dirty="0" smtClean="0"/>
              <a:t>/equivalent.</a:t>
            </a:r>
          </a:p>
          <a:p>
            <a:endParaRPr lang="en-US" b="0" baseline="0" dirty="0" smtClean="0"/>
          </a:p>
          <a:p>
            <a:r>
              <a:rPr lang="en-US" b="1" baseline="0" dirty="0" smtClean="0"/>
              <a:t>Manitoba notes:</a:t>
            </a:r>
            <a:endParaRPr lang="en-US" b="0" baseline="0" dirty="0" smtClean="0"/>
          </a:p>
          <a:p>
            <a:r>
              <a:rPr lang="en-US" b="0" baseline="0" dirty="0" smtClean="0"/>
              <a:t>-Requirements are not highly detailed.</a:t>
            </a:r>
            <a:endParaRPr lang="en-US" b="1" baseline="0" dirty="0" smtClean="0"/>
          </a:p>
          <a:p>
            <a:endParaRPr lang="en-US" baseline="0" dirty="0" smtClean="0"/>
          </a:p>
          <a:p>
            <a:r>
              <a:rPr lang="en-US" b="1" dirty="0" smtClean="0"/>
              <a:t>Ontario notes:</a:t>
            </a:r>
          </a:p>
          <a:p>
            <a:r>
              <a:rPr lang="en-US" b="1" dirty="0" smtClean="0"/>
              <a:t>Quebec notes:</a:t>
            </a:r>
            <a:endParaRPr lang="en-US" b="0" dirty="0" smtClean="0"/>
          </a:p>
          <a:p>
            <a:r>
              <a:rPr lang="en-US" b="0" dirty="0" smtClean="0"/>
              <a:t>Permits</a:t>
            </a:r>
            <a:r>
              <a:rPr lang="en-US" b="0" baseline="0" dirty="0" smtClean="0"/>
              <a:t> are only required for meat and dairy (and dairy </a:t>
            </a:r>
            <a:r>
              <a:rPr lang="en-US" b="0" baseline="0" dirty="0" err="1" smtClean="0"/>
              <a:t>substitiute</a:t>
            </a:r>
            <a:r>
              <a:rPr lang="en-US" b="0" baseline="0" dirty="0" smtClean="0"/>
              <a:t>) facilities, and restaurants (</a:t>
            </a:r>
            <a:r>
              <a:rPr lang="en-US" b="0" baseline="0" dirty="0" err="1" smtClean="0"/>
              <a:t>agri</a:t>
            </a:r>
            <a:r>
              <a:rPr lang="en-US" b="0" baseline="0" dirty="0" smtClean="0"/>
              <a:t>-tourism) but provisions in the food products act apply to all food premises.</a:t>
            </a:r>
          </a:p>
          <a:p>
            <a:r>
              <a:rPr lang="en-US" b="0" baseline="0" dirty="0" smtClean="0"/>
              <a:t>Training requirement: food handlers, 6 hours (GMP, hygiene, types of hazards, sanitation procedures) certificate, food est. manager 12 hours, includes hazard analysis</a:t>
            </a:r>
          </a:p>
          <a:p>
            <a:r>
              <a:rPr lang="en-US" b="0" baseline="0" dirty="0" err="1" smtClean="0"/>
              <a:t>Suplier</a:t>
            </a:r>
            <a:r>
              <a:rPr lang="en-US" b="0" baseline="0" dirty="0" smtClean="0"/>
              <a:t> records required (lot information</a:t>
            </a:r>
          </a:p>
          <a:p>
            <a:endParaRPr lang="en-US" b="0" baseline="0" dirty="0" smtClean="0"/>
          </a:p>
          <a:p>
            <a:r>
              <a:rPr lang="en-US" b="0" baseline="0" dirty="0" smtClean="0"/>
              <a:t>NFLD &amp; Labrador –</a:t>
            </a:r>
            <a:r>
              <a:rPr lang="en-US" b="0" baseline="0" dirty="0" err="1" smtClean="0"/>
              <a:t>nhave</a:t>
            </a:r>
            <a:r>
              <a:rPr lang="en-US" b="0" baseline="0" dirty="0" smtClean="0"/>
              <a:t> standards for certain products (micro standards)</a:t>
            </a:r>
          </a:p>
          <a:p>
            <a:endParaRPr lang="en-US" b="1" dirty="0"/>
          </a:p>
        </p:txBody>
      </p:sp>
      <p:sp>
        <p:nvSpPr>
          <p:cNvPr id="4" name="Slide Number Placeholder 3"/>
          <p:cNvSpPr>
            <a:spLocks noGrp="1"/>
          </p:cNvSpPr>
          <p:nvPr>
            <p:ph type="sldNum" sz="quarter" idx="10"/>
          </p:nvPr>
        </p:nvSpPr>
        <p:spPr/>
        <p:txBody>
          <a:bodyPr/>
          <a:lstStyle/>
          <a:p>
            <a:fld id="{267E91F4-9E61-544D-9286-BA9B64942ED0}" type="slidenum">
              <a:rPr lang="en-US" smtClean="0"/>
              <a:t>40</a:t>
            </a:fld>
            <a:endParaRPr lang="en-US"/>
          </a:p>
        </p:txBody>
      </p:sp>
    </p:spTree>
    <p:extLst>
      <p:ext uri="{BB962C8B-B14F-4D97-AF65-F5344CB8AC3E}">
        <p14:creationId xmlns:p14="http://schemas.microsoft.com/office/powerpoint/2010/main" val="4215031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Nunavut – no specific requirements</a:t>
            </a:r>
            <a:r>
              <a:rPr lang="en-US" baseline="0" dirty="0" smtClean="0"/>
              <a:t> found</a:t>
            </a:r>
            <a:endParaRPr lang="en-US" dirty="0"/>
          </a:p>
        </p:txBody>
      </p:sp>
      <p:sp>
        <p:nvSpPr>
          <p:cNvPr id="4" name="Slide Number Placeholder 3"/>
          <p:cNvSpPr>
            <a:spLocks noGrp="1"/>
          </p:cNvSpPr>
          <p:nvPr>
            <p:ph type="sldNum" sz="quarter" idx="10"/>
          </p:nvPr>
        </p:nvSpPr>
        <p:spPr/>
        <p:txBody>
          <a:bodyPr/>
          <a:lstStyle/>
          <a:p>
            <a:fld id="{267E91F4-9E61-544D-9286-BA9B64942ED0}" type="slidenum">
              <a:rPr lang="en-US" smtClean="0"/>
              <a:t>41</a:t>
            </a:fld>
            <a:endParaRPr lang="en-US"/>
          </a:p>
        </p:txBody>
      </p:sp>
    </p:spTree>
    <p:extLst>
      <p:ext uri="{BB962C8B-B14F-4D97-AF65-F5344CB8AC3E}">
        <p14:creationId xmlns:p14="http://schemas.microsoft.com/office/powerpoint/2010/main" val="27137680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-provincial</a:t>
            </a:r>
            <a:r>
              <a:rPr lang="en-US" baseline="0" dirty="0" smtClean="0"/>
              <a:t> </a:t>
            </a:r>
            <a:r>
              <a:rPr lang="en-US" baseline="0" dirty="0" err="1" smtClean="0"/>
              <a:t>regs</a:t>
            </a:r>
            <a:r>
              <a:rPr lang="en-US" baseline="0" dirty="0" smtClean="0"/>
              <a:t> don</a:t>
            </a:r>
            <a:r>
              <a:rPr lang="fr-FR" baseline="0" dirty="0" smtClean="0"/>
              <a:t>’</a:t>
            </a:r>
            <a:r>
              <a:rPr lang="en-US" baseline="0" dirty="0" smtClean="0"/>
              <a:t>t usually come with guidance documents</a:t>
            </a:r>
          </a:p>
          <a:p>
            <a:pPr marL="0" indent="0">
              <a:buNone/>
            </a:pPr>
            <a:r>
              <a:rPr lang="en-US" baseline="0" dirty="0" smtClean="0"/>
              <a:t>-</a:t>
            </a:r>
            <a:r>
              <a:rPr lang="en-US" baseline="0" dirty="0" err="1" smtClean="0"/>
              <a:t>provicinial</a:t>
            </a:r>
            <a:r>
              <a:rPr lang="en-US" baseline="0" dirty="0" smtClean="0"/>
              <a:t> requirements don’t </a:t>
            </a:r>
            <a:r>
              <a:rPr lang="en-US" baseline="0" dirty="0" err="1" smtClean="0"/>
              <a:t>necssarily</a:t>
            </a:r>
            <a:r>
              <a:rPr lang="en-US" baseline="0" dirty="0" smtClean="0"/>
              <a:t> address high priority risks for a facility.</a:t>
            </a:r>
          </a:p>
          <a:p>
            <a:pPr marL="0" indent="0">
              <a:buNone/>
            </a:pPr>
            <a:r>
              <a:rPr lang="en-US" baseline="0" dirty="0" smtClean="0"/>
              <a:t> IYFF example: allergen control, pathogen control – not required by provincial </a:t>
            </a:r>
            <a:r>
              <a:rPr lang="en-US" baseline="0" dirty="0" err="1" smtClean="0"/>
              <a:t>regs</a:t>
            </a:r>
            <a:r>
              <a:rPr lang="en-US" baseline="0" dirty="0" smtClean="0"/>
              <a:t> but important to the facility.</a:t>
            </a:r>
          </a:p>
          <a:p>
            <a:pPr marL="0" indent="0">
              <a:buNone/>
            </a:pPr>
            <a:r>
              <a:rPr lang="en-US" baseline="0" dirty="0" smtClean="0"/>
              <a:t>-federal food safety requirements are being enhanced/standardized to keep pace with the world – will we see stricter requirements in future?  PEI already modernizing (reported in 2014).  What’s next?</a:t>
            </a:r>
          </a:p>
        </p:txBody>
      </p:sp>
      <p:sp>
        <p:nvSpPr>
          <p:cNvPr id="4" name="Slide Number Placeholder 3"/>
          <p:cNvSpPr>
            <a:spLocks noGrp="1"/>
          </p:cNvSpPr>
          <p:nvPr>
            <p:ph type="sldNum" sz="quarter" idx="10"/>
          </p:nvPr>
        </p:nvSpPr>
        <p:spPr/>
        <p:txBody>
          <a:bodyPr/>
          <a:lstStyle/>
          <a:p>
            <a:fld id="{267E91F4-9E61-544D-9286-BA9B64942ED0}" type="slidenum">
              <a:rPr lang="en-US" smtClean="0"/>
              <a:t>42</a:t>
            </a:fld>
            <a:endParaRPr lang="en-US"/>
          </a:p>
        </p:txBody>
      </p:sp>
    </p:spTree>
    <p:extLst>
      <p:ext uri="{BB962C8B-B14F-4D97-AF65-F5344CB8AC3E}">
        <p14:creationId xmlns:p14="http://schemas.microsoft.com/office/powerpoint/2010/main" val="3741599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[CPLA] </a:t>
            </a:r>
            <a:r>
              <a:rPr lang="en-US" sz="1200" dirty="0" smtClean="0"/>
              <a:t>provides a uniform method of </a:t>
            </a:r>
            <a:r>
              <a:rPr lang="en-US" sz="1200" dirty="0" err="1" smtClean="0"/>
              <a:t>labelling</a:t>
            </a:r>
            <a:r>
              <a:rPr lang="en-US" sz="1200" dirty="0" smtClean="0"/>
              <a:t> and packaging consumer goods.</a:t>
            </a:r>
          </a:p>
          <a:p>
            <a:endParaRPr lang="en-US" dirty="0"/>
          </a:p>
        </p:txBody>
      </p:sp>
      <p:sp>
        <p:nvSpPr>
          <p:cNvPr id="4" name="Slide Number Placeholder 3"/>
          <p:cNvSpPr>
            <a:spLocks noGrp="1"/>
          </p:cNvSpPr>
          <p:nvPr>
            <p:ph type="sldNum" sz="quarter" idx="10"/>
          </p:nvPr>
        </p:nvSpPr>
        <p:spPr/>
        <p:txBody>
          <a:bodyPr/>
          <a:lstStyle/>
          <a:p>
            <a:fld id="{267E91F4-9E61-544D-9286-BA9B64942ED0}" type="slidenum">
              <a:rPr lang="en-US" smtClean="0"/>
              <a:t>6</a:t>
            </a:fld>
            <a:endParaRPr lang="en-US"/>
          </a:p>
        </p:txBody>
      </p:sp>
    </p:spTree>
    <p:extLst>
      <p:ext uri="{BB962C8B-B14F-4D97-AF65-F5344CB8AC3E}">
        <p14:creationId xmlns:p14="http://schemas.microsoft.com/office/powerpoint/2010/main" val="20950485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no</a:t>
            </a:r>
            <a:r>
              <a:rPr lang="en-US" baseline="0" dirty="0" smtClean="0"/>
              <a:t> current programs indicated by “N/A”,</a:t>
            </a:r>
            <a:endParaRPr lang="en-US" dirty="0"/>
          </a:p>
        </p:txBody>
      </p:sp>
      <p:sp>
        <p:nvSpPr>
          <p:cNvPr id="4" name="Slide Number Placeholder 3"/>
          <p:cNvSpPr>
            <a:spLocks noGrp="1"/>
          </p:cNvSpPr>
          <p:nvPr>
            <p:ph type="sldNum" sz="quarter" idx="10"/>
          </p:nvPr>
        </p:nvSpPr>
        <p:spPr/>
        <p:txBody>
          <a:bodyPr/>
          <a:lstStyle/>
          <a:p>
            <a:fld id="{267E91F4-9E61-544D-9286-BA9B64942ED0}" type="slidenum">
              <a:rPr lang="en-US" smtClean="0"/>
              <a:t>43</a:t>
            </a:fld>
            <a:endParaRPr lang="en-US"/>
          </a:p>
        </p:txBody>
      </p:sp>
    </p:spTree>
    <p:extLst>
      <p:ext uri="{BB962C8B-B14F-4D97-AF65-F5344CB8AC3E}">
        <p14:creationId xmlns:p14="http://schemas.microsoft.com/office/powerpoint/2010/main" val="726314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[FDR] prescribe the standards of composition, strength, potency, purity, quality or other property of the article of food or drug to which</a:t>
            </a:r>
            <a:r>
              <a:rPr lang="en-US" baseline="0" dirty="0" smtClean="0"/>
              <a:t> they refer.</a:t>
            </a:r>
            <a:endParaRPr lang="en-US" dirty="0"/>
          </a:p>
        </p:txBody>
      </p:sp>
      <p:sp>
        <p:nvSpPr>
          <p:cNvPr id="4" name="Slide Number Placeholder 3"/>
          <p:cNvSpPr>
            <a:spLocks noGrp="1"/>
          </p:cNvSpPr>
          <p:nvPr>
            <p:ph type="sldNum" sz="quarter" idx="10"/>
          </p:nvPr>
        </p:nvSpPr>
        <p:spPr/>
        <p:txBody>
          <a:bodyPr/>
          <a:lstStyle/>
          <a:p>
            <a:fld id="{267E91F4-9E61-544D-9286-BA9B64942ED0}" type="slidenum">
              <a:rPr lang="en-US" smtClean="0"/>
              <a:t>7</a:t>
            </a:fld>
            <a:endParaRPr lang="en-US"/>
          </a:p>
        </p:txBody>
      </p:sp>
    </p:spTree>
    <p:extLst>
      <p:ext uri="{BB962C8B-B14F-4D97-AF65-F5344CB8AC3E}">
        <p14:creationId xmlns:p14="http://schemas.microsoft.com/office/powerpoint/2010/main" val="2350398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7E91F4-9E61-544D-9286-BA9B64942ED0}" type="slidenum">
              <a:rPr lang="en-US" smtClean="0"/>
              <a:t>8</a:t>
            </a:fld>
            <a:endParaRPr lang="en-US"/>
          </a:p>
        </p:txBody>
      </p:sp>
    </p:spTree>
    <p:extLst>
      <p:ext uri="{BB962C8B-B14F-4D97-AF65-F5344CB8AC3E}">
        <p14:creationId xmlns:p14="http://schemas.microsoft.com/office/powerpoint/2010/main" val="778414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Temperature should be less than 4C o</a:t>
            </a:r>
            <a:r>
              <a:rPr lang="en-US" baseline="0" dirty="0" smtClean="0"/>
              <a:t>r greater than 60C.</a:t>
            </a:r>
            <a:endParaRPr lang="en-US" dirty="0"/>
          </a:p>
        </p:txBody>
      </p:sp>
      <p:sp>
        <p:nvSpPr>
          <p:cNvPr id="4" name="Slide Number Placeholder 3"/>
          <p:cNvSpPr>
            <a:spLocks noGrp="1"/>
          </p:cNvSpPr>
          <p:nvPr>
            <p:ph type="sldNum" sz="quarter" idx="10"/>
          </p:nvPr>
        </p:nvSpPr>
        <p:spPr/>
        <p:txBody>
          <a:bodyPr/>
          <a:lstStyle/>
          <a:p>
            <a:fld id="{267E91F4-9E61-544D-9286-BA9B64942ED0}" type="slidenum">
              <a:rPr lang="en-US" smtClean="0"/>
              <a:t>12</a:t>
            </a:fld>
            <a:endParaRPr lang="en-US"/>
          </a:p>
        </p:txBody>
      </p:sp>
    </p:spTree>
    <p:extLst>
      <p:ext uri="{BB962C8B-B14F-4D97-AF65-F5344CB8AC3E}">
        <p14:creationId xmlns:p14="http://schemas.microsoft.com/office/powerpoint/2010/main" val="1022176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the Province of Quebec has additional requirements</a:t>
            </a:r>
            <a:r>
              <a:rPr lang="en-US" baseline="0" dirty="0" smtClean="0"/>
              <a:t> concerning the use of French language on all products within its jurisdiction.  </a:t>
            </a:r>
          </a:p>
          <a:p>
            <a:endParaRPr lang="en-US" baseline="0" dirty="0" smtClean="0"/>
          </a:p>
          <a:p>
            <a:r>
              <a:rPr lang="en-US" baseline="0" dirty="0" smtClean="0"/>
              <a:t>An example of Country of Origin requirement for bulk imports is importation of dried spices, wholly produced outside of Canada, repackaged (other than by a retailer), it must be </a:t>
            </a:r>
            <a:r>
              <a:rPr lang="en-US" baseline="0" dirty="0" err="1" smtClean="0"/>
              <a:t>labelled</a:t>
            </a:r>
            <a:r>
              <a:rPr lang="en-US" baseline="0" dirty="0" smtClean="0"/>
              <a:t> with “Imported by dealer name and place of business”</a:t>
            </a:r>
            <a:endParaRPr lang="en-US" dirty="0"/>
          </a:p>
        </p:txBody>
      </p:sp>
      <p:sp>
        <p:nvSpPr>
          <p:cNvPr id="4" name="Slide Number Placeholder 3"/>
          <p:cNvSpPr>
            <a:spLocks noGrp="1"/>
          </p:cNvSpPr>
          <p:nvPr>
            <p:ph type="sldNum" sz="quarter" idx="10"/>
          </p:nvPr>
        </p:nvSpPr>
        <p:spPr/>
        <p:txBody>
          <a:bodyPr/>
          <a:lstStyle/>
          <a:p>
            <a:fld id="{267E91F4-9E61-544D-9286-BA9B64942ED0}" type="slidenum">
              <a:rPr lang="en-US" smtClean="0"/>
              <a:t>14</a:t>
            </a:fld>
            <a:endParaRPr lang="en-US"/>
          </a:p>
        </p:txBody>
      </p:sp>
    </p:spTree>
    <p:extLst>
      <p:ext uri="{BB962C8B-B14F-4D97-AF65-F5344CB8AC3E}">
        <p14:creationId xmlns:p14="http://schemas.microsoft.com/office/powerpoint/2010/main" val="41573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the </a:t>
            </a:r>
            <a:r>
              <a:rPr lang="en-US" dirty="0" err="1" smtClean="0"/>
              <a:t>labelling</a:t>
            </a:r>
            <a:r>
              <a:rPr lang="en-US" dirty="0" smtClean="0"/>
              <a:t> tool for industry to navigate these requirements.</a:t>
            </a:r>
            <a:endParaRPr lang="en-US" dirty="0"/>
          </a:p>
        </p:txBody>
      </p:sp>
      <p:sp>
        <p:nvSpPr>
          <p:cNvPr id="4" name="Slide Number Placeholder 3"/>
          <p:cNvSpPr>
            <a:spLocks noGrp="1"/>
          </p:cNvSpPr>
          <p:nvPr>
            <p:ph type="sldNum" sz="quarter" idx="10"/>
          </p:nvPr>
        </p:nvSpPr>
        <p:spPr/>
        <p:txBody>
          <a:bodyPr/>
          <a:lstStyle/>
          <a:p>
            <a:fld id="{267E91F4-9E61-544D-9286-BA9B64942ED0}" type="slidenum">
              <a:rPr lang="en-US" smtClean="0"/>
              <a:t>16</a:t>
            </a:fld>
            <a:endParaRPr lang="en-US"/>
          </a:p>
        </p:txBody>
      </p:sp>
    </p:spTree>
    <p:extLst>
      <p:ext uri="{BB962C8B-B14F-4D97-AF65-F5344CB8AC3E}">
        <p14:creationId xmlns:p14="http://schemas.microsoft.com/office/powerpoint/2010/main" val="3664798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required but recommended for food safety</a:t>
            </a:r>
          </a:p>
          <a:p>
            <a:r>
              <a:rPr lang="en-US" dirty="0" smtClean="0"/>
              <a:t>Note that if this product were to be called Strawberry Jam with pectin, different compositional</a:t>
            </a:r>
            <a:r>
              <a:rPr lang="en-US" baseline="0" dirty="0" smtClean="0"/>
              <a:t> standards would apply, for example, it may contain food </a:t>
            </a:r>
            <a:r>
              <a:rPr lang="en-US" baseline="0" dirty="0" err="1" smtClean="0"/>
              <a:t>colour</a:t>
            </a:r>
            <a:r>
              <a:rPr lang="en-US" baseline="0" dirty="0" smtClean="0"/>
              <a:t> and not less than 27% of the named fruit.  % soluble solids is the same.</a:t>
            </a:r>
          </a:p>
          <a:p>
            <a:r>
              <a:rPr lang="en-US" b="1" baseline="0" dirty="0" smtClean="0"/>
              <a:t>Use the checklist!</a:t>
            </a:r>
            <a:endParaRPr lang="en-US" b="1" dirty="0"/>
          </a:p>
        </p:txBody>
      </p:sp>
      <p:sp>
        <p:nvSpPr>
          <p:cNvPr id="4" name="Slide Number Placeholder 3"/>
          <p:cNvSpPr>
            <a:spLocks noGrp="1"/>
          </p:cNvSpPr>
          <p:nvPr>
            <p:ph type="sldNum" sz="quarter" idx="10"/>
          </p:nvPr>
        </p:nvSpPr>
        <p:spPr/>
        <p:txBody>
          <a:bodyPr/>
          <a:lstStyle/>
          <a:p>
            <a:fld id="{267E91F4-9E61-544D-9286-BA9B64942ED0}" type="slidenum">
              <a:rPr lang="en-US" smtClean="0"/>
              <a:t>17</a:t>
            </a:fld>
            <a:endParaRPr lang="en-US"/>
          </a:p>
        </p:txBody>
      </p:sp>
    </p:spTree>
    <p:extLst>
      <p:ext uri="{BB962C8B-B14F-4D97-AF65-F5344CB8AC3E}">
        <p14:creationId xmlns:p14="http://schemas.microsoft.com/office/powerpoint/2010/main" val="1473835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appropriate (prescribed) source names for the allergen</a:t>
            </a:r>
            <a:r>
              <a:rPr lang="en-US" baseline="0" dirty="0" smtClean="0"/>
              <a:t> or gluten.</a:t>
            </a:r>
            <a:endParaRPr lang="en-US" dirty="0"/>
          </a:p>
        </p:txBody>
      </p:sp>
      <p:sp>
        <p:nvSpPr>
          <p:cNvPr id="4" name="Slide Number Placeholder 3"/>
          <p:cNvSpPr>
            <a:spLocks noGrp="1"/>
          </p:cNvSpPr>
          <p:nvPr>
            <p:ph type="sldNum" sz="quarter" idx="10"/>
          </p:nvPr>
        </p:nvSpPr>
        <p:spPr/>
        <p:txBody>
          <a:bodyPr/>
          <a:lstStyle/>
          <a:p>
            <a:fld id="{267E91F4-9E61-544D-9286-BA9B64942ED0}" type="slidenum">
              <a:rPr lang="en-US" smtClean="0"/>
              <a:t>23</a:t>
            </a:fld>
            <a:endParaRPr lang="en-US"/>
          </a:p>
        </p:txBody>
      </p:sp>
    </p:spTree>
    <p:extLst>
      <p:ext uri="{BB962C8B-B14F-4D97-AF65-F5344CB8AC3E}">
        <p14:creationId xmlns:p14="http://schemas.microsoft.com/office/powerpoint/2010/main" val="3382925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18CD6582-7097-7D42-AEE2-3941CD4010EC}" type="datetimeFigureOut">
              <a:rPr lang="en-US" smtClean="0"/>
              <a:t>2014-10-28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36224-62AC-B94B-847B-280793243551}" type="slidenum">
              <a:rPr lang="en-US" smtClean="0"/>
              <a:t>‹#›</a:t>
            </a:fld>
            <a:endParaRPr lang="en-US"/>
          </a:p>
        </p:txBody>
      </p:sp>
    </p:spTree>
    <p:extLst>
      <p:ext uri="{BB962C8B-B14F-4D97-AF65-F5344CB8AC3E}">
        <p14:creationId xmlns:p14="http://schemas.microsoft.com/office/powerpoint/2010/main" val="1808181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8CD6582-7097-7D42-AEE2-3941CD4010EC}" type="datetimeFigureOut">
              <a:rPr lang="en-US" smtClean="0"/>
              <a:t>2014-10-28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36224-62AC-B94B-847B-280793243551}" type="slidenum">
              <a:rPr lang="en-US" smtClean="0"/>
              <a:t>‹#›</a:t>
            </a:fld>
            <a:endParaRPr lang="en-US"/>
          </a:p>
        </p:txBody>
      </p:sp>
    </p:spTree>
    <p:extLst>
      <p:ext uri="{BB962C8B-B14F-4D97-AF65-F5344CB8AC3E}">
        <p14:creationId xmlns:p14="http://schemas.microsoft.com/office/powerpoint/2010/main" val="2594808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8CD6582-7097-7D42-AEE2-3941CD4010EC}" type="datetimeFigureOut">
              <a:rPr lang="en-US" smtClean="0"/>
              <a:t>2014-10-28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36224-62AC-B94B-847B-280793243551}" type="slidenum">
              <a:rPr lang="en-US" smtClean="0"/>
              <a:t>‹#›</a:t>
            </a:fld>
            <a:endParaRPr lang="en-US"/>
          </a:p>
        </p:txBody>
      </p:sp>
    </p:spTree>
    <p:extLst>
      <p:ext uri="{BB962C8B-B14F-4D97-AF65-F5344CB8AC3E}">
        <p14:creationId xmlns:p14="http://schemas.microsoft.com/office/powerpoint/2010/main" val="908595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8CD6582-7097-7D42-AEE2-3941CD4010EC}" type="datetimeFigureOut">
              <a:rPr lang="en-US" smtClean="0"/>
              <a:t>2014-10-28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36224-62AC-B94B-847B-280793243551}" type="slidenum">
              <a:rPr lang="en-US" smtClean="0"/>
              <a:t>‹#›</a:t>
            </a:fld>
            <a:endParaRPr lang="en-US"/>
          </a:p>
        </p:txBody>
      </p:sp>
    </p:spTree>
    <p:extLst>
      <p:ext uri="{BB962C8B-B14F-4D97-AF65-F5344CB8AC3E}">
        <p14:creationId xmlns:p14="http://schemas.microsoft.com/office/powerpoint/2010/main" val="687141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18CD6582-7097-7D42-AEE2-3941CD4010EC}" type="datetimeFigureOut">
              <a:rPr lang="en-US" smtClean="0"/>
              <a:t>2014-10-28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36224-62AC-B94B-847B-280793243551}" type="slidenum">
              <a:rPr lang="en-US" smtClean="0"/>
              <a:t>‹#›</a:t>
            </a:fld>
            <a:endParaRPr lang="en-US"/>
          </a:p>
        </p:txBody>
      </p:sp>
    </p:spTree>
    <p:extLst>
      <p:ext uri="{BB962C8B-B14F-4D97-AF65-F5344CB8AC3E}">
        <p14:creationId xmlns:p14="http://schemas.microsoft.com/office/powerpoint/2010/main" val="3899504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18CD6582-7097-7D42-AEE2-3941CD4010EC}" type="datetimeFigureOut">
              <a:rPr lang="en-US" smtClean="0"/>
              <a:t>2014-10-28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136224-62AC-B94B-847B-280793243551}" type="slidenum">
              <a:rPr lang="en-US" smtClean="0"/>
              <a:t>‹#›</a:t>
            </a:fld>
            <a:endParaRPr lang="en-US"/>
          </a:p>
        </p:txBody>
      </p:sp>
    </p:spTree>
    <p:extLst>
      <p:ext uri="{BB962C8B-B14F-4D97-AF65-F5344CB8AC3E}">
        <p14:creationId xmlns:p14="http://schemas.microsoft.com/office/powerpoint/2010/main" val="2042946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18CD6582-7097-7D42-AEE2-3941CD4010EC}" type="datetimeFigureOut">
              <a:rPr lang="en-US" smtClean="0"/>
              <a:t>2014-10-28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136224-62AC-B94B-847B-280793243551}" type="slidenum">
              <a:rPr lang="en-US" smtClean="0"/>
              <a:t>‹#›</a:t>
            </a:fld>
            <a:endParaRPr lang="en-US"/>
          </a:p>
        </p:txBody>
      </p:sp>
    </p:spTree>
    <p:extLst>
      <p:ext uri="{BB962C8B-B14F-4D97-AF65-F5344CB8AC3E}">
        <p14:creationId xmlns:p14="http://schemas.microsoft.com/office/powerpoint/2010/main" val="1948563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18CD6582-7097-7D42-AEE2-3941CD4010EC}" type="datetimeFigureOut">
              <a:rPr lang="en-US" smtClean="0"/>
              <a:t>2014-10-28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136224-62AC-B94B-847B-280793243551}" type="slidenum">
              <a:rPr lang="en-US" smtClean="0"/>
              <a:t>‹#›</a:t>
            </a:fld>
            <a:endParaRPr lang="en-US"/>
          </a:p>
        </p:txBody>
      </p:sp>
    </p:spTree>
    <p:extLst>
      <p:ext uri="{BB962C8B-B14F-4D97-AF65-F5344CB8AC3E}">
        <p14:creationId xmlns:p14="http://schemas.microsoft.com/office/powerpoint/2010/main" val="37783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D6582-7097-7D42-AEE2-3941CD4010EC}" type="datetimeFigureOut">
              <a:rPr lang="en-US" smtClean="0"/>
              <a:t>2014-10-28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136224-62AC-B94B-847B-280793243551}" type="slidenum">
              <a:rPr lang="en-US" smtClean="0"/>
              <a:t>‹#›</a:t>
            </a:fld>
            <a:endParaRPr lang="en-US"/>
          </a:p>
        </p:txBody>
      </p:sp>
    </p:spTree>
    <p:extLst>
      <p:ext uri="{BB962C8B-B14F-4D97-AF65-F5344CB8AC3E}">
        <p14:creationId xmlns:p14="http://schemas.microsoft.com/office/powerpoint/2010/main" val="3847218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8CD6582-7097-7D42-AEE2-3941CD4010EC}" type="datetimeFigureOut">
              <a:rPr lang="en-US" smtClean="0"/>
              <a:t>2014-10-28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136224-62AC-B94B-847B-280793243551}" type="slidenum">
              <a:rPr lang="en-US" smtClean="0"/>
              <a:t>‹#›</a:t>
            </a:fld>
            <a:endParaRPr lang="en-US"/>
          </a:p>
        </p:txBody>
      </p:sp>
    </p:spTree>
    <p:extLst>
      <p:ext uri="{BB962C8B-B14F-4D97-AF65-F5344CB8AC3E}">
        <p14:creationId xmlns:p14="http://schemas.microsoft.com/office/powerpoint/2010/main" val="2295337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8CD6582-7097-7D42-AEE2-3941CD4010EC}" type="datetimeFigureOut">
              <a:rPr lang="en-US" smtClean="0"/>
              <a:t>2014-10-28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136224-62AC-B94B-847B-280793243551}" type="slidenum">
              <a:rPr lang="en-US" smtClean="0"/>
              <a:t>‹#›</a:t>
            </a:fld>
            <a:endParaRPr lang="en-US"/>
          </a:p>
        </p:txBody>
      </p:sp>
    </p:spTree>
    <p:extLst>
      <p:ext uri="{BB962C8B-B14F-4D97-AF65-F5344CB8AC3E}">
        <p14:creationId xmlns:p14="http://schemas.microsoft.com/office/powerpoint/2010/main" val="115719452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CD6582-7097-7D42-AEE2-3941CD4010EC}" type="datetimeFigureOut">
              <a:rPr lang="en-US" smtClean="0"/>
              <a:t>2014-10-28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136224-62AC-B94B-847B-280793243551}" type="slidenum">
              <a:rPr lang="en-US" smtClean="0"/>
              <a:t>‹#›</a:t>
            </a:fld>
            <a:endParaRPr lang="en-US"/>
          </a:p>
        </p:txBody>
      </p:sp>
    </p:spTree>
    <p:extLst>
      <p:ext uri="{BB962C8B-B14F-4D97-AF65-F5344CB8AC3E}">
        <p14:creationId xmlns:p14="http://schemas.microsoft.com/office/powerpoint/2010/main" val="2272891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nspection.gc.ca/food/labelling/food-labelling-for-industry/eng/1383607266489/1383607344939" TargetMode="External"/><Relationship Id="rId3" Type="http://schemas.openxmlformats.org/officeDocument/2006/relationships/hyperlink" Target="http://www.inspection.gc.ca/food/labelling/food-labelling-for-industry/labelling-requirements-checklist/eng/1393275252175/1393275314581"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1" Type="http://schemas.openxmlformats.org/officeDocument/2006/relationships/image" Target="../media/image22.png"/><Relationship Id="rId12" Type="http://schemas.openxmlformats.org/officeDocument/2006/relationships/image" Target="../media/image23.png"/><Relationship Id="rId13" Type="http://schemas.openxmlformats.org/officeDocument/2006/relationships/image" Target="../media/image24.png"/><Relationship Id="rId14" Type="http://schemas.openxmlformats.org/officeDocument/2006/relationships/image" Target="../media/image25.png"/><Relationship Id="rId15"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0.png"/><Relationship Id="rId10"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www.inspection.gc.ca/food/labelling/food-labelling-for-industry/eng/1383607266489/1383607344939"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nspection.gc.ca/food/labelling/food-labelling-for-industry/nutrition-labelling/eng/1386881685057/1386881685870"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hc-sc.gc.ca/fn-an/alt_formats/hpfb-dgpsa/pdf/label-etiquet/guide-nutri_val_tc-tm-eng.pdf"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hyperlink" Target="http://laws-lois.justice.gc.ca/eng/acts/c-38/" TargetMode="External"/><Relationship Id="rId6" Type="http://schemas.openxmlformats.org/officeDocument/2006/relationships/hyperlink" Target="http://www.laws.justice.gc.ca/eng/Regulations/C.R.C.,_c._417/index.html" TargetMode="External"/><Relationship Id="rId7"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hyperlink" Target="http://laws-lois.justice.gc.ca/eng/acts/F-27/index.html" TargetMode="External"/><Relationship Id="rId6" Type="http://schemas.openxmlformats.org/officeDocument/2006/relationships/hyperlink" Target="http://laws-lois.justice.gc.ca/eng/regulations/C.R.C.,_c._870/" TargetMode="External"/><Relationship Id="rId7"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hyperlink" Target="http://laws-lois.justice.gc.ca/eng/acts/S-1.1/index.html"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14DB4AD-7F46-B741-A9B9-98DBB54495C4}" type="slidenum">
              <a:rPr lang="en-US" smtClean="0"/>
              <a:t>1</a:t>
            </a:fld>
            <a:endParaRPr lang="en-US"/>
          </a:p>
        </p:txBody>
      </p:sp>
      <p:sp>
        <p:nvSpPr>
          <p:cNvPr id="5" name="Rounded Rectangle 4"/>
          <p:cNvSpPr/>
          <p:nvPr/>
        </p:nvSpPr>
        <p:spPr>
          <a:xfrm>
            <a:off x="923100" y="875954"/>
            <a:ext cx="7200900" cy="1664315"/>
          </a:xfrm>
          <a:prstGeom prst="roundRect">
            <a:avLst/>
          </a:prstGeom>
          <a:solidFill>
            <a:srgbClr val="A3CA32"/>
          </a:solidFill>
          <a:effectLst>
            <a:outerShdw blurRad="40000" dist="23000" dir="5400000" rotWithShape="0">
              <a:srgbClr val="000000">
                <a:alpha val="35000"/>
              </a:srgbClr>
            </a:outerShdw>
            <a:softEdge rad="25400"/>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0"/>
              </a:spcAft>
            </a:pPr>
            <a:r>
              <a:rPr lang="en-US" sz="3600" b="1" dirty="0">
                <a:effectLst/>
                <a:ea typeface="ＭＳ 明朝"/>
                <a:cs typeface="Times New Roman"/>
              </a:rPr>
              <a:t>Food Business Boot Camp</a:t>
            </a:r>
            <a:endParaRPr lang="en-US" sz="3600" dirty="0">
              <a:effectLst/>
              <a:ea typeface="ＭＳ 明朝"/>
              <a:cs typeface="Times New Roman"/>
            </a:endParaRPr>
          </a:p>
          <a:p>
            <a:pPr algn="ctr">
              <a:spcAft>
                <a:spcPts val="0"/>
              </a:spcAft>
            </a:pPr>
            <a:r>
              <a:rPr lang="en-US" sz="2000" dirty="0" smtClean="0">
                <a:effectLst/>
                <a:ea typeface="ＭＳ 明朝"/>
                <a:cs typeface="Times New Roman"/>
              </a:rPr>
              <a:t>Webinar series </a:t>
            </a:r>
            <a:r>
              <a:rPr lang="en-US" sz="2000" dirty="0">
                <a:effectLst/>
                <a:ea typeface="ＭＳ 明朝"/>
                <a:cs typeface="Times New Roman"/>
              </a:rPr>
              <a:t>presented by Food Secure Canada</a:t>
            </a:r>
          </a:p>
          <a:p>
            <a:pPr algn="ctr">
              <a:spcAft>
                <a:spcPts val="0"/>
              </a:spcAft>
            </a:pPr>
            <a:r>
              <a:rPr lang="en-US" sz="2000" dirty="0">
                <a:effectLst/>
                <a:ea typeface="ＭＳ 明朝"/>
                <a:cs typeface="Times New Roman"/>
              </a:rPr>
              <a:t>with support from the J.W. McConnell Family Foundation</a:t>
            </a:r>
          </a:p>
          <a:p>
            <a:pPr algn="ctr">
              <a:spcAft>
                <a:spcPts val="0"/>
              </a:spcAft>
            </a:pPr>
            <a:r>
              <a:rPr lang="en-US" sz="1200" dirty="0">
                <a:effectLst/>
                <a:ea typeface="ＭＳ 明朝"/>
                <a:cs typeface="Times New Roman"/>
              </a:rPr>
              <a:t> </a:t>
            </a:r>
          </a:p>
        </p:txBody>
      </p:sp>
      <p:grpSp>
        <p:nvGrpSpPr>
          <p:cNvPr id="4" name="Group 3"/>
          <p:cNvGrpSpPr/>
          <p:nvPr/>
        </p:nvGrpSpPr>
        <p:grpSpPr>
          <a:xfrm>
            <a:off x="1380667" y="4518679"/>
            <a:ext cx="6366856" cy="1126942"/>
            <a:chOff x="1336873" y="1847011"/>
            <a:chExt cx="6366856" cy="1126942"/>
          </a:xfrm>
        </p:grpSpPr>
        <p:pic>
          <p:nvPicPr>
            <p:cNvPr id="3" name="Picture 2" descr="FSC-RA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0370" y="1850099"/>
              <a:ext cx="3693359" cy="1123854"/>
            </a:xfrm>
            <a:prstGeom prst="rect">
              <a:avLst/>
            </a:prstGeom>
          </p:spPr>
        </p:pic>
        <p:pic>
          <p:nvPicPr>
            <p:cNvPr id="6" name="Picture 5" descr="McConnell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6873" y="1847011"/>
              <a:ext cx="2406365" cy="1124975"/>
            </a:xfrm>
            <a:prstGeom prst="rect">
              <a:avLst/>
            </a:prstGeom>
          </p:spPr>
        </p:pic>
      </p:grpSp>
      <p:sp>
        <p:nvSpPr>
          <p:cNvPr id="7" name="TextBox 6"/>
          <p:cNvSpPr txBox="1"/>
          <p:nvPr/>
        </p:nvSpPr>
        <p:spPr>
          <a:xfrm>
            <a:off x="1167863" y="2889089"/>
            <a:ext cx="6956137" cy="1077218"/>
          </a:xfrm>
          <a:prstGeom prst="rect">
            <a:avLst/>
          </a:prstGeom>
          <a:noFill/>
        </p:spPr>
        <p:txBody>
          <a:bodyPr wrap="square" rtlCol="0">
            <a:spAutoFit/>
          </a:bodyPr>
          <a:lstStyle/>
          <a:p>
            <a:pPr algn="ctr"/>
            <a:r>
              <a:rPr lang="en-US" sz="3200" b="1" dirty="0" smtClean="0"/>
              <a:t>Demystifying Food Safety</a:t>
            </a:r>
          </a:p>
          <a:p>
            <a:pPr algn="ctr"/>
            <a:r>
              <a:rPr lang="en-US" sz="3200" dirty="0"/>
              <a:t>w</a:t>
            </a:r>
            <a:r>
              <a:rPr lang="en-US" sz="3200" dirty="0" smtClean="0"/>
              <a:t>ith Sylvia Caldwell, Food Technologist</a:t>
            </a:r>
            <a:endParaRPr lang="en-US" sz="3200" dirty="0"/>
          </a:p>
        </p:txBody>
      </p:sp>
    </p:spTree>
    <p:extLst>
      <p:ext uri="{BB962C8B-B14F-4D97-AF65-F5344CB8AC3E}">
        <p14:creationId xmlns:p14="http://schemas.microsoft.com/office/powerpoint/2010/main" val="2627404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008000"/>
                </a:solidFill>
              </a:rPr>
              <a:t>(2) FOOD </a:t>
            </a:r>
            <a:r>
              <a:rPr lang="en-US" b="1" dirty="0">
                <a:solidFill>
                  <a:srgbClr val="008000"/>
                </a:solidFill>
              </a:rPr>
              <a:t>LABELLING</a:t>
            </a:r>
            <a:endParaRPr lang="en-US" b="1" dirty="0"/>
          </a:p>
        </p:txBody>
      </p:sp>
      <p:sp>
        <p:nvSpPr>
          <p:cNvPr id="3" name="Content Placeholder 2"/>
          <p:cNvSpPr>
            <a:spLocks noGrp="1"/>
          </p:cNvSpPr>
          <p:nvPr>
            <p:ph idx="1"/>
          </p:nvPr>
        </p:nvSpPr>
        <p:spPr>
          <a:xfrm>
            <a:off x="457200" y="1385511"/>
            <a:ext cx="8229600" cy="4525963"/>
          </a:xfrm>
        </p:spPr>
        <p:txBody>
          <a:bodyPr>
            <a:noAutofit/>
          </a:bodyPr>
          <a:lstStyle/>
          <a:p>
            <a:pPr marL="0" indent="0">
              <a:buNone/>
            </a:pPr>
            <a:r>
              <a:rPr lang="en-US" sz="2000" b="1" dirty="0" smtClean="0"/>
              <a:t>Purpose:</a:t>
            </a:r>
            <a:r>
              <a:rPr lang="en-US" sz="2000" dirty="0" smtClean="0"/>
              <a:t> </a:t>
            </a:r>
          </a:p>
          <a:p>
            <a:r>
              <a:rPr lang="en-US" sz="2000" dirty="0" smtClean="0"/>
              <a:t>To enable consumers to make informed food choices based on information that is truthful and not misleading.</a:t>
            </a:r>
          </a:p>
          <a:p>
            <a:r>
              <a:rPr lang="en-US" sz="2000" dirty="0" smtClean="0"/>
              <a:t>Provide </a:t>
            </a:r>
            <a:r>
              <a:rPr lang="en-US" sz="2000" dirty="0"/>
              <a:t>basic product </a:t>
            </a:r>
            <a:r>
              <a:rPr lang="en-US" sz="2000" dirty="0" smtClean="0"/>
              <a:t>information.</a:t>
            </a:r>
            <a:endParaRPr lang="en-US" sz="2000" dirty="0"/>
          </a:p>
          <a:p>
            <a:r>
              <a:rPr lang="en-US" sz="2000" dirty="0"/>
              <a:t>Provide health, safety and nutrition </a:t>
            </a:r>
            <a:r>
              <a:rPr lang="en-US" sz="2000" dirty="0" smtClean="0"/>
              <a:t>information.</a:t>
            </a:r>
            <a:endParaRPr lang="en-US" sz="2000" dirty="0"/>
          </a:p>
          <a:p>
            <a:r>
              <a:rPr lang="en-US" sz="2000" dirty="0"/>
              <a:t>Acts as a vehicle for food marketing, promotion and </a:t>
            </a:r>
            <a:r>
              <a:rPr lang="en-US" sz="2000" dirty="0" smtClean="0"/>
              <a:t>advertising.</a:t>
            </a:r>
          </a:p>
          <a:p>
            <a:pPr marL="0" indent="0">
              <a:buNone/>
            </a:pPr>
            <a:endParaRPr lang="en-US" sz="2000" b="1" dirty="0" smtClean="0"/>
          </a:p>
          <a:p>
            <a:pPr marL="0" indent="0">
              <a:buNone/>
            </a:pPr>
            <a:r>
              <a:rPr lang="en-US" sz="2000" dirty="0" smtClean="0"/>
              <a:t>It is the responsibility of regulated parties to comply with the </a:t>
            </a:r>
            <a:r>
              <a:rPr lang="en-US" sz="2000" b="1" i="1" dirty="0" smtClean="0"/>
              <a:t>Food and Drugs Act </a:t>
            </a:r>
            <a:r>
              <a:rPr lang="en-US" sz="2000" b="1" dirty="0" smtClean="0"/>
              <a:t>[FDA] </a:t>
            </a:r>
            <a:r>
              <a:rPr lang="en-US" sz="2000" dirty="0" smtClean="0"/>
              <a:t>and the</a:t>
            </a:r>
            <a:r>
              <a:rPr lang="en-US" sz="2000" b="1" dirty="0" smtClean="0"/>
              <a:t> </a:t>
            </a:r>
            <a:r>
              <a:rPr lang="en-US" sz="2000" b="1" i="1" dirty="0" smtClean="0"/>
              <a:t>Consumer Packaging and </a:t>
            </a:r>
            <a:r>
              <a:rPr lang="en-US" sz="2000" b="1" i="1" dirty="0" err="1" smtClean="0"/>
              <a:t>Labelling</a:t>
            </a:r>
            <a:r>
              <a:rPr lang="en-US" sz="2000" b="1" i="1" dirty="0" smtClean="0"/>
              <a:t> Act</a:t>
            </a:r>
            <a:r>
              <a:rPr lang="en-US" sz="2000" b="1" dirty="0" smtClean="0"/>
              <a:t> [CPLA].</a:t>
            </a:r>
          </a:p>
          <a:p>
            <a:pPr marL="0" indent="0">
              <a:buNone/>
            </a:pPr>
            <a:endParaRPr lang="en-US" sz="2400" dirty="0"/>
          </a:p>
        </p:txBody>
      </p:sp>
      <p:sp>
        <p:nvSpPr>
          <p:cNvPr id="4" name="TextBox 3"/>
          <p:cNvSpPr txBox="1"/>
          <p:nvPr/>
        </p:nvSpPr>
        <p:spPr>
          <a:xfrm>
            <a:off x="457200" y="5049079"/>
            <a:ext cx="8229600" cy="1754327"/>
          </a:xfrm>
          <a:prstGeom prst="rect">
            <a:avLst/>
          </a:prstGeom>
          <a:noFill/>
        </p:spPr>
        <p:txBody>
          <a:bodyPr wrap="square" rtlCol="0">
            <a:spAutoFit/>
          </a:bodyPr>
          <a:lstStyle/>
          <a:p>
            <a:r>
              <a:rPr lang="en-US" dirty="0" smtClean="0"/>
              <a:t>Food </a:t>
            </a:r>
            <a:r>
              <a:rPr lang="en-US" dirty="0" err="1" smtClean="0"/>
              <a:t>Labelling</a:t>
            </a:r>
            <a:r>
              <a:rPr lang="en-US" dirty="0" smtClean="0"/>
              <a:t> </a:t>
            </a:r>
            <a:r>
              <a:rPr lang="en-US" dirty="0"/>
              <a:t>for Industry: </a:t>
            </a:r>
            <a:r>
              <a:rPr lang="en-US" dirty="0">
                <a:hlinkClick r:id="rId2"/>
              </a:rPr>
              <a:t>http://www.inspection.gc.ca/food/labelling/food-labelling-for-industry/eng/1383607266489/</a:t>
            </a:r>
            <a:r>
              <a:rPr lang="en-US" dirty="0" smtClean="0">
                <a:hlinkClick r:id="rId2"/>
              </a:rPr>
              <a:t>1383607344939</a:t>
            </a:r>
            <a:endParaRPr lang="en-US" dirty="0" smtClean="0"/>
          </a:p>
          <a:p>
            <a:r>
              <a:rPr lang="en-US" dirty="0" err="1" smtClean="0"/>
              <a:t>Labelling</a:t>
            </a:r>
            <a:r>
              <a:rPr lang="en-US" dirty="0" smtClean="0"/>
              <a:t> Requirements Checklist:</a:t>
            </a:r>
          </a:p>
          <a:p>
            <a:r>
              <a:rPr lang="en-US" dirty="0">
                <a:hlinkClick r:id="rId3"/>
              </a:rPr>
              <a:t>http://www.inspection.gc.ca/food/labelling/food-labelling-for-industry/labelling-requirements-checklist/eng/1393275252175/</a:t>
            </a:r>
            <a:r>
              <a:rPr lang="en-US" dirty="0" smtClean="0">
                <a:hlinkClick r:id="rId3"/>
              </a:rPr>
              <a:t>1393275314581</a:t>
            </a:r>
            <a:endParaRPr lang="en-US" dirty="0" smtClean="0"/>
          </a:p>
        </p:txBody>
      </p:sp>
    </p:spTree>
    <p:extLst>
      <p:ext uri="{BB962C8B-B14F-4D97-AF65-F5344CB8AC3E}">
        <p14:creationId xmlns:p14="http://schemas.microsoft.com/office/powerpoint/2010/main" val="16567317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dirty="0" smtClean="0">
                <a:solidFill>
                  <a:srgbClr val="008000"/>
                </a:solidFill>
              </a:rPr>
              <a:t>FOOD PRODUCTS THAT REQUIRE A LABEL</a:t>
            </a:r>
            <a:endParaRPr lang="en-US" sz="3600" dirty="0">
              <a:solidFill>
                <a:srgbClr val="008000"/>
              </a:solidFill>
            </a:endParaRPr>
          </a:p>
        </p:txBody>
      </p:sp>
      <p:sp>
        <p:nvSpPr>
          <p:cNvPr id="4" name="Content Placeholder 2"/>
          <p:cNvSpPr>
            <a:spLocks noGrp="1"/>
          </p:cNvSpPr>
          <p:nvPr>
            <p:ph idx="1"/>
          </p:nvPr>
        </p:nvSpPr>
        <p:spPr>
          <a:xfrm>
            <a:off x="457200" y="1127350"/>
            <a:ext cx="8229600" cy="4525963"/>
          </a:xfrm>
        </p:spPr>
        <p:txBody>
          <a:bodyPr>
            <a:noAutofit/>
          </a:bodyPr>
          <a:lstStyle/>
          <a:p>
            <a:pPr marL="0" indent="0">
              <a:buNone/>
            </a:pPr>
            <a:r>
              <a:rPr lang="en-US" sz="2000" b="1" dirty="0" smtClean="0"/>
              <a:t>[FDR B.01.003] The following foods </a:t>
            </a:r>
            <a:r>
              <a:rPr lang="en-US" sz="2000" b="1" u="sng" dirty="0" smtClean="0"/>
              <a:t>shall carry a label</a:t>
            </a:r>
            <a:r>
              <a:rPr lang="en-US" sz="2000" b="1" dirty="0" smtClean="0"/>
              <a:t> when offered for sale:</a:t>
            </a:r>
          </a:p>
          <a:p>
            <a:pPr marL="457200" indent="-457200">
              <a:buAutoNum type="alphaLcParenBoth"/>
            </a:pPr>
            <a:r>
              <a:rPr lang="en-US" sz="2000" b="1" u="sng" dirty="0"/>
              <a:t>A</a:t>
            </a:r>
            <a:r>
              <a:rPr lang="en-US" sz="2000" b="1" u="sng" dirty="0" smtClean="0"/>
              <a:t>ll prepackaged products</a:t>
            </a:r>
            <a:r>
              <a:rPr lang="en-US" sz="2000" b="1" dirty="0" smtClean="0"/>
              <a:t> </a:t>
            </a:r>
            <a:r>
              <a:rPr lang="en-US" sz="2000" dirty="0" smtClean="0"/>
              <a:t>other than:</a:t>
            </a:r>
          </a:p>
          <a:p>
            <a:pPr marL="800100" lvl="1" indent="-400050">
              <a:buAutoNum type="romanLcParenBoth"/>
            </a:pPr>
            <a:r>
              <a:rPr lang="en-US" sz="2000" dirty="0"/>
              <a:t>Prepackaged confections, commonly known as one-bite confections, that are sold </a:t>
            </a:r>
            <a:r>
              <a:rPr lang="en-US" sz="2000" dirty="0" smtClean="0"/>
              <a:t>individually [B.01.003(1)(a)(</a:t>
            </a:r>
            <a:r>
              <a:rPr lang="en-US" sz="2000" dirty="0" err="1" smtClean="0"/>
              <a:t>i</a:t>
            </a:r>
            <a:r>
              <a:rPr lang="en-US" sz="2000" dirty="0" smtClean="0"/>
              <a:t>), FDR; 4(3,) CPLR];</a:t>
            </a:r>
            <a:endParaRPr lang="en-US" sz="2000" dirty="0"/>
          </a:p>
          <a:p>
            <a:pPr marL="800100" lvl="1" indent="-400050">
              <a:buAutoNum type="romanLcParenBoth"/>
            </a:pPr>
            <a:r>
              <a:rPr lang="en-US" sz="2000" dirty="0"/>
              <a:t>Prepackaged products consisting of fresh fruits or fresh vegetables that are packaged in a wrapper less than ½ inch in </a:t>
            </a:r>
            <a:r>
              <a:rPr lang="en-US" sz="2000" dirty="0" smtClean="0"/>
              <a:t>width, including products packaged in a clear, </a:t>
            </a:r>
            <a:r>
              <a:rPr lang="en-US" sz="2000" dirty="0" err="1" smtClean="0"/>
              <a:t>colourless</a:t>
            </a:r>
            <a:r>
              <a:rPr lang="en-US" sz="2000" dirty="0" smtClean="0"/>
              <a:t> transparent wrapper (e.g. shrink wrap) on individual units of fresh produce with no graphic information other than a price sticker, bar codes, number codes, environmental statements and product treatment symbols [B.01.003(1)(a)(ii), FDR; 4(4), CPLR];</a:t>
            </a:r>
          </a:p>
          <a:p>
            <a:pPr marL="800100" lvl="1" indent="-400050">
              <a:buAutoNum type="romanLcParenBoth"/>
            </a:pPr>
            <a:r>
              <a:rPr lang="en-US" sz="2000" dirty="0" smtClean="0"/>
              <a:t>Raspberries or strawberries packaged in the field in containers 1.14 L or less [4(5), CPLR];</a:t>
            </a:r>
          </a:p>
          <a:p>
            <a:pPr marL="800100" lvl="1" indent="-400050">
              <a:buAutoNum type="romanLcParenBoth"/>
            </a:pPr>
            <a:r>
              <a:rPr lang="en-US" sz="2000" dirty="0" smtClean="0"/>
              <a:t>Soft drink containers that are re-used by a dealer, permanently </a:t>
            </a:r>
            <a:r>
              <a:rPr lang="en-US" sz="2000" dirty="0" err="1" smtClean="0"/>
              <a:t>labelled</a:t>
            </a:r>
            <a:r>
              <a:rPr lang="en-US" sz="2000" dirty="0" smtClean="0"/>
              <a:t> with any information required, and manufactured prior to March 1, 1975 [4(2), CPLR].</a:t>
            </a:r>
          </a:p>
        </p:txBody>
      </p:sp>
    </p:spTree>
    <p:extLst>
      <p:ext uri="{BB962C8B-B14F-4D97-AF65-F5344CB8AC3E}">
        <p14:creationId xmlns:p14="http://schemas.microsoft.com/office/powerpoint/2010/main" val="23640245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dirty="0">
                <a:solidFill>
                  <a:srgbClr val="008000"/>
                </a:solidFill>
              </a:rPr>
              <a:t>FOOD PRODUCTS THAT REQUIRE A LABEL</a:t>
            </a:r>
            <a:endParaRPr lang="en-US" sz="3600" dirty="0"/>
          </a:p>
        </p:txBody>
      </p:sp>
      <p:sp>
        <p:nvSpPr>
          <p:cNvPr id="3" name="Content Placeholder 2"/>
          <p:cNvSpPr>
            <a:spLocks noGrp="1"/>
          </p:cNvSpPr>
          <p:nvPr>
            <p:ph idx="1"/>
          </p:nvPr>
        </p:nvSpPr>
        <p:spPr>
          <a:xfrm>
            <a:off x="938854" y="1307829"/>
            <a:ext cx="7150824" cy="4856225"/>
          </a:xfrm>
        </p:spPr>
        <p:txBody>
          <a:bodyPr>
            <a:normAutofit/>
          </a:bodyPr>
          <a:lstStyle/>
          <a:p>
            <a:pPr marL="0" indent="0">
              <a:buNone/>
            </a:pPr>
            <a:r>
              <a:rPr lang="en-US" sz="2000" b="1" dirty="0" smtClean="0"/>
              <a:t>(b) Meat </a:t>
            </a:r>
            <a:r>
              <a:rPr lang="en-US" sz="2000" b="1" dirty="0"/>
              <a:t>and meat by-product</a:t>
            </a:r>
            <a:r>
              <a:rPr lang="en-US" sz="2000" dirty="0"/>
              <a:t>s that are barbecued, roasted or broiled on the retail </a:t>
            </a:r>
            <a:r>
              <a:rPr lang="en-US" sz="2000" dirty="0" smtClean="0"/>
              <a:t>premises [B.01.003(1)(b), FDR];</a:t>
            </a:r>
          </a:p>
          <a:p>
            <a:pPr marL="0" indent="0">
              <a:buNone/>
            </a:pPr>
            <a:endParaRPr lang="en-US" sz="2000" dirty="0"/>
          </a:p>
          <a:p>
            <a:pPr marL="0" indent="0">
              <a:buNone/>
            </a:pPr>
            <a:r>
              <a:rPr lang="en-US" sz="2000" b="1" dirty="0" smtClean="0"/>
              <a:t>(c) Poultry</a:t>
            </a:r>
            <a:r>
              <a:rPr lang="en-US" sz="2000" b="1" dirty="0"/>
              <a:t>, poultry meat or poultry meat by-products </a:t>
            </a:r>
            <a:r>
              <a:rPr lang="en-US" sz="2000" dirty="0"/>
              <a:t>that are barbecued, roasted or broiled on the retail </a:t>
            </a:r>
            <a:r>
              <a:rPr lang="en-US" sz="2000" dirty="0" smtClean="0"/>
              <a:t>premises </a:t>
            </a:r>
            <a:r>
              <a:rPr lang="en-US" sz="2000" dirty="0"/>
              <a:t>[B.01.003(1)</a:t>
            </a:r>
            <a:r>
              <a:rPr lang="en-US" sz="2000" dirty="0" smtClean="0"/>
              <a:t>(c)</a:t>
            </a:r>
            <a:r>
              <a:rPr lang="en-US" sz="2000" dirty="0"/>
              <a:t>, FDR]</a:t>
            </a:r>
            <a:r>
              <a:rPr lang="en-US" sz="2000" dirty="0" smtClean="0"/>
              <a:t>;</a:t>
            </a:r>
          </a:p>
          <a:p>
            <a:pPr marL="0" indent="0">
              <a:buNone/>
            </a:pPr>
            <a:endParaRPr lang="en-US" sz="2000" dirty="0"/>
          </a:p>
          <a:p>
            <a:pPr marL="0" indent="0">
              <a:buNone/>
            </a:pPr>
            <a:r>
              <a:rPr lang="en-US" sz="2000" b="1" dirty="0" smtClean="0"/>
              <a:t>(d) Horse</a:t>
            </a:r>
            <a:r>
              <a:rPr lang="en-US" sz="2000" b="1" dirty="0"/>
              <a:t>-meat or horse-meat by-</a:t>
            </a:r>
            <a:r>
              <a:rPr lang="en-US" sz="2000" b="1" dirty="0" smtClean="0"/>
              <a:t>product </a:t>
            </a:r>
            <a:r>
              <a:rPr lang="en-US" sz="2000" dirty="0"/>
              <a:t>[B.01.003(1)</a:t>
            </a:r>
            <a:r>
              <a:rPr lang="en-US" sz="2000" dirty="0" smtClean="0"/>
              <a:t>(d)</a:t>
            </a:r>
            <a:r>
              <a:rPr lang="en-US" sz="2000" dirty="0"/>
              <a:t>, FDR]</a:t>
            </a:r>
            <a:r>
              <a:rPr lang="en-US" sz="2000" dirty="0" smtClean="0"/>
              <a:t>;</a:t>
            </a:r>
          </a:p>
          <a:p>
            <a:pPr marL="0" indent="0">
              <a:buNone/>
            </a:pPr>
            <a:endParaRPr lang="en-US" sz="2000" dirty="0"/>
          </a:p>
          <a:p>
            <a:pPr marL="0" indent="0">
              <a:buNone/>
            </a:pPr>
            <a:r>
              <a:rPr lang="en-US" sz="2000" dirty="0" smtClean="0"/>
              <a:t>(e) Any </a:t>
            </a:r>
            <a:r>
              <a:rPr lang="en-US" sz="2000" dirty="0"/>
              <a:t>substance or mixture of substances for use as </a:t>
            </a:r>
            <a:r>
              <a:rPr lang="en-US" sz="2000" b="1" dirty="0"/>
              <a:t>a food additive or food additive </a:t>
            </a:r>
            <a:r>
              <a:rPr lang="en-US" sz="2000" b="1" dirty="0" smtClean="0"/>
              <a:t>preparation </a:t>
            </a:r>
            <a:r>
              <a:rPr lang="en-US" sz="2000" dirty="0"/>
              <a:t>[B.01.003(1)</a:t>
            </a:r>
            <a:r>
              <a:rPr lang="en-US" sz="2000" dirty="0" smtClean="0"/>
              <a:t>(e)</a:t>
            </a:r>
            <a:r>
              <a:rPr lang="en-US" sz="2000" dirty="0"/>
              <a:t>, FDR]</a:t>
            </a:r>
            <a:r>
              <a:rPr lang="en-US" sz="2000" dirty="0" smtClean="0"/>
              <a:t>, </a:t>
            </a:r>
            <a:r>
              <a:rPr lang="en-US" sz="2000" dirty="0"/>
              <a:t>and</a:t>
            </a:r>
            <a:r>
              <a:rPr lang="en-US" sz="2000" dirty="0" smtClean="0"/>
              <a:t>;</a:t>
            </a:r>
          </a:p>
          <a:p>
            <a:pPr marL="0" indent="0">
              <a:buNone/>
            </a:pPr>
            <a:endParaRPr lang="en-US" sz="2000" dirty="0"/>
          </a:p>
          <a:p>
            <a:pPr marL="0" indent="0">
              <a:buNone/>
            </a:pPr>
            <a:r>
              <a:rPr lang="en-US" sz="2000" dirty="0" smtClean="0"/>
              <a:t>(f) </a:t>
            </a:r>
            <a:r>
              <a:rPr lang="en-US" sz="2000" b="1" dirty="0" smtClean="0"/>
              <a:t>Flour </a:t>
            </a:r>
            <a:r>
              <a:rPr lang="en-US" sz="2000" b="1" dirty="0"/>
              <a:t>and whole wheat flour </a:t>
            </a:r>
            <a:r>
              <a:rPr lang="en-US" sz="2000" dirty="0"/>
              <a:t>that has been treated with gamma radiation from Cobalt 60 </a:t>
            </a:r>
            <a:r>
              <a:rPr lang="en-US" sz="2000" dirty="0" smtClean="0"/>
              <a:t>Source </a:t>
            </a:r>
            <a:r>
              <a:rPr lang="en-US" sz="2000" dirty="0"/>
              <a:t>[B.01.003(1)</a:t>
            </a:r>
            <a:r>
              <a:rPr lang="en-US" sz="2000" dirty="0" smtClean="0"/>
              <a:t>(f)</a:t>
            </a:r>
            <a:r>
              <a:rPr lang="en-US" sz="2000" dirty="0"/>
              <a:t>, FDR]</a:t>
            </a:r>
            <a:r>
              <a:rPr lang="en-US" sz="2000" dirty="0" smtClean="0"/>
              <a:t>.</a:t>
            </a:r>
            <a:endParaRPr lang="en-US" sz="2000" dirty="0"/>
          </a:p>
          <a:p>
            <a:endParaRPr lang="en-US" sz="2000" dirty="0"/>
          </a:p>
        </p:txBody>
      </p:sp>
    </p:spTree>
    <p:extLst>
      <p:ext uri="{BB962C8B-B14F-4D97-AF65-F5344CB8AC3E}">
        <p14:creationId xmlns:p14="http://schemas.microsoft.com/office/powerpoint/2010/main" val="31211864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008000"/>
                </a:solidFill>
              </a:rPr>
              <a:t>Food </a:t>
            </a:r>
            <a:r>
              <a:rPr lang="en-US" dirty="0" err="1" smtClean="0">
                <a:solidFill>
                  <a:srgbClr val="008000"/>
                </a:solidFill>
              </a:rPr>
              <a:t>Labelling</a:t>
            </a:r>
            <a:r>
              <a:rPr lang="en-US" dirty="0" smtClean="0">
                <a:solidFill>
                  <a:srgbClr val="008000"/>
                </a:solidFill>
              </a:rPr>
              <a:t> Examples</a:t>
            </a:r>
            <a:endParaRPr lang="en-US" dirty="0">
              <a:solidFill>
                <a:srgbClr val="008000"/>
              </a:solidFill>
            </a:endParaRPr>
          </a:p>
        </p:txBody>
      </p:sp>
      <p:pic>
        <p:nvPicPr>
          <p:cNvPr id="5" name="Picture 4" descr="Picture 2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4206" y="1478197"/>
            <a:ext cx="1475215" cy="1794732"/>
          </a:xfrm>
          <a:prstGeom prst="rect">
            <a:avLst/>
          </a:prstGeom>
        </p:spPr>
      </p:pic>
      <p:pic>
        <p:nvPicPr>
          <p:cNvPr id="6" name="Picture 5" descr="Picture 2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924" y="1655713"/>
            <a:ext cx="1846703" cy="1569698"/>
          </a:xfrm>
          <a:prstGeom prst="rect">
            <a:avLst/>
          </a:prstGeom>
        </p:spPr>
      </p:pic>
      <p:pic>
        <p:nvPicPr>
          <p:cNvPr id="7" name="Picture 6" descr="Picture 2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3574" y="1613750"/>
            <a:ext cx="1950547" cy="1517091"/>
          </a:xfrm>
          <a:prstGeom prst="rect">
            <a:avLst/>
          </a:prstGeom>
        </p:spPr>
      </p:pic>
      <p:cxnSp>
        <p:nvCxnSpPr>
          <p:cNvPr id="10" name="Straight Connector 9"/>
          <p:cNvCxnSpPr/>
          <p:nvPr/>
        </p:nvCxnSpPr>
        <p:spPr>
          <a:xfrm>
            <a:off x="4580448" y="1538383"/>
            <a:ext cx="40535" cy="4838324"/>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pic>
        <p:nvPicPr>
          <p:cNvPr id="11" name="Picture 10" descr="Picture 2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0858" y="1633798"/>
            <a:ext cx="1965629" cy="1497043"/>
          </a:xfrm>
          <a:prstGeom prst="rect">
            <a:avLst/>
          </a:prstGeom>
        </p:spPr>
      </p:pic>
      <p:pic>
        <p:nvPicPr>
          <p:cNvPr id="12" name="Picture 11" descr="Picture 23.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92429" y="3245909"/>
            <a:ext cx="1163455" cy="1941386"/>
          </a:xfrm>
          <a:prstGeom prst="rect">
            <a:avLst/>
          </a:prstGeom>
        </p:spPr>
      </p:pic>
      <p:pic>
        <p:nvPicPr>
          <p:cNvPr id="13" name="Picture 12" descr="Picture 27.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89121" y="3277664"/>
            <a:ext cx="2057143" cy="1828571"/>
          </a:xfrm>
          <a:prstGeom prst="rect">
            <a:avLst/>
          </a:prstGeom>
        </p:spPr>
      </p:pic>
      <p:pic>
        <p:nvPicPr>
          <p:cNvPr id="15" name="Picture 14" descr="Picture 29.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1533" y="4765261"/>
            <a:ext cx="1781620" cy="1611446"/>
          </a:xfrm>
          <a:prstGeom prst="rect">
            <a:avLst/>
          </a:prstGeom>
        </p:spPr>
      </p:pic>
      <p:pic>
        <p:nvPicPr>
          <p:cNvPr id="17" name="Picture 16" descr="Picture 31.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14577" y="5291725"/>
            <a:ext cx="1079365" cy="1206349"/>
          </a:xfrm>
          <a:prstGeom prst="rect">
            <a:avLst/>
          </a:prstGeom>
        </p:spPr>
      </p:pic>
      <p:pic>
        <p:nvPicPr>
          <p:cNvPr id="18" name="Picture 17" descr="Picture 32.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40699" y="4736983"/>
            <a:ext cx="2141336" cy="1723106"/>
          </a:xfrm>
          <a:prstGeom prst="rect">
            <a:avLst/>
          </a:prstGeom>
        </p:spPr>
      </p:pic>
      <p:pic>
        <p:nvPicPr>
          <p:cNvPr id="19" name="Picture 18" descr="Picture 33.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8633" y="3043736"/>
            <a:ext cx="2030858" cy="1490597"/>
          </a:xfrm>
          <a:prstGeom prst="rect">
            <a:avLst/>
          </a:prstGeom>
        </p:spPr>
      </p:pic>
      <p:pic>
        <p:nvPicPr>
          <p:cNvPr id="20" name="Picture 19" descr="Picture 34.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42598" y="5024640"/>
            <a:ext cx="1458816" cy="1603299"/>
          </a:xfrm>
          <a:prstGeom prst="rect">
            <a:avLst/>
          </a:prstGeom>
        </p:spPr>
      </p:pic>
      <p:pic>
        <p:nvPicPr>
          <p:cNvPr id="21" name="Picture 20" descr="Picture 35.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827622" y="5345252"/>
            <a:ext cx="1492477" cy="1099006"/>
          </a:xfrm>
          <a:prstGeom prst="rect">
            <a:avLst/>
          </a:prstGeom>
        </p:spPr>
      </p:pic>
      <p:pic>
        <p:nvPicPr>
          <p:cNvPr id="22" name="Picture 21" descr="Picture 36.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122019" y="1214304"/>
            <a:ext cx="750035" cy="1924002"/>
          </a:xfrm>
          <a:prstGeom prst="rect">
            <a:avLst/>
          </a:prstGeom>
        </p:spPr>
      </p:pic>
      <p:sp>
        <p:nvSpPr>
          <p:cNvPr id="3" name="TextBox 2"/>
          <p:cNvSpPr txBox="1"/>
          <p:nvPr/>
        </p:nvSpPr>
        <p:spPr>
          <a:xfrm>
            <a:off x="469629" y="1119734"/>
            <a:ext cx="3634954" cy="369332"/>
          </a:xfrm>
          <a:prstGeom prst="rect">
            <a:avLst/>
          </a:prstGeom>
          <a:noFill/>
        </p:spPr>
        <p:txBody>
          <a:bodyPr wrap="square" rtlCol="0">
            <a:spAutoFit/>
          </a:bodyPr>
          <a:lstStyle/>
          <a:p>
            <a:r>
              <a:rPr lang="en-US" dirty="0" smtClean="0"/>
              <a:t>Foods that do not require a label:</a:t>
            </a:r>
            <a:endParaRPr lang="en-US" dirty="0"/>
          </a:p>
        </p:txBody>
      </p:sp>
      <p:sp>
        <p:nvSpPr>
          <p:cNvPr id="23" name="TextBox 22"/>
          <p:cNvSpPr txBox="1"/>
          <p:nvPr/>
        </p:nvSpPr>
        <p:spPr>
          <a:xfrm>
            <a:off x="4651966" y="1111382"/>
            <a:ext cx="3634954" cy="369332"/>
          </a:xfrm>
          <a:prstGeom prst="rect">
            <a:avLst/>
          </a:prstGeom>
          <a:noFill/>
        </p:spPr>
        <p:txBody>
          <a:bodyPr wrap="square" rtlCol="0">
            <a:spAutoFit/>
          </a:bodyPr>
          <a:lstStyle/>
          <a:p>
            <a:r>
              <a:rPr lang="en-US" dirty="0" smtClean="0"/>
              <a:t>Foods that require a label:</a:t>
            </a:r>
            <a:endParaRPr lang="en-US" dirty="0"/>
          </a:p>
        </p:txBody>
      </p:sp>
      <p:pic>
        <p:nvPicPr>
          <p:cNvPr id="9" name="Picture 8" descr="Picture 66.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320291" y="3187872"/>
            <a:ext cx="1999110" cy="1470711"/>
          </a:xfrm>
          <a:prstGeom prst="rect">
            <a:avLst/>
          </a:prstGeom>
        </p:spPr>
      </p:pic>
    </p:spTree>
    <p:extLst>
      <p:ext uri="{BB962C8B-B14F-4D97-AF65-F5344CB8AC3E}">
        <p14:creationId xmlns:p14="http://schemas.microsoft.com/office/powerpoint/2010/main" val="16619133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478"/>
            <a:ext cx="8229600" cy="1143000"/>
          </a:xfrm>
        </p:spPr>
        <p:txBody>
          <a:bodyPr>
            <a:noAutofit/>
          </a:bodyPr>
          <a:lstStyle/>
          <a:p>
            <a:pPr algn="l"/>
            <a:r>
              <a:rPr lang="en-US" sz="4200" dirty="0" smtClean="0">
                <a:solidFill>
                  <a:srgbClr val="008000"/>
                </a:solidFill>
              </a:rPr>
              <a:t>MANDATORY LABEL REQUIREMENTS</a:t>
            </a:r>
            <a:endParaRPr lang="en-US" sz="4200" dirty="0"/>
          </a:p>
        </p:txBody>
      </p:sp>
      <p:pic>
        <p:nvPicPr>
          <p:cNvPr id="4" name="Picture 3" descr="Picture 5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66" y="1148940"/>
            <a:ext cx="3155007" cy="5709060"/>
          </a:xfrm>
          <a:prstGeom prst="rect">
            <a:avLst/>
          </a:prstGeom>
        </p:spPr>
      </p:pic>
      <p:sp>
        <p:nvSpPr>
          <p:cNvPr id="5" name="Oval 4"/>
          <p:cNvSpPr/>
          <p:nvPr/>
        </p:nvSpPr>
        <p:spPr>
          <a:xfrm>
            <a:off x="280709" y="4470521"/>
            <a:ext cx="1489315" cy="935979"/>
          </a:xfrm>
          <a:prstGeom prst="ellipse">
            <a:avLst/>
          </a:prstGeom>
          <a:noFill/>
          <a:ln w="63500">
            <a:solidFill>
              <a:srgbClr val="00FF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980834" y="1232710"/>
            <a:ext cx="2378162" cy="1600438"/>
          </a:xfrm>
          <a:prstGeom prst="rect">
            <a:avLst/>
          </a:prstGeom>
          <a:noFill/>
        </p:spPr>
        <p:txBody>
          <a:bodyPr wrap="square" rtlCol="0">
            <a:spAutoFit/>
          </a:bodyPr>
          <a:lstStyle/>
          <a:p>
            <a:r>
              <a:rPr lang="en-US" sz="1400" b="1" dirty="0" smtClean="0"/>
              <a:t>1. Product Identity Declaration </a:t>
            </a:r>
            <a:r>
              <a:rPr lang="en-US" sz="1400" dirty="0" smtClean="0"/>
              <a:t>on Principal Display Panel</a:t>
            </a:r>
          </a:p>
          <a:p>
            <a:pPr marL="285750" indent="-285750">
              <a:buFont typeface="Arial"/>
              <a:buChar char="•"/>
            </a:pPr>
            <a:r>
              <a:rPr lang="en-US" sz="1400" dirty="0" smtClean="0"/>
              <a:t>English and French*</a:t>
            </a:r>
          </a:p>
          <a:p>
            <a:pPr marL="285750" indent="-285750">
              <a:buFont typeface="Arial"/>
              <a:buChar char="•"/>
            </a:pPr>
            <a:r>
              <a:rPr lang="en-US" sz="1400" dirty="0" smtClean="0"/>
              <a:t>Min </a:t>
            </a:r>
            <a:r>
              <a:rPr lang="en-US" sz="1400" dirty="0"/>
              <a:t>type height of 1.6 mm (1/16 inch), based on lowercase “o”</a:t>
            </a:r>
            <a:endParaRPr lang="en-US" sz="1400" dirty="0" smtClean="0"/>
          </a:p>
        </p:txBody>
      </p:sp>
      <p:cxnSp>
        <p:nvCxnSpPr>
          <p:cNvPr id="7" name="Straight Arrow Connector 6"/>
          <p:cNvCxnSpPr/>
          <p:nvPr/>
        </p:nvCxnSpPr>
        <p:spPr>
          <a:xfrm flipH="1">
            <a:off x="1162003" y="1540137"/>
            <a:ext cx="1818831" cy="2930384"/>
          </a:xfrm>
          <a:prstGeom prst="straightConnector1">
            <a:avLst/>
          </a:prstGeom>
          <a:ln w="63500">
            <a:solidFill>
              <a:srgbClr val="00FF00"/>
            </a:solidFill>
            <a:tailEnd type="arrow"/>
          </a:ln>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280708" y="5309420"/>
            <a:ext cx="1246102" cy="689009"/>
          </a:xfrm>
          <a:prstGeom prst="ellipse">
            <a:avLst/>
          </a:prstGeom>
          <a:noFill/>
          <a:ln w="63500">
            <a:solidFill>
              <a:srgbClr val="00FF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009729" y="2888997"/>
            <a:ext cx="3219129" cy="3754874"/>
          </a:xfrm>
          <a:prstGeom prst="rect">
            <a:avLst/>
          </a:prstGeom>
          <a:noFill/>
        </p:spPr>
        <p:txBody>
          <a:bodyPr wrap="square" rtlCol="0">
            <a:spAutoFit/>
          </a:bodyPr>
          <a:lstStyle/>
          <a:p>
            <a:r>
              <a:rPr lang="en-US" sz="1400" b="1" dirty="0" smtClean="0"/>
              <a:t>2. Net Quantity Declaration </a:t>
            </a:r>
            <a:r>
              <a:rPr lang="en-US" sz="1400" dirty="0" smtClean="0"/>
              <a:t>on Principal Display Panel</a:t>
            </a:r>
            <a:endParaRPr lang="en-US" sz="1400" b="1" dirty="0" smtClean="0"/>
          </a:p>
          <a:p>
            <a:pPr marL="285750" indent="-285750">
              <a:buFont typeface="Arial"/>
              <a:buChar char="•"/>
            </a:pPr>
            <a:r>
              <a:rPr lang="en-US" sz="1400" dirty="0" smtClean="0"/>
              <a:t>English and French*</a:t>
            </a:r>
          </a:p>
          <a:p>
            <a:pPr marL="285750" indent="-285750">
              <a:buFont typeface="Arial"/>
              <a:buChar char="•"/>
            </a:pPr>
            <a:r>
              <a:rPr lang="en-US" sz="1400" dirty="0"/>
              <a:t>M</a:t>
            </a:r>
            <a:r>
              <a:rPr lang="en-US" sz="1400" dirty="0" smtClean="0"/>
              <a:t>etric units</a:t>
            </a:r>
          </a:p>
          <a:p>
            <a:r>
              <a:rPr lang="en-US" sz="1400" dirty="0"/>
              <a:t>	-in volume, when liquid, a gas, or is </a:t>
            </a:r>
            <a:r>
              <a:rPr lang="en-US" sz="1400" dirty="0" smtClean="0"/>
              <a:t>	viscous</a:t>
            </a:r>
            <a:endParaRPr lang="en-US" sz="1400" dirty="0"/>
          </a:p>
          <a:p>
            <a:r>
              <a:rPr lang="en-US" sz="1400" dirty="0"/>
              <a:t>	-in weight, when the product is solid</a:t>
            </a:r>
          </a:p>
          <a:p>
            <a:r>
              <a:rPr lang="en-US" sz="1400" dirty="0"/>
              <a:t>	-by numerical count, when sold in </a:t>
            </a:r>
            <a:r>
              <a:rPr lang="en-US" sz="1400" dirty="0" smtClean="0"/>
              <a:t>	individual </a:t>
            </a:r>
            <a:r>
              <a:rPr lang="en-US" sz="1400" dirty="0"/>
              <a:t>units</a:t>
            </a:r>
          </a:p>
          <a:p>
            <a:r>
              <a:rPr lang="en-US" sz="1400" dirty="0"/>
              <a:t>	-by specific trade practice (length)</a:t>
            </a:r>
          </a:p>
          <a:p>
            <a:r>
              <a:rPr lang="en-US" sz="1400" dirty="0"/>
              <a:t>	-specific requirements for units </a:t>
            </a:r>
            <a:r>
              <a:rPr lang="en-US" sz="1400" dirty="0" smtClean="0"/>
              <a:t>	(</a:t>
            </a:r>
            <a:r>
              <a:rPr lang="en-US" sz="1400" dirty="0"/>
              <a:t>symbols, </a:t>
            </a:r>
            <a:r>
              <a:rPr lang="en-US" sz="1400" dirty="0" smtClean="0"/>
              <a:t>spacing</a:t>
            </a:r>
            <a:r>
              <a:rPr lang="en-US" sz="1400" dirty="0"/>
              <a:t>, choice of units, </a:t>
            </a:r>
            <a:r>
              <a:rPr lang="en-US" sz="1400" dirty="0" smtClean="0"/>
              <a:t>	precision and rounding)</a:t>
            </a:r>
          </a:p>
          <a:p>
            <a:pPr marL="285750" indent="-285750">
              <a:buFont typeface="Arial"/>
              <a:buChar char="•"/>
            </a:pPr>
            <a:r>
              <a:rPr lang="en-US" sz="1400" dirty="0" smtClean="0"/>
              <a:t>Type height based on Principal Display Surface</a:t>
            </a:r>
          </a:p>
          <a:p>
            <a:endParaRPr lang="en-US" sz="1400" dirty="0" smtClean="0"/>
          </a:p>
          <a:p>
            <a:endParaRPr lang="en-US" sz="1400" dirty="0"/>
          </a:p>
        </p:txBody>
      </p:sp>
      <p:cxnSp>
        <p:nvCxnSpPr>
          <p:cNvPr id="11" name="Straight Arrow Connector 10"/>
          <p:cNvCxnSpPr/>
          <p:nvPr/>
        </p:nvCxnSpPr>
        <p:spPr>
          <a:xfrm flipH="1">
            <a:off x="1552371" y="3255903"/>
            <a:ext cx="1457358" cy="2378987"/>
          </a:xfrm>
          <a:prstGeom prst="straightConnector1">
            <a:avLst/>
          </a:prstGeom>
          <a:ln w="63500">
            <a:solidFill>
              <a:srgbClr val="00FF00"/>
            </a:solidFill>
            <a:tailEnd type="arrow"/>
          </a:ln>
        </p:spPr>
        <p:style>
          <a:lnRef idx="2">
            <a:schemeClr val="accent1"/>
          </a:lnRef>
          <a:fillRef idx="0">
            <a:schemeClr val="accent1"/>
          </a:fillRef>
          <a:effectRef idx="1">
            <a:schemeClr val="accent1"/>
          </a:effectRef>
          <a:fontRef idx="minor">
            <a:schemeClr val="tx1"/>
          </a:fontRef>
        </p:style>
      </p:cxnSp>
      <p:pic>
        <p:nvPicPr>
          <p:cNvPr id="14" name="Picture 13" descr="Picture 4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4371" y="3721524"/>
            <a:ext cx="2255652" cy="2922347"/>
          </a:xfrm>
          <a:prstGeom prst="rect">
            <a:avLst/>
          </a:prstGeom>
        </p:spPr>
      </p:pic>
      <p:sp>
        <p:nvSpPr>
          <p:cNvPr id="15" name="Oval 14"/>
          <p:cNvSpPr/>
          <p:nvPr/>
        </p:nvSpPr>
        <p:spPr>
          <a:xfrm>
            <a:off x="6854364" y="4264023"/>
            <a:ext cx="1572120" cy="1208878"/>
          </a:xfrm>
          <a:prstGeom prst="ellipse">
            <a:avLst/>
          </a:prstGeom>
          <a:noFill/>
          <a:ln w="63500">
            <a:solidFill>
              <a:srgbClr val="00FF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H="1">
            <a:off x="7243814" y="3053254"/>
            <a:ext cx="120028" cy="1210769"/>
          </a:xfrm>
          <a:prstGeom prst="straightConnector1">
            <a:avLst/>
          </a:prstGeom>
          <a:ln w="63500">
            <a:solidFill>
              <a:srgbClr val="00FF00"/>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6215359" y="1170930"/>
            <a:ext cx="2701145" cy="2031325"/>
          </a:xfrm>
          <a:prstGeom prst="rect">
            <a:avLst/>
          </a:prstGeom>
          <a:noFill/>
        </p:spPr>
        <p:txBody>
          <a:bodyPr wrap="square" rtlCol="0">
            <a:spAutoFit/>
          </a:bodyPr>
          <a:lstStyle/>
          <a:p>
            <a:r>
              <a:rPr lang="en-US" sz="1400" b="1" dirty="0" smtClean="0"/>
              <a:t>3. Dealer Name and Place of Business</a:t>
            </a:r>
            <a:r>
              <a:rPr lang="en-US" sz="1400" dirty="0" smtClean="0"/>
              <a:t> anywhere on the outside surface except the bottom.</a:t>
            </a:r>
          </a:p>
          <a:p>
            <a:pPr marL="285750" indent="-285750">
              <a:buFont typeface="Arial"/>
              <a:buChar char="•"/>
            </a:pPr>
            <a:r>
              <a:rPr lang="en-US" sz="1400" dirty="0" smtClean="0"/>
              <a:t>English </a:t>
            </a:r>
            <a:r>
              <a:rPr lang="en-US" sz="1400" b="1" u="sng" dirty="0" smtClean="0"/>
              <a:t>or</a:t>
            </a:r>
            <a:r>
              <a:rPr lang="en-US" sz="1400" dirty="0" smtClean="0"/>
              <a:t> French</a:t>
            </a:r>
          </a:p>
          <a:p>
            <a:pPr marL="285750" indent="-285750">
              <a:buFont typeface="Arial"/>
              <a:buChar char="•"/>
            </a:pPr>
            <a:r>
              <a:rPr lang="en-US" sz="1400" dirty="0" smtClean="0"/>
              <a:t>Specific requirements for imported goods, bulk imports (repackaged), and Country of Origin (for specific goods)</a:t>
            </a:r>
          </a:p>
          <a:p>
            <a:pPr marL="285750" indent="-285750">
              <a:buFont typeface="Arial"/>
              <a:buChar char="•"/>
            </a:pPr>
            <a:endParaRPr lang="en-US" sz="1400" dirty="0"/>
          </a:p>
        </p:txBody>
      </p:sp>
    </p:spTree>
    <p:extLst>
      <p:ext uri="{BB962C8B-B14F-4D97-AF65-F5344CB8AC3E}">
        <p14:creationId xmlns:p14="http://schemas.microsoft.com/office/powerpoint/2010/main" val="24664031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animBg="1"/>
      <p:bldP spid="10" grpId="0"/>
      <p:bldP spid="15" grpId="0"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008000"/>
                </a:solidFill>
              </a:rPr>
              <a:t>DATE MARKINGS</a:t>
            </a:r>
            <a:endParaRPr lang="en-US" dirty="0">
              <a:solidFill>
                <a:srgbClr val="008000"/>
              </a:solidFill>
            </a:endParaRPr>
          </a:p>
        </p:txBody>
      </p:sp>
      <p:sp>
        <p:nvSpPr>
          <p:cNvPr id="3" name="Content Placeholder 2"/>
          <p:cNvSpPr>
            <a:spLocks noGrp="1"/>
          </p:cNvSpPr>
          <p:nvPr>
            <p:ph idx="1"/>
          </p:nvPr>
        </p:nvSpPr>
        <p:spPr>
          <a:xfrm>
            <a:off x="457200" y="1412040"/>
            <a:ext cx="8229600" cy="4525963"/>
          </a:xfrm>
        </p:spPr>
        <p:txBody>
          <a:bodyPr>
            <a:noAutofit/>
          </a:bodyPr>
          <a:lstStyle/>
          <a:p>
            <a:r>
              <a:rPr lang="en-US" sz="2400" dirty="0"/>
              <a:t>Prepackaged products with a durable life of less than 90 days and packaged at a location other than the retail premises must be marked with a durable life date (also known as a best before date), and storage instructions (if they differ from normal room temperature)</a:t>
            </a:r>
            <a:r>
              <a:rPr lang="en-US" sz="2400" dirty="0" smtClean="0"/>
              <a:t>.</a:t>
            </a:r>
          </a:p>
          <a:p>
            <a:endParaRPr lang="en-US" sz="2400" dirty="0" smtClean="0"/>
          </a:p>
          <a:p>
            <a:r>
              <a:rPr lang="en-US" sz="2400" dirty="0" smtClean="0"/>
              <a:t>Storage instructions are mandatory for products that require storage conditions that differ from normal room temperature.</a:t>
            </a:r>
          </a:p>
          <a:p>
            <a:endParaRPr lang="en-US" sz="2400" dirty="0" smtClean="0"/>
          </a:p>
          <a:p>
            <a:r>
              <a:rPr lang="en-US" sz="2400" dirty="0" smtClean="0"/>
              <a:t>Prepackaged products with durable life of 90 days or less that are packaged on the retail premises must be marked with the packaging date, and the durable life is required to be on the label or poster next to the food.</a:t>
            </a:r>
            <a:endParaRPr lang="en-US" sz="2400" dirty="0"/>
          </a:p>
          <a:p>
            <a:endParaRPr lang="en-US" sz="2400" dirty="0" smtClean="0"/>
          </a:p>
        </p:txBody>
      </p:sp>
    </p:spTree>
    <p:extLst>
      <p:ext uri="{BB962C8B-B14F-4D97-AF65-F5344CB8AC3E}">
        <p14:creationId xmlns:p14="http://schemas.microsoft.com/office/powerpoint/2010/main" val="164210248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rgbClr val="008000"/>
                </a:solidFill>
              </a:rPr>
              <a:t>FOOD-SPECIFIC REQUIREMENTS</a:t>
            </a:r>
            <a:endParaRPr lang="en-US" dirty="0">
              <a:solidFill>
                <a:srgbClr val="008000"/>
              </a:solidFill>
            </a:endParaRPr>
          </a:p>
        </p:txBody>
      </p:sp>
      <p:sp>
        <p:nvSpPr>
          <p:cNvPr id="3" name="Content Placeholder 2"/>
          <p:cNvSpPr>
            <a:spLocks noGrp="1"/>
          </p:cNvSpPr>
          <p:nvPr>
            <p:ph idx="1"/>
          </p:nvPr>
        </p:nvSpPr>
        <p:spPr>
          <a:xfrm>
            <a:off x="457200" y="2249170"/>
            <a:ext cx="8229600" cy="3884847"/>
          </a:xfrm>
        </p:spPr>
        <p:txBody>
          <a:bodyPr numCol="2">
            <a:noAutofit/>
          </a:bodyPr>
          <a:lstStyle/>
          <a:p>
            <a:r>
              <a:rPr lang="en-US" sz="2200" dirty="0" smtClean="0"/>
              <a:t>Alcohol</a:t>
            </a:r>
          </a:p>
          <a:p>
            <a:r>
              <a:rPr lang="en-US" sz="2200" dirty="0" smtClean="0"/>
              <a:t>Dairy</a:t>
            </a:r>
          </a:p>
          <a:p>
            <a:r>
              <a:rPr lang="en-US" sz="2200" dirty="0" smtClean="0"/>
              <a:t>Eggs – Shelled</a:t>
            </a:r>
          </a:p>
          <a:p>
            <a:r>
              <a:rPr lang="en-US" sz="2200" dirty="0" smtClean="0"/>
              <a:t>Fish and Seafood</a:t>
            </a:r>
          </a:p>
          <a:p>
            <a:r>
              <a:rPr lang="en-US" sz="2200" dirty="0" smtClean="0"/>
              <a:t>Fresh Fruit and Vegetables</a:t>
            </a:r>
          </a:p>
          <a:p>
            <a:r>
              <a:rPr lang="en-US" sz="2200" dirty="0" smtClean="0"/>
              <a:t>Honey</a:t>
            </a:r>
          </a:p>
          <a:p>
            <a:r>
              <a:rPr lang="en-US" sz="2200" dirty="0" smtClean="0"/>
              <a:t>Maple</a:t>
            </a:r>
          </a:p>
          <a:p>
            <a:r>
              <a:rPr lang="en-US" sz="2200" dirty="0" smtClean="0"/>
              <a:t>Processed Products</a:t>
            </a:r>
          </a:p>
          <a:p>
            <a:r>
              <a:rPr lang="en-US" sz="2200" dirty="0" smtClean="0"/>
              <a:t>Shipping Containers</a:t>
            </a:r>
          </a:p>
          <a:p>
            <a:r>
              <a:rPr lang="en-US" sz="2200" dirty="0" smtClean="0"/>
              <a:t>Chocolate and Cocoa</a:t>
            </a:r>
          </a:p>
          <a:p>
            <a:r>
              <a:rPr lang="en-US" sz="2200" dirty="0" smtClean="0"/>
              <a:t>Eggs – Processed</a:t>
            </a:r>
          </a:p>
          <a:p>
            <a:r>
              <a:rPr lang="en-US" sz="2200" dirty="0" smtClean="0"/>
              <a:t>Fats and Oils</a:t>
            </a:r>
          </a:p>
          <a:p>
            <a:r>
              <a:rPr lang="en-US" sz="2200" dirty="0" smtClean="0"/>
              <a:t>Foods for Special Dietary</a:t>
            </a:r>
          </a:p>
          <a:p>
            <a:r>
              <a:rPr lang="en-US" sz="2200" dirty="0" smtClean="0"/>
              <a:t>Grain and Bakery</a:t>
            </a:r>
          </a:p>
          <a:p>
            <a:r>
              <a:rPr lang="en-US" sz="2200" dirty="0" smtClean="0"/>
              <a:t>Infant and Junior Food</a:t>
            </a:r>
          </a:p>
          <a:p>
            <a:r>
              <a:rPr lang="en-US" sz="2200" dirty="0" smtClean="0"/>
              <a:t>Meat and Poultry</a:t>
            </a:r>
          </a:p>
          <a:p>
            <a:r>
              <a:rPr lang="en-US" sz="2200" dirty="0" smtClean="0"/>
              <a:t>Salt</a:t>
            </a:r>
          </a:p>
          <a:p>
            <a:r>
              <a:rPr lang="en-US" sz="2200" dirty="0" smtClean="0"/>
              <a:t>Water</a:t>
            </a:r>
            <a:endParaRPr lang="en-US" sz="2200" dirty="0"/>
          </a:p>
        </p:txBody>
      </p:sp>
      <p:sp>
        <p:nvSpPr>
          <p:cNvPr id="4" name="TextBox 3"/>
          <p:cNvSpPr txBox="1"/>
          <p:nvPr/>
        </p:nvSpPr>
        <p:spPr>
          <a:xfrm>
            <a:off x="457200" y="1276518"/>
            <a:ext cx="8229600" cy="1200328"/>
          </a:xfrm>
          <a:prstGeom prst="rect">
            <a:avLst/>
          </a:prstGeom>
          <a:noFill/>
        </p:spPr>
        <p:txBody>
          <a:bodyPr wrap="square" rtlCol="0">
            <a:spAutoFit/>
          </a:bodyPr>
          <a:lstStyle/>
          <a:p>
            <a:r>
              <a:rPr lang="en-US" sz="2400" dirty="0"/>
              <a:t>There </a:t>
            </a:r>
            <a:r>
              <a:rPr lang="en-US" sz="2400" dirty="0" smtClean="0"/>
              <a:t>are requirements </a:t>
            </a:r>
            <a:r>
              <a:rPr lang="en-US" sz="2400" dirty="0"/>
              <a:t>specific to the type of product, such as grades, standards and compositional requirements.</a:t>
            </a:r>
          </a:p>
          <a:p>
            <a:endParaRPr lang="en-US" sz="2400" dirty="0"/>
          </a:p>
        </p:txBody>
      </p:sp>
      <p:sp>
        <p:nvSpPr>
          <p:cNvPr id="5" name="TextBox 4"/>
          <p:cNvSpPr txBox="1"/>
          <p:nvPr/>
        </p:nvSpPr>
        <p:spPr>
          <a:xfrm>
            <a:off x="351303" y="6025448"/>
            <a:ext cx="8431261" cy="923330"/>
          </a:xfrm>
          <a:prstGeom prst="rect">
            <a:avLst/>
          </a:prstGeom>
          <a:noFill/>
        </p:spPr>
        <p:txBody>
          <a:bodyPr wrap="square" rtlCol="0">
            <a:spAutoFit/>
          </a:bodyPr>
          <a:lstStyle/>
          <a:p>
            <a:r>
              <a:rPr lang="en-US" dirty="0">
                <a:hlinkClick r:id="rId3"/>
              </a:rPr>
              <a:t>http://www.inspection.gc.ca/food/labelling/food-labelling-for-industry/eng/1383607266489/</a:t>
            </a:r>
            <a:r>
              <a:rPr lang="en-US" dirty="0" smtClean="0">
                <a:hlinkClick r:id="rId3"/>
              </a:rPr>
              <a:t>1383607344939</a:t>
            </a:r>
            <a:endParaRPr lang="en-US" dirty="0" smtClean="0"/>
          </a:p>
          <a:p>
            <a:endParaRPr lang="en-US" dirty="0"/>
          </a:p>
        </p:txBody>
      </p:sp>
    </p:spTree>
    <p:extLst>
      <p:ext uri="{BB962C8B-B14F-4D97-AF65-F5344CB8AC3E}">
        <p14:creationId xmlns:p14="http://schemas.microsoft.com/office/powerpoint/2010/main" val="414195388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rgbClr val="008000"/>
                </a:solidFill>
              </a:rPr>
              <a:t>What’s in a Name?</a:t>
            </a:r>
            <a:endParaRPr lang="en-US" dirty="0">
              <a:solidFill>
                <a:srgbClr val="008000"/>
              </a:solidFill>
            </a:endParaRPr>
          </a:p>
        </p:txBody>
      </p:sp>
      <p:pic>
        <p:nvPicPr>
          <p:cNvPr id="5" name="Picture 4" descr="Picture 5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314" y="1270297"/>
            <a:ext cx="1484072" cy="2463626"/>
          </a:xfrm>
          <a:prstGeom prst="rect">
            <a:avLst/>
          </a:prstGeom>
        </p:spPr>
      </p:pic>
      <p:pic>
        <p:nvPicPr>
          <p:cNvPr id="6" name="Picture 5" descr="Picture 5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607" y="3918320"/>
            <a:ext cx="1592169" cy="2411668"/>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3033302557"/>
              </p:ext>
            </p:extLst>
          </p:nvPr>
        </p:nvGraphicFramePr>
        <p:xfrm>
          <a:off x="2585760" y="1490570"/>
          <a:ext cx="5786130" cy="3693159"/>
        </p:xfrm>
        <a:graphic>
          <a:graphicData uri="http://schemas.openxmlformats.org/drawingml/2006/table">
            <a:tbl>
              <a:tblPr firstRow="1" bandRow="1">
                <a:tableStyleId>{C083E6E3-FA7D-4D7B-A595-EF9225AFEA82}</a:tableStyleId>
              </a:tblPr>
              <a:tblGrid>
                <a:gridCol w="1928710"/>
                <a:gridCol w="2165753"/>
                <a:gridCol w="1691667"/>
              </a:tblGrid>
              <a:tr h="0">
                <a:tc>
                  <a:txBody>
                    <a:bodyPr/>
                    <a:lstStyle/>
                    <a:p>
                      <a:r>
                        <a:rPr lang="en-US" sz="1400" b="1" dirty="0" smtClean="0"/>
                        <a:t>Common</a:t>
                      </a:r>
                      <a:r>
                        <a:rPr lang="en-US" sz="1400" b="1" baseline="0" dirty="0" smtClean="0"/>
                        <a:t> Name</a:t>
                      </a:r>
                      <a:endParaRPr lang="en-US" sz="1400" b="1" dirty="0"/>
                    </a:p>
                  </a:txBody>
                  <a:tcPr/>
                </a:tc>
                <a:tc>
                  <a:txBody>
                    <a:bodyPr/>
                    <a:lstStyle/>
                    <a:p>
                      <a:r>
                        <a:rPr lang="en-US" sz="1400" b="0" smtClean="0"/>
                        <a:t>Strawberry Jam</a:t>
                      </a:r>
                    </a:p>
                    <a:p>
                      <a:endParaRPr lang="en-US" sz="1400" b="0" dirty="0"/>
                    </a:p>
                  </a:txBody>
                  <a:tcPr/>
                </a:tc>
                <a:tc>
                  <a:txBody>
                    <a:bodyPr/>
                    <a:lstStyle/>
                    <a:p>
                      <a:r>
                        <a:rPr lang="en-US" sz="1400" b="0" baseline="0" dirty="0" smtClean="0"/>
                        <a:t>Premium Spread (Strawberry)</a:t>
                      </a:r>
                      <a:endParaRPr lang="en-US" sz="1400" b="0" dirty="0"/>
                    </a:p>
                  </a:txBody>
                  <a:tcPr/>
                </a:tc>
              </a:tr>
              <a:tr h="370840">
                <a:tc>
                  <a:txBody>
                    <a:bodyPr/>
                    <a:lstStyle/>
                    <a:p>
                      <a:r>
                        <a:rPr lang="en-US" sz="1400" b="1" dirty="0" smtClean="0"/>
                        <a:t>Standardized Container Size</a:t>
                      </a:r>
                      <a:endParaRPr lang="en-US" sz="1400" b="1" dirty="0"/>
                    </a:p>
                  </a:txBody>
                  <a:tcPr/>
                </a:tc>
                <a:tc>
                  <a:txBody>
                    <a:bodyPr/>
                    <a:lstStyle/>
                    <a:p>
                      <a:r>
                        <a:rPr lang="en-US" sz="1400" b="0" dirty="0" smtClean="0"/>
                        <a:t>Yes</a:t>
                      </a:r>
                      <a:endParaRPr lang="en-US" sz="1400" b="0" dirty="0"/>
                    </a:p>
                  </a:txBody>
                  <a:tcPr/>
                </a:tc>
                <a:tc>
                  <a:txBody>
                    <a:bodyPr/>
                    <a:lstStyle/>
                    <a:p>
                      <a:r>
                        <a:rPr lang="en-US" sz="1400" b="0" dirty="0" smtClean="0"/>
                        <a:t>N/A</a:t>
                      </a:r>
                      <a:endParaRPr lang="en-US" sz="1400" b="0" dirty="0"/>
                    </a:p>
                  </a:txBody>
                  <a:tcPr/>
                </a:tc>
              </a:tr>
              <a:tr h="370840">
                <a:tc>
                  <a:txBody>
                    <a:bodyPr/>
                    <a:lstStyle/>
                    <a:p>
                      <a:r>
                        <a:rPr lang="en-US" sz="1400" b="1" dirty="0" smtClean="0"/>
                        <a:t>Registration</a:t>
                      </a:r>
                      <a:r>
                        <a:rPr lang="en-US" sz="1400" b="1" baseline="0" dirty="0" smtClean="0"/>
                        <a:t> Number</a:t>
                      </a:r>
                      <a:endParaRPr lang="en-US" sz="1400" b="1" dirty="0"/>
                    </a:p>
                  </a:txBody>
                  <a:tcPr/>
                </a:tc>
                <a:tc>
                  <a:txBody>
                    <a:bodyPr/>
                    <a:lstStyle/>
                    <a:p>
                      <a:r>
                        <a:rPr lang="en-US" sz="1400" b="0" dirty="0" smtClean="0"/>
                        <a:t>Required, if applicable</a:t>
                      </a:r>
                      <a:endParaRPr lang="en-US" sz="1400" b="0" dirty="0"/>
                    </a:p>
                  </a:txBody>
                  <a:tcPr/>
                </a:tc>
                <a:tc>
                  <a:txBody>
                    <a:bodyPr/>
                    <a:lstStyle/>
                    <a:p>
                      <a:endParaRPr lang="en-US" sz="1400" b="0" dirty="0"/>
                    </a:p>
                  </a:txBody>
                  <a:tcPr/>
                </a:tc>
              </a:tr>
              <a:tr h="370840">
                <a:tc>
                  <a:txBody>
                    <a:bodyPr/>
                    <a:lstStyle/>
                    <a:p>
                      <a:r>
                        <a:rPr lang="en-US" sz="1400" b="1" dirty="0" smtClean="0"/>
                        <a:t>Compositional Requirements / Standards of Identity:</a:t>
                      </a:r>
                      <a:endParaRPr lang="en-US" sz="1400" b="1" dirty="0"/>
                    </a:p>
                  </a:txBody>
                  <a:tcPr/>
                </a:tc>
                <a:tc>
                  <a:txBody>
                    <a:bodyPr/>
                    <a:lstStyle/>
                    <a:p>
                      <a:pPr marL="285750" indent="-285750">
                        <a:buFont typeface="Arial"/>
                        <a:buChar char="•"/>
                      </a:pPr>
                      <a:r>
                        <a:rPr lang="en-US" sz="1200" b="0" dirty="0" smtClean="0"/>
                        <a:t>Not less than</a:t>
                      </a:r>
                    </a:p>
                    <a:p>
                      <a:pPr marL="541338" indent="-271463">
                        <a:buFont typeface="Arial"/>
                        <a:buChar char="•"/>
                      </a:pPr>
                      <a:r>
                        <a:rPr lang="en-US" sz="1200" b="0" dirty="0" smtClean="0"/>
                        <a:t>45% of the named fruit;</a:t>
                      </a:r>
                    </a:p>
                    <a:p>
                      <a:pPr marL="539750" indent="-269875">
                        <a:buFont typeface="Arial"/>
                        <a:buChar char="•"/>
                      </a:pPr>
                      <a:r>
                        <a:rPr lang="en-US" sz="1200" b="0" dirty="0" smtClean="0"/>
                        <a:t>66% water soluble solids;</a:t>
                      </a:r>
                    </a:p>
                    <a:p>
                      <a:pPr marL="285750" indent="-285750">
                        <a:buFont typeface="Arial"/>
                        <a:buChar char="•"/>
                      </a:pPr>
                      <a:r>
                        <a:rPr lang="en-US" sz="1200" b="0" dirty="0" smtClean="0"/>
                        <a:t>May contain added pectin, antifoaming</a:t>
                      </a:r>
                      <a:r>
                        <a:rPr lang="en-US" sz="1200" b="0" baseline="0" dirty="0" smtClean="0"/>
                        <a:t> agent, preservative;</a:t>
                      </a:r>
                    </a:p>
                    <a:p>
                      <a:pPr marL="285750" indent="-285750">
                        <a:buFont typeface="Arial"/>
                        <a:buChar char="•"/>
                      </a:pPr>
                      <a:r>
                        <a:rPr lang="en-US" sz="1200" b="0" baseline="0" dirty="0" smtClean="0"/>
                        <a:t>May not contain</a:t>
                      </a:r>
                    </a:p>
                    <a:p>
                      <a:pPr marL="539750" indent="-269875">
                        <a:buFont typeface="Arial"/>
                        <a:buChar char="•"/>
                      </a:pPr>
                      <a:r>
                        <a:rPr lang="en-US" sz="1200" b="0" baseline="0" dirty="0" smtClean="0"/>
                        <a:t>apple or rhubarb;</a:t>
                      </a:r>
                    </a:p>
                    <a:p>
                      <a:pPr marL="539750" indent="-269875">
                        <a:buFont typeface="Arial"/>
                        <a:buChar char="•"/>
                      </a:pPr>
                      <a:r>
                        <a:rPr lang="en-US" sz="1200" b="0" baseline="0" dirty="0" smtClean="0"/>
                        <a:t>fruit pulp preserved in </a:t>
                      </a:r>
                      <a:r>
                        <a:rPr lang="en-US" sz="1200" b="0" baseline="0" dirty="0" err="1" smtClean="0"/>
                        <a:t>sulphur</a:t>
                      </a:r>
                      <a:r>
                        <a:rPr lang="en-US" sz="1200" b="0" baseline="0" dirty="0" smtClean="0"/>
                        <a:t> dioxide.</a:t>
                      </a:r>
                      <a:endParaRPr lang="en-US" sz="1200" b="0" dirty="0"/>
                    </a:p>
                  </a:txBody>
                  <a:tcPr/>
                </a:tc>
                <a:tc>
                  <a:txBody>
                    <a:bodyPr/>
                    <a:lstStyle/>
                    <a:p>
                      <a:r>
                        <a:rPr lang="en-US" sz="1400" b="0" dirty="0" smtClean="0"/>
                        <a:t>No</a:t>
                      </a:r>
                      <a:endParaRPr lang="en-US" sz="1400" b="0" dirty="0"/>
                    </a:p>
                  </a:txBody>
                  <a:tcPr/>
                </a:tc>
              </a:tr>
            </a:tbl>
          </a:graphicData>
        </a:graphic>
      </p:graphicFrame>
      <p:sp>
        <p:nvSpPr>
          <p:cNvPr id="3" name="TextBox 2"/>
          <p:cNvSpPr txBox="1"/>
          <p:nvPr/>
        </p:nvSpPr>
        <p:spPr>
          <a:xfrm>
            <a:off x="2476014" y="5472290"/>
            <a:ext cx="6210786" cy="646331"/>
          </a:xfrm>
          <a:prstGeom prst="rect">
            <a:avLst/>
          </a:prstGeom>
          <a:noFill/>
        </p:spPr>
        <p:txBody>
          <a:bodyPr wrap="square" rtlCol="0">
            <a:spAutoFit/>
          </a:bodyPr>
          <a:lstStyle/>
          <a:p>
            <a:r>
              <a:rPr lang="en-US" b="1" dirty="0"/>
              <a:t>C</a:t>
            </a:r>
            <a:r>
              <a:rPr lang="en-US" b="1" dirty="0" smtClean="0"/>
              <a:t>ompositional requirements, grading and standards of identity must be met, even if you are only selling your product locally.</a:t>
            </a:r>
            <a:endParaRPr lang="en-US" b="1" dirty="0"/>
          </a:p>
        </p:txBody>
      </p:sp>
    </p:spTree>
    <p:extLst>
      <p:ext uri="{BB962C8B-B14F-4D97-AF65-F5344CB8AC3E}">
        <p14:creationId xmlns:p14="http://schemas.microsoft.com/office/powerpoint/2010/main" val="337839697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9198"/>
            <a:ext cx="8229600" cy="1143000"/>
          </a:xfrm>
        </p:spPr>
        <p:txBody>
          <a:bodyPr/>
          <a:lstStyle/>
          <a:p>
            <a:pPr algn="l"/>
            <a:r>
              <a:rPr lang="en-US" dirty="0" smtClean="0">
                <a:solidFill>
                  <a:srgbClr val="008000"/>
                </a:solidFill>
              </a:rPr>
              <a:t>NUTRITION LABELLING</a:t>
            </a:r>
            <a:endParaRPr lang="en-US" dirty="0">
              <a:solidFill>
                <a:srgbClr val="008000"/>
              </a:solidFill>
            </a:endParaRPr>
          </a:p>
        </p:txBody>
      </p:sp>
      <p:sp>
        <p:nvSpPr>
          <p:cNvPr id="3" name="Content Placeholder 2"/>
          <p:cNvSpPr>
            <a:spLocks noGrp="1"/>
          </p:cNvSpPr>
          <p:nvPr>
            <p:ph idx="1"/>
          </p:nvPr>
        </p:nvSpPr>
        <p:spPr>
          <a:xfrm>
            <a:off x="457201" y="1441929"/>
            <a:ext cx="8385004" cy="3246363"/>
          </a:xfrm>
        </p:spPr>
        <p:txBody>
          <a:bodyPr>
            <a:noAutofit/>
          </a:bodyPr>
          <a:lstStyle/>
          <a:p>
            <a:pPr marL="0" indent="0">
              <a:buNone/>
            </a:pPr>
            <a:r>
              <a:rPr lang="en-US" sz="2800" b="1" dirty="0"/>
              <a:t>Legislated </a:t>
            </a:r>
            <a:r>
              <a:rPr lang="en-US" sz="2800" b="1" dirty="0" smtClean="0"/>
              <a:t>Information</a:t>
            </a:r>
            <a:r>
              <a:rPr lang="en-US" sz="2800" b="1" dirty="0"/>
              <a:t>:</a:t>
            </a:r>
          </a:p>
          <a:p>
            <a:pPr>
              <a:buFont typeface="+mj-lt"/>
              <a:buAutoNum type="arabicPeriod"/>
            </a:pPr>
            <a:r>
              <a:rPr lang="en-US" sz="2800" dirty="0"/>
              <a:t>Ingredient </a:t>
            </a:r>
            <a:r>
              <a:rPr lang="en-US" sz="2800" dirty="0" smtClean="0"/>
              <a:t>List (and allergens)</a:t>
            </a:r>
            <a:endParaRPr lang="en-US" sz="2800" dirty="0"/>
          </a:p>
          <a:p>
            <a:pPr>
              <a:buFont typeface="+mj-lt"/>
              <a:buAutoNum type="arabicPeriod"/>
            </a:pPr>
            <a:r>
              <a:rPr lang="en-US" sz="2800" dirty="0" smtClean="0"/>
              <a:t>Nutrition </a:t>
            </a:r>
            <a:r>
              <a:rPr lang="en-US" sz="2800" dirty="0"/>
              <a:t>Facts Table</a:t>
            </a:r>
          </a:p>
          <a:p>
            <a:pPr>
              <a:buFont typeface="+mj-lt"/>
              <a:buAutoNum type="arabicPeriod"/>
            </a:pPr>
            <a:r>
              <a:rPr lang="en-US" sz="2800" dirty="0" smtClean="0"/>
              <a:t>Optional </a:t>
            </a:r>
            <a:r>
              <a:rPr lang="en-US" sz="2800" dirty="0"/>
              <a:t>nutrition </a:t>
            </a:r>
            <a:r>
              <a:rPr lang="en-US" sz="2800" dirty="0" smtClean="0"/>
              <a:t>claims (not covered in this webinar)</a:t>
            </a:r>
          </a:p>
          <a:p>
            <a:pPr marL="0" indent="0">
              <a:buNone/>
            </a:pPr>
            <a:endParaRPr lang="en-US" sz="2800" dirty="0"/>
          </a:p>
          <a:p>
            <a:pPr marL="0" indent="0">
              <a:buNone/>
            </a:pPr>
            <a:endParaRPr lang="en-US" sz="2800" dirty="0" smtClean="0"/>
          </a:p>
          <a:p>
            <a:pPr marL="0" indent="0">
              <a:buNone/>
            </a:pPr>
            <a:endParaRPr lang="en-US" sz="2800" dirty="0" smtClean="0"/>
          </a:p>
        </p:txBody>
      </p:sp>
      <p:sp>
        <p:nvSpPr>
          <p:cNvPr id="4" name="TextBox 3"/>
          <p:cNvSpPr txBox="1"/>
          <p:nvPr/>
        </p:nvSpPr>
        <p:spPr>
          <a:xfrm>
            <a:off x="457201" y="5660449"/>
            <a:ext cx="8229599" cy="1200329"/>
          </a:xfrm>
          <a:prstGeom prst="rect">
            <a:avLst/>
          </a:prstGeom>
          <a:noFill/>
        </p:spPr>
        <p:txBody>
          <a:bodyPr wrap="square" rtlCol="0">
            <a:spAutoFit/>
          </a:bodyPr>
          <a:lstStyle/>
          <a:p>
            <a:r>
              <a:rPr lang="en-US" b="1" dirty="0" smtClean="0"/>
              <a:t>Nutrition </a:t>
            </a:r>
            <a:r>
              <a:rPr lang="en-US" b="1" dirty="0" err="1" smtClean="0"/>
              <a:t>Labelling</a:t>
            </a:r>
            <a:r>
              <a:rPr lang="en-US" b="1" dirty="0" smtClean="0"/>
              <a:t> </a:t>
            </a:r>
            <a:r>
              <a:rPr lang="en-US" b="1" dirty="0"/>
              <a:t>for Industry: </a:t>
            </a:r>
            <a:r>
              <a:rPr lang="en-US" dirty="0">
                <a:hlinkClick r:id="rId2"/>
              </a:rPr>
              <a:t>http://www.inspection.gc.ca/food/labelling/food-labelling-for-industry/nutrition-labelling/eng/1386881685057/</a:t>
            </a:r>
            <a:r>
              <a:rPr lang="en-US" dirty="0" smtClean="0">
                <a:hlinkClick r:id="rId2"/>
              </a:rPr>
              <a:t>1386881685870</a:t>
            </a:r>
            <a:endParaRPr lang="en-US" dirty="0" smtClean="0"/>
          </a:p>
          <a:p>
            <a:endParaRPr lang="en-US" dirty="0"/>
          </a:p>
        </p:txBody>
      </p:sp>
    </p:spTree>
    <p:extLst>
      <p:ext uri="{BB962C8B-B14F-4D97-AF65-F5344CB8AC3E}">
        <p14:creationId xmlns:p14="http://schemas.microsoft.com/office/powerpoint/2010/main" val="11423429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rgbClr val="008000"/>
                </a:solidFill>
              </a:rPr>
              <a:t>LIST OF INGREDIENTS</a:t>
            </a:r>
            <a:endParaRPr lang="en-US" dirty="0">
              <a:solidFill>
                <a:srgbClr val="008000"/>
              </a:solidFill>
            </a:endParaRPr>
          </a:p>
        </p:txBody>
      </p:sp>
      <p:sp>
        <p:nvSpPr>
          <p:cNvPr id="4" name="Content Placeholder 3"/>
          <p:cNvSpPr txBox="1">
            <a:spLocks noGrp="1"/>
          </p:cNvSpPr>
          <p:nvPr>
            <p:ph idx="1"/>
          </p:nvPr>
        </p:nvSpPr>
        <p:spPr>
          <a:xfrm>
            <a:off x="457200" y="1333640"/>
            <a:ext cx="8229600" cy="4136518"/>
          </a:xfrm>
          <a:prstGeom prst="rect">
            <a:avLst/>
          </a:prstGeom>
          <a:noFill/>
        </p:spPr>
        <p:txBody>
          <a:bodyPr wrap="square" rtlCol="0">
            <a:spAutoFit/>
          </a:bodyPr>
          <a:lstStyle/>
          <a:p>
            <a:pPr marL="0" indent="0">
              <a:buNone/>
            </a:pPr>
            <a:r>
              <a:rPr lang="en-US" sz="1800" b="1" dirty="0" smtClean="0"/>
              <a:t>Ingredients </a:t>
            </a:r>
            <a:r>
              <a:rPr lang="en-US" sz="1800" b="1" dirty="0"/>
              <a:t>and components are required to be declared on all prepackaged foods</a:t>
            </a:r>
            <a:r>
              <a:rPr lang="en-US" sz="1800" b="1" dirty="0" smtClean="0"/>
              <a:t>.</a:t>
            </a:r>
          </a:p>
          <a:p>
            <a:pPr marL="0" indent="0">
              <a:buNone/>
            </a:pPr>
            <a:endParaRPr lang="en-US" sz="1800" b="1" dirty="0" smtClean="0"/>
          </a:p>
          <a:p>
            <a:pPr marL="0" indent="0">
              <a:buNone/>
            </a:pPr>
            <a:r>
              <a:rPr lang="en-US" sz="1800" b="1" dirty="0" smtClean="0"/>
              <a:t>Exemptions </a:t>
            </a:r>
            <a:r>
              <a:rPr lang="en-US" sz="1800" b="1" dirty="0"/>
              <a:t>from Ingredient Listing:</a:t>
            </a:r>
            <a:endParaRPr lang="en-US" sz="1800" dirty="0"/>
          </a:p>
          <a:p>
            <a:r>
              <a:rPr lang="en-US" sz="1800" dirty="0"/>
              <a:t>Prepackaged packed from bulk at retail (except mixed nuts and meat products containing phosphate salts and/or water).</a:t>
            </a:r>
          </a:p>
          <a:p>
            <a:r>
              <a:rPr lang="en-US" sz="1800" dirty="0"/>
              <a:t>Prepackaged individual portions of food served with meals or snacks by restaurants, airlines, etc.</a:t>
            </a:r>
          </a:p>
          <a:p>
            <a:r>
              <a:rPr lang="en-US" sz="1800" dirty="0"/>
              <a:t>Prepackaged individual servings of food prepared by commissaries and sold in mobile canteens or vending machines.</a:t>
            </a:r>
          </a:p>
          <a:p>
            <a:r>
              <a:rPr lang="en-US" sz="1800" dirty="0"/>
              <a:t>Prepackaged meat/poultry meat products and by-products that have been barbecued, roasted or broiled on the retail premises.</a:t>
            </a:r>
          </a:p>
          <a:p>
            <a:r>
              <a:rPr lang="en-US" sz="1800" dirty="0"/>
              <a:t>Bourbon whiskey and standardized alcoholic beverages.</a:t>
            </a:r>
          </a:p>
          <a:p>
            <a:r>
              <a:rPr lang="en-US" sz="1800" dirty="0"/>
              <a:t>Standardized vinegars</a:t>
            </a:r>
            <a:r>
              <a:rPr lang="en-US" sz="1800" dirty="0" smtClean="0"/>
              <a:t>.</a:t>
            </a:r>
            <a:endParaRPr lang="en-US" sz="1800" dirty="0"/>
          </a:p>
        </p:txBody>
      </p:sp>
    </p:spTree>
    <p:extLst>
      <p:ext uri="{BB962C8B-B14F-4D97-AF65-F5344CB8AC3E}">
        <p14:creationId xmlns:p14="http://schemas.microsoft.com/office/powerpoint/2010/main" val="13204489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12798"/>
            <a:ext cx="7772400" cy="1470025"/>
          </a:xfrm>
        </p:spPr>
        <p:txBody>
          <a:bodyPr>
            <a:normAutofit fontScale="90000"/>
          </a:bodyPr>
          <a:lstStyle/>
          <a:p>
            <a:r>
              <a:rPr lang="en-US" dirty="0" smtClean="0">
                <a:solidFill>
                  <a:srgbClr val="008000"/>
                </a:solidFill>
              </a:rPr>
              <a:t>Canadian Food Industry Regulation &amp; Food Safety Requirements</a:t>
            </a:r>
            <a:endParaRPr lang="en-US" dirty="0">
              <a:solidFill>
                <a:srgbClr val="008000"/>
              </a:solidFill>
            </a:endParaRPr>
          </a:p>
        </p:txBody>
      </p:sp>
      <p:pic>
        <p:nvPicPr>
          <p:cNvPr id="4" name="Picture 3" descr="Picture 1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48297"/>
            <a:ext cx="9144000" cy="2609703"/>
          </a:xfrm>
          <a:prstGeom prst="rect">
            <a:avLst/>
          </a:prstGeom>
        </p:spPr>
      </p:pic>
      <p:sp>
        <p:nvSpPr>
          <p:cNvPr id="3" name="TextBox 2"/>
          <p:cNvSpPr txBox="1"/>
          <p:nvPr/>
        </p:nvSpPr>
        <p:spPr>
          <a:xfrm>
            <a:off x="2821978" y="3274823"/>
            <a:ext cx="3558831" cy="646331"/>
          </a:xfrm>
          <a:prstGeom prst="rect">
            <a:avLst/>
          </a:prstGeom>
          <a:noFill/>
        </p:spPr>
        <p:txBody>
          <a:bodyPr wrap="square" rtlCol="0">
            <a:spAutoFit/>
          </a:bodyPr>
          <a:lstStyle/>
          <a:p>
            <a:pPr algn="ctr"/>
            <a:r>
              <a:rPr lang="en-US" dirty="0" smtClean="0"/>
              <a:t>Food Secure Canada Webinar</a:t>
            </a:r>
          </a:p>
          <a:p>
            <a:pPr algn="ctr"/>
            <a:r>
              <a:rPr lang="en-US" dirty="0" smtClean="0"/>
              <a:t>October 28, 2014</a:t>
            </a:r>
            <a:endParaRPr lang="en-US" dirty="0"/>
          </a:p>
        </p:txBody>
      </p:sp>
    </p:spTree>
    <p:extLst>
      <p:ext uri="{BB962C8B-B14F-4D97-AF65-F5344CB8AC3E}">
        <p14:creationId xmlns:p14="http://schemas.microsoft.com/office/powerpoint/2010/main" val="315128508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solidFill>
                  <a:srgbClr val="008000"/>
                </a:solidFill>
              </a:rPr>
              <a:t>LIST OF </a:t>
            </a:r>
            <a:r>
              <a:rPr lang="en-US" dirty="0" smtClean="0">
                <a:solidFill>
                  <a:srgbClr val="008000"/>
                </a:solidFill>
              </a:rPr>
              <a:t>INGREDIENTS</a:t>
            </a:r>
            <a:endParaRPr lang="en-US" dirty="0"/>
          </a:p>
        </p:txBody>
      </p:sp>
      <p:sp>
        <p:nvSpPr>
          <p:cNvPr id="3" name="Content Placeholder 2"/>
          <p:cNvSpPr>
            <a:spLocks noGrp="1"/>
          </p:cNvSpPr>
          <p:nvPr>
            <p:ph idx="1"/>
          </p:nvPr>
        </p:nvSpPr>
        <p:spPr>
          <a:xfrm>
            <a:off x="457200" y="1254394"/>
            <a:ext cx="8229600" cy="4871770"/>
          </a:xfrm>
        </p:spPr>
        <p:txBody>
          <a:bodyPr>
            <a:noAutofit/>
          </a:bodyPr>
          <a:lstStyle/>
          <a:p>
            <a:pPr marL="0" indent="0">
              <a:buNone/>
            </a:pPr>
            <a:r>
              <a:rPr lang="en-US" sz="2000" b="1" dirty="0"/>
              <a:t>Order of ingredients is listed in </a:t>
            </a:r>
            <a:r>
              <a:rPr lang="en-US" sz="2000" b="1" u="sng" dirty="0"/>
              <a:t>descending</a:t>
            </a:r>
            <a:r>
              <a:rPr lang="en-US" sz="2000" b="1" dirty="0"/>
              <a:t> order of their proportion by </a:t>
            </a:r>
            <a:r>
              <a:rPr lang="en-US" sz="2000" b="1" u="sng" dirty="0"/>
              <a:t>weight</a:t>
            </a:r>
            <a:r>
              <a:rPr lang="en-US" sz="2000" b="1" dirty="0"/>
              <a:t> of a prepackaged product [B.01.008(3), FDR].</a:t>
            </a:r>
          </a:p>
          <a:p>
            <a:pPr marL="0" indent="0">
              <a:buNone/>
            </a:pPr>
            <a:endParaRPr lang="en-US" sz="2000" dirty="0" smtClean="0"/>
          </a:p>
          <a:p>
            <a:pPr marL="0" indent="0">
              <a:buNone/>
            </a:pPr>
            <a:r>
              <a:rPr lang="en-US" sz="2000" b="1" dirty="0" smtClean="0"/>
              <a:t>The following can be listed at the end of the ingredients list in any order [B.01.008(4), FDR]:</a:t>
            </a:r>
          </a:p>
          <a:p>
            <a:pPr marL="454025" indent="-454025"/>
            <a:r>
              <a:rPr lang="en-US" sz="2000" dirty="0" smtClean="0"/>
              <a:t>Spices, seasonings, herbs (except salt);</a:t>
            </a:r>
          </a:p>
          <a:p>
            <a:pPr marL="454025" indent="-454025"/>
            <a:r>
              <a:rPr lang="en-US" sz="2000" dirty="0" smtClean="0"/>
              <a:t>Natural and artificial </a:t>
            </a:r>
            <a:r>
              <a:rPr lang="en-US" sz="2000" dirty="0" err="1" smtClean="0"/>
              <a:t>flavours</a:t>
            </a:r>
            <a:r>
              <a:rPr lang="en-US" sz="2000" dirty="0" smtClean="0"/>
              <a:t>;</a:t>
            </a:r>
          </a:p>
          <a:p>
            <a:pPr marL="454025" indent="-454025"/>
            <a:r>
              <a:rPr lang="en-US" sz="2000" dirty="0" err="1" smtClean="0"/>
              <a:t>Flavour</a:t>
            </a:r>
            <a:r>
              <a:rPr lang="en-US" sz="2000" dirty="0" smtClean="0"/>
              <a:t> enhancers;</a:t>
            </a:r>
          </a:p>
          <a:p>
            <a:pPr marL="454025" indent="-454025"/>
            <a:r>
              <a:rPr lang="en-US" sz="2000" dirty="0" smtClean="0"/>
              <a:t>Food additives, except ingredients of food additive preparations or mixtures of substances for use as a food additive;</a:t>
            </a:r>
          </a:p>
          <a:p>
            <a:pPr marL="454025" indent="-454025"/>
            <a:r>
              <a:rPr lang="en-US" sz="2000" dirty="0" smtClean="0"/>
              <a:t>Vitamins and their salts or derivatives of vitamins;</a:t>
            </a:r>
          </a:p>
          <a:p>
            <a:pPr marL="454025" indent="-454025"/>
            <a:r>
              <a:rPr lang="en-US" sz="2000" dirty="0" smtClean="0"/>
              <a:t>Mineral nutrients and their salts.</a:t>
            </a:r>
          </a:p>
        </p:txBody>
      </p:sp>
    </p:spTree>
    <p:extLst>
      <p:ext uri="{BB962C8B-B14F-4D97-AF65-F5344CB8AC3E}">
        <p14:creationId xmlns:p14="http://schemas.microsoft.com/office/powerpoint/2010/main" val="27436062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solidFill>
                  <a:srgbClr val="008000"/>
                </a:solidFill>
              </a:rPr>
              <a:t>LIST OF </a:t>
            </a:r>
            <a:r>
              <a:rPr lang="en-US" dirty="0" smtClean="0">
                <a:solidFill>
                  <a:srgbClr val="008000"/>
                </a:solidFill>
              </a:rPr>
              <a:t>INGREDIENTS</a:t>
            </a:r>
            <a:endParaRPr lang="en-US" dirty="0"/>
          </a:p>
        </p:txBody>
      </p:sp>
      <p:sp>
        <p:nvSpPr>
          <p:cNvPr id="3" name="Content Placeholder 2"/>
          <p:cNvSpPr>
            <a:spLocks noGrp="1"/>
          </p:cNvSpPr>
          <p:nvPr>
            <p:ph idx="1"/>
          </p:nvPr>
        </p:nvSpPr>
        <p:spPr>
          <a:xfrm>
            <a:off x="457200" y="1255240"/>
            <a:ext cx="8229600" cy="5346001"/>
          </a:xfrm>
        </p:spPr>
        <p:txBody>
          <a:bodyPr>
            <a:normAutofit fontScale="92500" lnSpcReduction="10000"/>
          </a:bodyPr>
          <a:lstStyle/>
          <a:p>
            <a:pPr marL="0" indent="0">
              <a:buNone/>
            </a:pPr>
            <a:r>
              <a:rPr lang="en-US" sz="2300" b="1" dirty="0" smtClean="0"/>
              <a:t>Ingredients that do not have to be declared:</a:t>
            </a:r>
          </a:p>
          <a:p>
            <a:r>
              <a:rPr lang="en-US" sz="2300" dirty="0" smtClean="0"/>
              <a:t>Wax coating compounds</a:t>
            </a:r>
          </a:p>
          <a:p>
            <a:r>
              <a:rPr lang="en-US" sz="2300" dirty="0" smtClean="0"/>
              <a:t>Sausage casings</a:t>
            </a:r>
          </a:p>
          <a:p>
            <a:r>
              <a:rPr lang="en-US" sz="2300" dirty="0" smtClean="0"/>
              <a:t>Hydrogen</a:t>
            </a:r>
          </a:p>
          <a:p>
            <a:pPr marL="0" indent="0">
              <a:buNone/>
            </a:pPr>
            <a:endParaRPr lang="en-US" sz="2300" dirty="0" smtClean="0"/>
          </a:p>
          <a:p>
            <a:pPr marL="0" indent="0">
              <a:buNone/>
            </a:pPr>
            <a:r>
              <a:rPr lang="en-US" sz="2300" b="1" dirty="0" smtClean="0"/>
              <a:t>Components (ingredients of ingredients):</a:t>
            </a:r>
          </a:p>
          <a:p>
            <a:r>
              <a:rPr lang="en-US" sz="2300" dirty="0" smtClean="0"/>
              <a:t>Declared by their common name in descending order or proportion [B.01.008(5), FDR]; or,</a:t>
            </a:r>
          </a:p>
          <a:p>
            <a:r>
              <a:rPr lang="en-US" sz="2300" dirty="0" smtClean="0"/>
              <a:t>In descending order of proportion by weight in the finished food as if they were ingredients [B.01.008(5)(b), FDR].</a:t>
            </a:r>
          </a:p>
          <a:p>
            <a:r>
              <a:rPr lang="en-US" sz="2300" dirty="0" smtClean="0"/>
              <a:t>Ingredients of the third generation and so on are not generally required to be included in the ingredients list (note exception applies for allergenic ingredients of any generation – they must still be declared.</a:t>
            </a:r>
          </a:p>
          <a:p>
            <a:r>
              <a:rPr lang="en-US" sz="2300" dirty="0" smtClean="0"/>
              <a:t>See </a:t>
            </a:r>
            <a:r>
              <a:rPr lang="en-US" sz="2300" i="1" dirty="0" smtClean="0"/>
              <a:t>Ingredients Exempt from Component Declaration </a:t>
            </a:r>
            <a:r>
              <a:rPr lang="en-US" sz="2300" dirty="0" smtClean="0"/>
              <a:t>[B.01.009(1), FDR].</a:t>
            </a:r>
          </a:p>
        </p:txBody>
      </p:sp>
    </p:spTree>
    <p:extLst>
      <p:ext uri="{BB962C8B-B14F-4D97-AF65-F5344CB8AC3E}">
        <p14:creationId xmlns:p14="http://schemas.microsoft.com/office/powerpoint/2010/main" val="3822491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008000"/>
                </a:solidFill>
              </a:rPr>
              <a:t>ALLERGEN DECLARATION</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b="1" dirty="0" smtClean="0">
                <a:solidFill>
                  <a:schemeClr val="tx1">
                    <a:lumMod val="95000"/>
                    <a:lumOff val="5000"/>
                  </a:schemeClr>
                </a:solidFill>
              </a:rPr>
              <a:t>Undeclared allergens are the #1 cause of food recalls in Canada.</a:t>
            </a:r>
          </a:p>
          <a:p>
            <a:pPr marL="0" indent="0">
              <a:buNone/>
            </a:pPr>
            <a:endParaRPr lang="en-US" b="1" dirty="0" smtClean="0">
              <a:solidFill>
                <a:schemeClr val="tx1">
                  <a:lumMod val="95000"/>
                  <a:lumOff val="5000"/>
                </a:schemeClr>
              </a:solidFill>
            </a:endParaRPr>
          </a:p>
          <a:p>
            <a:pPr marL="0" indent="0">
              <a:buNone/>
            </a:pPr>
            <a:r>
              <a:rPr lang="en-US" b="1" dirty="0" smtClean="0">
                <a:solidFill>
                  <a:schemeClr val="tx1">
                    <a:lumMod val="95000"/>
                    <a:lumOff val="5000"/>
                  </a:schemeClr>
                </a:solidFill>
              </a:rPr>
              <a:t>CFIA </a:t>
            </a:r>
            <a:r>
              <a:rPr lang="en-US" b="1" dirty="0">
                <a:solidFill>
                  <a:schemeClr val="tx1">
                    <a:lumMod val="95000"/>
                    <a:lumOff val="5000"/>
                  </a:schemeClr>
                </a:solidFill>
              </a:rPr>
              <a:t>Top 10 List:</a:t>
            </a:r>
          </a:p>
          <a:p>
            <a:pPr>
              <a:buFont typeface="+mj-lt"/>
              <a:buAutoNum type="arabicPeriod"/>
            </a:pPr>
            <a:r>
              <a:rPr lang="en-US" dirty="0"/>
              <a:t>Eggs</a:t>
            </a:r>
          </a:p>
          <a:p>
            <a:pPr>
              <a:buFont typeface="+mj-lt"/>
              <a:buAutoNum type="arabicPeriod"/>
            </a:pPr>
            <a:r>
              <a:rPr lang="en-US" dirty="0"/>
              <a:t>Milk</a:t>
            </a:r>
          </a:p>
          <a:p>
            <a:pPr>
              <a:buFont typeface="+mj-lt"/>
              <a:buAutoNum type="arabicPeriod"/>
            </a:pPr>
            <a:r>
              <a:rPr lang="en-US" dirty="0"/>
              <a:t>Mustard (and canola meal)</a:t>
            </a:r>
          </a:p>
          <a:p>
            <a:pPr>
              <a:buFont typeface="+mj-lt"/>
              <a:buAutoNum type="arabicPeriod"/>
            </a:pPr>
            <a:r>
              <a:rPr lang="en-US" dirty="0"/>
              <a:t>Peanuts</a:t>
            </a:r>
          </a:p>
          <a:p>
            <a:pPr>
              <a:buFont typeface="+mj-lt"/>
              <a:buAutoNum type="arabicPeriod"/>
            </a:pPr>
            <a:r>
              <a:rPr lang="en-US" dirty="0"/>
              <a:t>Seafood (fish, crustaceans, shellfish)</a:t>
            </a:r>
          </a:p>
          <a:p>
            <a:pPr>
              <a:buFont typeface="+mj-lt"/>
              <a:buAutoNum type="arabicPeriod"/>
            </a:pPr>
            <a:r>
              <a:rPr lang="en-US" dirty="0"/>
              <a:t>Sesame</a:t>
            </a:r>
          </a:p>
          <a:p>
            <a:pPr>
              <a:buFont typeface="+mj-lt"/>
              <a:buAutoNum type="arabicPeriod"/>
            </a:pPr>
            <a:r>
              <a:rPr lang="en-US" dirty="0"/>
              <a:t>Soy</a:t>
            </a:r>
          </a:p>
          <a:p>
            <a:pPr>
              <a:buFont typeface="+mj-lt"/>
              <a:buAutoNum type="arabicPeriod"/>
            </a:pPr>
            <a:r>
              <a:rPr lang="en-US" dirty="0" err="1"/>
              <a:t>Sulphites</a:t>
            </a:r>
            <a:endParaRPr lang="en-US" dirty="0"/>
          </a:p>
          <a:p>
            <a:pPr>
              <a:buFont typeface="+mj-lt"/>
              <a:buAutoNum type="arabicPeriod"/>
            </a:pPr>
            <a:r>
              <a:rPr lang="en-US" dirty="0"/>
              <a:t>Tree Nuts</a:t>
            </a:r>
          </a:p>
          <a:p>
            <a:pPr>
              <a:buFont typeface="+mj-lt"/>
              <a:buAutoNum type="arabicPeriod"/>
            </a:pPr>
            <a:r>
              <a:rPr lang="en-US" dirty="0"/>
              <a:t>Wheat (</a:t>
            </a:r>
            <a:r>
              <a:rPr lang="en-US" dirty="0" err="1"/>
              <a:t>Triticum</a:t>
            </a:r>
            <a:r>
              <a:rPr lang="en-US" dirty="0"/>
              <a:t> spp.)</a:t>
            </a:r>
          </a:p>
          <a:p>
            <a:pPr marL="0" indent="0">
              <a:buNone/>
            </a:pPr>
            <a:endParaRPr lang="en-US" dirty="0"/>
          </a:p>
        </p:txBody>
      </p:sp>
      <p:pic>
        <p:nvPicPr>
          <p:cNvPr id="4" name="Picture 3" descr="Picture 5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4055" y="2427879"/>
            <a:ext cx="2396427" cy="2430760"/>
          </a:xfrm>
          <a:prstGeom prst="rect">
            <a:avLst/>
          </a:prstGeom>
        </p:spPr>
      </p:pic>
    </p:spTree>
    <p:extLst>
      <p:ext uri="{BB962C8B-B14F-4D97-AF65-F5344CB8AC3E}">
        <p14:creationId xmlns:p14="http://schemas.microsoft.com/office/powerpoint/2010/main" val="2290330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solidFill>
                  <a:srgbClr val="008000"/>
                </a:solidFill>
              </a:rPr>
              <a:t>FOOD ALLERGENS, GLUTEN AND ADDED SULPHITES DECLARATION</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sz="2000" b="1" dirty="0" smtClean="0"/>
              <a:t>Food allergens and gluten must be declared in one of two ways:</a:t>
            </a:r>
          </a:p>
          <a:p>
            <a:pPr marL="457200" indent="-457200">
              <a:buFont typeface="+mj-lt"/>
              <a:buAutoNum type="arabicPeriod"/>
            </a:pPr>
            <a:r>
              <a:rPr lang="en-US" sz="2000" dirty="0" smtClean="0"/>
              <a:t>Declared on the list of ingredients (example 1).</a:t>
            </a:r>
          </a:p>
          <a:p>
            <a:pPr marL="457200" indent="-457200">
              <a:buFont typeface="+mj-lt"/>
              <a:buAutoNum type="arabicPeriod"/>
            </a:pPr>
            <a:r>
              <a:rPr lang="en-US" sz="2000" dirty="0" smtClean="0"/>
              <a:t>In a “contains” statement (example 2).</a:t>
            </a:r>
          </a:p>
          <a:p>
            <a:pPr marL="457200" indent="-457200">
              <a:buFont typeface="+mj-lt"/>
              <a:buAutoNum type="arabicPeriod"/>
            </a:pPr>
            <a:endParaRPr lang="en-US" sz="2000" dirty="0"/>
          </a:p>
          <a:p>
            <a:pPr marL="0" indent="0">
              <a:buNone/>
            </a:pPr>
            <a:r>
              <a:rPr lang="en-US" sz="2000" b="1" dirty="0" smtClean="0"/>
              <a:t>Example 1: </a:t>
            </a:r>
          </a:p>
          <a:p>
            <a:pPr marL="0" indent="0">
              <a:buNone/>
            </a:pPr>
            <a:r>
              <a:rPr lang="en-US" sz="2000" dirty="0" smtClean="0"/>
              <a:t>Ingredients: Flour (</a:t>
            </a:r>
            <a:r>
              <a:rPr lang="en-US" sz="2000" b="1" dirty="0" smtClean="0"/>
              <a:t>wheat</a:t>
            </a:r>
            <a:r>
              <a:rPr lang="en-US" sz="2000" dirty="0" smtClean="0"/>
              <a:t>), liquid albumen (</a:t>
            </a:r>
            <a:r>
              <a:rPr lang="en-US" sz="2000" b="1" dirty="0" smtClean="0"/>
              <a:t>egg</a:t>
            </a:r>
            <a:r>
              <a:rPr lang="en-US" sz="2000" dirty="0" smtClean="0"/>
              <a:t>), vegetable oil, sugar, </a:t>
            </a:r>
            <a:r>
              <a:rPr lang="en-US" sz="2000" dirty="0" err="1" smtClean="0"/>
              <a:t>flavour</a:t>
            </a:r>
            <a:r>
              <a:rPr lang="en-US" sz="2000" dirty="0" smtClean="0"/>
              <a:t>.</a:t>
            </a:r>
            <a:endParaRPr lang="en-US" sz="2000" dirty="0"/>
          </a:p>
          <a:p>
            <a:pPr marL="0" indent="0">
              <a:buNone/>
            </a:pPr>
            <a:r>
              <a:rPr lang="en-US" sz="2000" b="1" dirty="0" smtClean="0"/>
              <a:t>Example 2:</a:t>
            </a:r>
          </a:p>
          <a:p>
            <a:pPr marL="0" indent="0">
              <a:buNone/>
            </a:pPr>
            <a:r>
              <a:rPr lang="en-US" sz="2000" dirty="0" smtClean="0"/>
              <a:t>Ingredients: Chick peas, lemon juice, tahini, garlic.  </a:t>
            </a:r>
            <a:r>
              <a:rPr lang="en-US" sz="2000" b="1" dirty="0" smtClean="0"/>
              <a:t>Contains sesame.</a:t>
            </a:r>
            <a:endParaRPr lang="en-US" sz="2000" b="1" dirty="0"/>
          </a:p>
          <a:p>
            <a:pPr marL="0" indent="0">
              <a:buNone/>
            </a:pPr>
            <a:endParaRPr lang="en-US" sz="2000" dirty="0" smtClean="0"/>
          </a:p>
          <a:p>
            <a:pPr marL="0" indent="0">
              <a:buNone/>
            </a:pPr>
            <a:r>
              <a:rPr lang="en-US" sz="2000" b="1" dirty="0" smtClean="0"/>
              <a:t>SULPHITE DECLARATION:</a:t>
            </a:r>
            <a:endParaRPr lang="en-US" sz="2000" dirty="0" smtClean="0"/>
          </a:p>
          <a:p>
            <a:r>
              <a:rPr lang="en-US" sz="2000" dirty="0" smtClean="0"/>
              <a:t>Required to be declared when added directly as an ingredient or component of an ingredient that is not exempt from component declaration.</a:t>
            </a:r>
          </a:p>
          <a:p>
            <a:r>
              <a:rPr lang="en-US" sz="2000" dirty="0" smtClean="0"/>
              <a:t>If added </a:t>
            </a:r>
            <a:r>
              <a:rPr lang="en-US" sz="2000" dirty="0" err="1" smtClean="0"/>
              <a:t>sulphites</a:t>
            </a:r>
            <a:r>
              <a:rPr lang="en-US" sz="2000" dirty="0" smtClean="0"/>
              <a:t> are present in a prepackaged product in the 1</a:t>
            </a:r>
            <a:r>
              <a:rPr lang="en-US" sz="2000" baseline="30000" dirty="0" smtClean="0"/>
              <a:t>st</a:t>
            </a:r>
            <a:r>
              <a:rPr lang="en-US" sz="2000" dirty="0" smtClean="0"/>
              <a:t> generation (ingredient) or 2</a:t>
            </a:r>
            <a:r>
              <a:rPr lang="en-US" sz="2000" baseline="30000" dirty="0" smtClean="0"/>
              <a:t>nd</a:t>
            </a:r>
            <a:r>
              <a:rPr lang="en-US" sz="2000" dirty="0" smtClean="0"/>
              <a:t> generation (component) and not exempt from declaration, they must be declared in the list of ingredients regardless of their </a:t>
            </a:r>
            <a:r>
              <a:rPr lang="en-US" sz="2000" dirty="0"/>
              <a:t>q</a:t>
            </a:r>
            <a:r>
              <a:rPr lang="en-US" sz="2000" dirty="0" smtClean="0"/>
              <a:t>uantity.</a:t>
            </a:r>
            <a:endParaRPr lang="en-US" sz="2000" dirty="0"/>
          </a:p>
        </p:txBody>
      </p:sp>
    </p:spTree>
    <p:extLst>
      <p:ext uri="{BB962C8B-B14F-4D97-AF65-F5344CB8AC3E}">
        <p14:creationId xmlns:p14="http://schemas.microsoft.com/office/powerpoint/2010/main" val="17913650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rgbClr val="008000"/>
                </a:solidFill>
              </a:rPr>
              <a:t>ALLERGEN DECLARATION</a:t>
            </a:r>
            <a:endParaRPr lang="en-US" dirty="0">
              <a:solidFill>
                <a:srgbClr val="008000"/>
              </a:solidFill>
            </a:endParaRPr>
          </a:p>
        </p:txBody>
      </p:sp>
      <p:sp>
        <p:nvSpPr>
          <p:cNvPr id="4" name="TextBox 3"/>
          <p:cNvSpPr txBox="1"/>
          <p:nvPr/>
        </p:nvSpPr>
        <p:spPr>
          <a:xfrm>
            <a:off x="437156" y="1637158"/>
            <a:ext cx="7524785" cy="4401205"/>
          </a:xfrm>
          <a:prstGeom prst="rect">
            <a:avLst/>
          </a:prstGeom>
          <a:noFill/>
        </p:spPr>
        <p:txBody>
          <a:bodyPr wrap="square" rtlCol="0">
            <a:spAutoFit/>
          </a:bodyPr>
          <a:lstStyle/>
          <a:p>
            <a:r>
              <a:rPr lang="en-US" sz="2000" b="1" dirty="0" smtClean="0"/>
              <a:t>Exemptions from Allergen Declaration:</a:t>
            </a:r>
          </a:p>
          <a:p>
            <a:endParaRPr lang="en-US" sz="2000" dirty="0" smtClean="0"/>
          </a:p>
          <a:p>
            <a:pPr marL="285750" indent="-285750">
              <a:buFont typeface="Arial"/>
              <a:buChar char="•"/>
            </a:pPr>
            <a:r>
              <a:rPr lang="en-US" sz="2000" dirty="0" smtClean="0"/>
              <a:t>Products exempt from bearing a List of Ingredients are also exempt from allergen declaration unless a list of ingredients is voluntarily shown on the product’s label.  This includes Standardized Beer, Ale, Stout, Porter, and Malt Liquor.</a:t>
            </a:r>
          </a:p>
          <a:p>
            <a:pPr marL="285750" indent="-285750">
              <a:buFont typeface="Arial"/>
              <a:buChar char="•"/>
            </a:pPr>
            <a:endParaRPr lang="en-US" sz="2000" dirty="0" smtClean="0"/>
          </a:p>
          <a:p>
            <a:pPr marL="285750" indent="-285750">
              <a:buFont typeface="Arial"/>
              <a:buChar char="•"/>
            </a:pPr>
            <a:r>
              <a:rPr lang="en-US" sz="2000" dirty="0" smtClean="0"/>
              <a:t>Distilled vinegars and standardized alcohols are </a:t>
            </a:r>
            <a:r>
              <a:rPr lang="en-US" sz="2000" u="sng" dirty="0" smtClean="0"/>
              <a:t>required </a:t>
            </a:r>
            <a:r>
              <a:rPr lang="en-US" sz="2000" dirty="0" smtClean="0"/>
              <a:t>to declare allergens regardless of the fact that they are exempt from bearing a list of ingredients.</a:t>
            </a:r>
          </a:p>
          <a:p>
            <a:pPr marL="285750" indent="-285750">
              <a:buFont typeface="Arial"/>
              <a:buChar char="•"/>
            </a:pPr>
            <a:endParaRPr lang="en-US" sz="2000" dirty="0" smtClean="0"/>
          </a:p>
          <a:p>
            <a:pPr marL="285750" indent="-285750">
              <a:buFont typeface="Arial"/>
              <a:buChar char="•"/>
            </a:pPr>
            <a:r>
              <a:rPr lang="en-US" sz="2000" dirty="0" smtClean="0"/>
              <a:t>Products exempt from bearing a label are also exempt from allergen declaration unless a label with a list of ingredients is voluntarily applied to the product.</a:t>
            </a:r>
          </a:p>
        </p:txBody>
      </p:sp>
    </p:spTree>
    <p:extLst>
      <p:ext uri="{BB962C8B-B14F-4D97-AF65-F5344CB8AC3E}">
        <p14:creationId xmlns:p14="http://schemas.microsoft.com/office/powerpoint/2010/main" val="21375833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478"/>
            <a:ext cx="8229600" cy="1143000"/>
          </a:xfrm>
        </p:spPr>
        <p:txBody>
          <a:bodyPr/>
          <a:lstStyle/>
          <a:p>
            <a:pPr algn="l"/>
            <a:r>
              <a:rPr lang="en-US" dirty="0" smtClean="0">
                <a:solidFill>
                  <a:srgbClr val="008000"/>
                </a:solidFill>
              </a:rPr>
              <a:t>NUTRITION FACTS TABLE (NFT)</a:t>
            </a:r>
            <a:endParaRPr lang="en-US" dirty="0">
              <a:solidFill>
                <a:srgbClr val="008000"/>
              </a:solidFill>
            </a:endParaRPr>
          </a:p>
        </p:txBody>
      </p:sp>
      <p:sp>
        <p:nvSpPr>
          <p:cNvPr id="3" name="Content Placeholder 2"/>
          <p:cNvSpPr>
            <a:spLocks noGrp="1"/>
          </p:cNvSpPr>
          <p:nvPr>
            <p:ph idx="1"/>
          </p:nvPr>
        </p:nvSpPr>
        <p:spPr>
          <a:xfrm>
            <a:off x="457200" y="1004852"/>
            <a:ext cx="8379409" cy="5077516"/>
          </a:xfrm>
        </p:spPr>
        <p:txBody>
          <a:bodyPr numCol="1">
            <a:noAutofit/>
          </a:bodyPr>
          <a:lstStyle/>
          <a:p>
            <a:pPr marL="0" indent="0">
              <a:buNone/>
            </a:pPr>
            <a:r>
              <a:rPr lang="en-US" sz="2000" b="1" dirty="0" smtClean="0"/>
              <a:t>Exempt from requiring NFT:</a:t>
            </a:r>
            <a:endParaRPr lang="en-US" sz="1500" b="1" dirty="0"/>
          </a:p>
          <a:p>
            <a:r>
              <a:rPr lang="en-US" sz="1600" dirty="0"/>
              <a:t>Fresh fruits and </a:t>
            </a:r>
            <a:r>
              <a:rPr lang="en-US" sz="1600" dirty="0" smtClean="0"/>
              <a:t>vegetables or combination of, without any added ingredients or coated with paraffin wax or petrolatum.</a:t>
            </a:r>
            <a:endParaRPr lang="en-US" sz="1600" dirty="0"/>
          </a:p>
          <a:p>
            <a:r>
              <a:rPr lang="en-US" sz="1600" dirty="0"/>
              <a:t>Raw </a:t>
            </a:r>
            <a:r>
              <a:rPr lang="en-US" sz="1600" dirty="0" smtClean="0"/>
              <a:t>single ingredient meat/poultry meat, meat/poultry meat by-product, marine or freshwater animal product.</a:t>
            </a:r>
          </a:p>
          <a:p>
            <a:r>
              <a:rPr lang="en-US" sz="1600" dirty="0"/>
              <a:t>Milk/goat’s milk, partly skimmed milk/goat’s milk, skim milk/goat’s milk, (naming the </a:t>
            </a:r>
            <a:r>
              <a:rPr lang="en-US" sz="1600" dirty="0" err="1"/>
              <a:t>flavour</a:t>
            </a:r>
            <a:r>
              <a:rPr lang="en-US" sz="1600" dirty="0"/>
              <a:t>) milk/goat’s milk products above, cream that are sold in a refillable glass container</a:t>
            </a:r>
            <a:r>
              <a:rPr lang="en-US" sz="1600" dirty="0" smtClean="0"/>
              <a:t>.</a:t>
            </a:r>
          </a:p>
          <a:p>
            <a:r>
              <a:rPr lang="en-US" sz="1600" dirty="0" smtClean="0"/>
              <a:t>Foods </a:t>
            </a:r>
            <a:r>
              <a:rPr lang="en-US" sz="1600" dirty="0"/>
              <a:t>containing very few nutrients such as coffee, tea, herbs and </a:t>
            </a:r>
            <a:r>
              <a:rPr lang="en-US" sz="1600" dirty="0" smtClean="0"/>
              <a:t>spices (usually exempt).</a:t>
            </a:r>
            <a:endParaRPr lang="en-US" sz="1600" dirty="0"/>
          </a:p>
          <a:p>
            <a:r>
              <a:rPr lang="en-US" sz="1600" dirty="0"/>
              <a:t>Alcoholic </a:t>
            </a:r>
            <a:r>
              <a:rPr lang="en-US" sz="1600" dirty="0" smtClean="0"/>
              <a:t>beverages with alcohol content &gt;0.5%.</a:t>
            </a:r>
          </a:p>
          <a:p>
            <a:r>
              <a:rPr lang="en-US" sz="1600" dirty="0" smtClean="0"/>
              <a:t>One-bite confections sold individually.</a:t>
            </a:r>
          </a:p>
          <a:p>
            <a:r>
              <a:rPr lang="en-US" sz="1600" dirty="0"/>
              <a:t>Foods prepared or processed at the store (bakery items, salads, </a:t>
            </a:r>
            <a:r>
              <a:rPr lang="en-US" sz="1600" dirty="0" err="1"/>
              <a:t>etc</a:t>
            </a:r>
            <a:r>
              <a:rPr lang="en-US" sz="1600" dirty="0"/>
              <a:t>) including a pre-mix.</a:t>
            </a:r>
          </a:p>
          <a:p>
            <a:r>
              <a:rPr lang="en-US" sz="1600" dirty="0" smtClean="0"/>
              <a:t>Prepackaged individual portions solely intended to be served by a restaurant or other enterprise with meals and snacks.</a:t>
            </a:r>
          </a:p>
          <a:p>
            <a:r>
              <a:rPr lang="en-US" sz="1600" dirty="0" smtClean="0"/>
              <a:t>Food sold at temporary markets by the individual who prepared and processed the product (does not apply to enterprises).</a:t>
            </a:r>
          </a:p>
          <a:p>
            <a:r>
              <a:rPr lang="en-US" sz="1600" dirty="0" smtClean="0"/>
              <a:t>An individual serving that is sold for immediate consumption and has not been subjected to a process to extend its durable life, including special packaging.</a:t>
            </a:r>
          </a:p>
          <a:p>
            <a:r>
              <a:rPr lang="en-US" sz="1600" dirty="0" smtClean="0"/>
              <a:t>Products sold where it is packaged, if the product is </a:t>
            </a:r>
            <a:r>
              <a:rPr lang="en-US" sz="1600" dirty="0" err="1" smtClean="0"/>
              <a:t>labelled</a:t>
            </a:r>
            <a:r>
              <a:rPr lang="en-US" sz="1600" dirty="0" smtClean="0"/>
              <a:t> by means of a sticker and has ADS of less than 200 cm</a:t>
            </a:r>
            <a:r>
              <a:rPr lang="en-US" sz="1600" baseline="30000" dirty="0" smtClean="0"/>
              <a:t>2</a:t>
            </a:r>
            <a:r>
              <a:rPr lang="en-US" sz="1600" dirty="0" smtClean="0"/>
              <a:t>.</a:t>
            </a:r>
          </a:p>
          <a:p>
            <a:pPr marL="0" indent="0">
              <a:buNone/>
            </a:pPr>
            <a:endParaRPr lang="en-US" sz="1500" dirty="0"/>
          </a:p>
          <a:p>
            <a:pPr marL="0" indent="0">
              <a:buNone/>
            </a:pPr>
            <a:endParaRPr lang="en-US" sz="1500" dirty="0" smtClean="0"/>
          </a:p>
          <a:p>
            <a:pPr marL="0" indent="0">
              <a:buNone/>
              <a:tabLst>
                <a:tab pos="3851275" algn="l"/>
              </a:tabLst>
            </a:pPr>
            <a:endParaRPr lang="en-US" sz="1500" b="1" dirty="0" smtClean="0"/>
          </a:p>
          <a:p>
            <a:pPr marL="0" indent="0">
              <a:buNone/>
            </a:pPr>
            <a:endParaRPr lang="en-US" sz="1500" dirty="0"/>
          </a:p>
        </p:txBody>
      </p:sp>
    </p:spTree>
    <p:extLst>
      <p:ext uri="{BB962C8B-B14F-4D97-AF65-F5344CB8AC3E}">
        <p14:creationId xmlns:p14="http://schemas.microsoft.com/office/powerpoint/2010/main" val="5897715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400" dirty="0" smtClean="0">
                <a:solidFill>
                  <a:srgbClr val="008000"/>
                </a:solidFill>
              </a:rPr>
              <a:t>FOODS PROHIBITED FROM DISPLAYING A NFT</a:t>
            </a:r>
            <a:endParaRPr lang="en-US" sz="3400" dirty="0">
              <a:solidFill>
                <a:srgbClr val="008000"/>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[B.01.401(4) and B.01.401(5), FDR]:</a:t>
            </a:r>
          </a:p>
          <a:p>
            <a:r>
              <a:rPr lang="en-US" dirty="0" smtClean="0"/>
              <a:t>Formulated liquid diets;</a:t>
            </a:r>
          </a:p>
          <a:p>
            <a:r>
              <a:rPr lang="en-US" dirty="0" smtClean="0"/>
              <a:t>Infant formula;</a:t>
            </a:r>
          </a:p>
          <a:p>
            <a:r>
              <a:rPr lang="en-US" dirty="0" smtClean="0"/>
              <a:t>Foods containing infant formula;</a:t>
            </a:r>
          </a:p>
          <a:p>
            <a:r>
              <a:rPr lang="en-US" dirty="0" smtClean="0"/>
              <a:t>Meal replacements;</a:t>
            </a:r>
          </a:p>
          <a:p>
            <a:r>
              <a:rPr lang="en-US" dirty="0" smtClean="0"/>
              <a:t>Nutritional supplements (that meet the requirements of B.24.201, FDR);</a:t>
            </a:r>
          </a:p>
          <a:p>
            <a:r>
              <a:rPr lang="en-US" dirty="0" smtClean="0"/>
              <a:t>Food represented for use in very low energy diets.</a:t>
            </a:r>
            <a:endParaRPr lang="en-US" dirty="0"/>
          </a:p>
        </p:txBody>
      </p:sp>
    </p:spTree>
    <p:extLst>
      <p:ext uri="{BB962C8B-B14F-4D97-AF65-F5344CB8AC3E}">
        <p14:creationId xmlns:p14="http://schemas.microsoft.com/office/powerpoint/2010/main" val="23728706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008000"/>
                </a:solidFill>
              </a:rPr>
              <a:t>NUTRITION LABELLING</a:t>
            </a:r>
            <a:endParaRPr lang="en-US" dirty="0"/>
          </a:p>
        </p:txBody>
      </p:sp>
      <p:pic>
        <p:nvPicPr>
          <p:cNvPr id="4" name="Picture 3" descr="Picture 5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6639" y="2215052"/>
            <a:ext cx="2565079" cy="3911111"/>
          </a:xfrm>
          <a:prstGeom prst="rect">
            <a:avLst/>
          </a:prstGeom>
        </p:spPr>
      </p:pic>
      <p:sp>
        <p:nvSpPr>
          <p:cNvPr id="5" name="TextBox 4"/>
          <p:cNvSpPr txBox="1"/>
          <p:nvPr/>
        </p:nvSpPr>
        <p:spPr>
          <a:xfrm>
            <a:off x="457200" y="1526628"/>
            <a:ext cx="4700867" cy="707886"/>
          </a:xfrm>
          <a:prstGeom prst="rect">
            <a:avLst/>
          </a:prstGeom>
          <a:noFill/>
        </p:spPr>
        <p:txBody>
          <a:bodyPr wrap="square" rtlCol="0">
            <a:spAutoFit/>
          </a:bodyPr>
          <a:lstStyle/>
          <a:p>
            <a:r>
              <a:rPr lang="en-US" sz="2000" b="1" dirty="0"/>
              <a:t>Nutrition Fact Table Core Requirements:</a:t>
            </a:r>
          </a:p>
          <a:p>
            <a:pPr algn="r"/>
            <a:endParaRPr lang="en-US" sz="2000" dirty="0"/>
          </a:p>
        </p:txBody>
      </p:sp>
      <p:sp>
        <p:nvSpPr>
          <p:cNvPr id="6" name="TextBox 5"/>
          <p:cNvSpPr txBox="1"/>
          <p:nvPr/>
        </p:nvSpPr>
        <p:spPr>
          <a:xfrm>
            <a:off x="405353" y="2170901"/>
            <a:ext cx="2470451" cy="830997"/>
          </a:xfrm>
          <a:prstGeom prst="rect">
            <a:avLst/>
          </a:prstGeom>
          <a:noFill/>
        </p:spPr>
        <p:txBody>
          <a:bodyPr wrap="square" rtlCol="0">
            <a:spAutoFit/>
          </a:bodyPr>
          <a:lstStyle/>
          <a:p>
            <a:r>
              <a:rPr lang="en-US" sz="1600" b="1" dirty="0" smtClean="0"/>
              <a:t>1. Serving Size</a:t>
            </a:r>
            <a:endParaRPr lang="en-US" sz="1600" dirty="0"/>
          </a:p>
          <a:p>
            <a:pPr marL="285750" indent="-285750">
              <a:buFont typeface="Arial"/>
              <a:buChar char="•"/>
            </a:pPr>
            <a:r>
              <a:rPr lang="en-US" sz="1600" i="1" dirty="0" smtClean="0"/>
              <a:t>Reference</a:t>
            </a:r>
            <a:r>
              <a:rPr lang="en-US" sz="1600" i="1" dirty="0"/>
              <a:t> </a:t>
            </a:r>
            <a:r>
              <a:rPr lang="en-US" sz="1600" i="1" dirty="0" smtClean="0"/>
              <a:t>Amounts </a:t>
            </a:r>
          </a:p>
          <a:p>
            <a:r>
              <a:rPr lang="en-US" sz="1600" i="1" dirty="0" smtClean="0"/>
              <a:t>      </a:t>
            </a:r>
            <a:endParaRPr lang="en-US" sz="1600" dirty="0"/>
          </a:p>
        </p:txBody>
      </p:sp>
      <p:sp>
        <p:nvSpPr>
          <p:cNvPr id="7" name="TextBox 6"/>
          <p:cNvSpPr txBox="1"/>
          <p:nvPr/>
        </p:nvSpPr>
        <p:spPr>
          <a:xfrm>
            <a:off x="405360" y="2826300"/>
            <a:ext cx="1908915" cy="1077218"/>
          </a:xfrm>
          <a:prstGeom prst="rect">
            <a:avLst/>
          </a:prstGeom>
          <a:noFill/>
        </p:spPr>
        <p:txBody>
          <a:bodyPr wrap="square" rtlCol="0">
            <a:spAutoFit/>
          </a:bodyPr>
          <a:lstStyle/>
          <a:p>
            <a:r>
              <a:rPr lang="en-US" sz="1600" b="1" dirty="0" smtClean="0"/>
              <a:t>2. Energy value</a:t>
            </a:r>
          </a:p>
          <a:p>
            <a:r>
              <a:rPr lang="en-US" sz="1600" i="1" dirty="0" smtClean="0"/>
              <a:t>(Calories/Total Calories/Calories, Total</a:t>
            </a:r>
          </a:p>
        </p:txBody>
      </p:sp>
      <p:cxnSp>
        <p:nvCxnSpPr>
          <p:cNvPr id="8" name="Straight Arrow Connector 7"/>
          <p:cNvCxnSpPr/>
          <p:nvPr/>
        </p:nvCxnSpPr>
        <p:spPr>
          <a:xfrm>
            <a:off x="1864606" y="3323453"/>
            <a:ext cx="1003637" cy="17011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05354" y="3935194"/>
            <a:ext cx="1932178" cy="584776"/>
          </a:xfrm>
          <a:prstGeom prst="rect">
            <a:avLst/>
          </a:prstGeom>
          <a:noFill/>
        </p:spPr>
        <p:txBody>
          <a:bodyPr wrap="square" rtlCol="0">
            <a:spAutoFit/>
          </a:bodyPr>
          <a:lstStyle/>
          <a:p>
            <a:r>
              <a:rPr lang="en-US" sz="1600" b="1" dirty="0" smtClean="0"/>
              <a:t>3. Amount of Fat</a:t>
            </a:r>
          </a:p>
          <a:p>
            <a:r>
              <a:rPr lang="en-US" sz="1600" i="1" dirty="0" smtClean="0"/>
              <a:t>(g, %DV)</a:t>
            </a:r>
          </a:p>
        </p:txBody>
      </p:sp>
      <p:cxnSp>
        <p:nvCxnSpPr>
          <p:cNvPr id="10" name="Straight Arrow Connector 9"/>
          <p:cNvCxnSpPr/>
          <p:nvPr/>
        </p:nvCxnSpPr>
        <p:spPr>
          <a:xfrm>
            <a:off x="2314275" y="2729015"/>
            <a:ext cx="553968" cy="16212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2073267" y="3746054"/>
            <a:ext cx="770955" cy="42562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4044" y="4791016"/>
            <a:ext cx="3040118" cy="1323439"/>
          </a:xfrm>
          <a:prstGeom prst="rect">
            <a:avLst/>
          </a:prstGeom>
          <a:noFill/>
        </p:spPr>
        <p:txBody>
          <a:bodyPr wrap="square" rtlCol="0">
            <a:spAutoFit/>
          </a:bodyPr>
          <a:lstStyle/>
          <a:p>
            <a:r>
              <a:rPr lang="en-US" sz="1600" b="1" dirty="0"/>
              <a:t>4. Saturated fatty acids (SFA</a:t>
            </a:r>
            <a:r>
              <a:rPr lang="en-US" sz="1600" b="1" dirty="0" smtClean="0"/>
              <a:t>) </a:t>
            </a:r>
            <a:r>
              <a:rPr lang="en-US" sz="1600" i="1" dirty="0" smtClean="0"/>
              <a:t>(g)</a:t>
            </a:r>
            <a:endParaRPr lang="en-US" sz="1600" b="1" dirty="0" smtClean="0"/>
          </a:p>
          <a:p>
            <a:r>
              <a:rPr lang="en-US" sz="1600" b="1" dirty="0"/>
              <a:t>5. </a:t>
            </a:r>
            <a:r>
              <a:rPr lang="en-US" sz="1600" b="1" i="1" dirty="0"/>
              <a:t>Trans</a:t>
            </a:r>
            <a:r>
              <a:rPr lang="en-US" sz="1600" b="1" dirty="0"/>
              <a:t> fatty acids (TFA</a:t>
            </a:r>
            <a:r>
              <a:rPr lang="en-US" sz="1600" b="1" dirty="0" smtClean="0"/>
              <a:t>)</a:t>
            </a:r>
            <a:r>
              <a:rPr lang="en-US" sz="1600" i="1" dirty="0" smtClean="0"/>
              <a:t> (g)</a:t>
            </a:r>
            <a:endParaRPr lang="en-US" sz="1600" b="1" dirty="0"/>
          </a:p>
          <a:p>
            <a:r>
              <a:rPr lang="en-US" sz="1600" b="1" dirty="0"/>
              <a:t>6. The sum of SFA + TFA</a:t>
            </a:r>
          </a:p>
          <a:p>
            <a:pPr marL="0" lvl="1"/>
            <a:r>
              <a:rPr lang="en-US" sz="1600" i="1" dirty="0" smtClean="0"/>
              <a:t>(%DV)</a:t>
            </a:r>
            <a:endParaRPr lang="en-US" sz="1600" dirty="0"/>
          </a:p>
          <a:p>
            <a:endParaRPr lang="en-US" sz="1600" b="1" i="1" dirty="0"/>
          </a:p>
        </p:txBody>
      </p:sp>
      <p:cxnSp>
        <p:nvCxnSpPr>
          <p:cNvPr id="16" name="Straight Arrow Connector 15"/>
          <p:cNvCxnSpPr/>
          <p:nvPr/>
        </p:nvCxnSpPr>
        <p:spPr>
          <a:xfrm flipH="1">
            <a:off x="5230647" y="2461531"/>
            <a:ext cx="1149450" cy="170907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339561" y="2122977"/>
            <a:ext cx="2875374" cy="338554"/>
          </a:xfrm>
          <a:prstGeom prst="rect">
            <a:avLst/>
          </a:prstGeom>
          <a:noFill/>
        </p:spPr>
        <p:txBody>
          <a:bodyPr wrap="square" rtlCol="0">
            <a:spAutoFit/>
          </a:bodyPr>
          <a:lstStyle/>
          <a:p>
            <a:r>
              <a:rPr lang="en-US" sz="1600" b="1" dirty="0"/>
              <a:t>7</a:t>
            </a:r>
            <a:r>
              <a:rPr lang="en-US" sz="1600" b="1" dirty="0" smtClean="0"/>
              <a:t>. Amount of Cholesterol</a:t>
            </a:r>
            <a:r>
              <a:rPr lang="en-US" sz="1600" i="1" dirty="0" smtClean="0"/>
              <a:t> (mg)</a:t>
            </a:r>
          </a:p>
        </p:txBody>
      </p:sp>
      <p:cxnSp>
        <p:nvCxnSpPr>
          <p:cNvPr id="19" name="Straight Arrow Connector 18"/>
          <p:cNvCxnSpPr/>
          <p:nvPr/>
        </p:nvCxnSpPr>
        <p:spPr>
          <a:xfrm flipH="1">
            <a:off x="5202374" y="3123520"/>
            <a:ext cx="1177723" cy="124564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353073" y="2661139"/>
            <a:ext cx="2306703" cy="830997"/>
          </a:xfrm>
          <a:prstGeom prst="rect">
            <a:avLst/>
          </a:prstGeom>
          <a:noFill/>
        </p:spPr>
        <p:txBody>
          <a:bodyPr wrap="square" rtlCol="0">
            <a:spAutoFit/>
          </a:bodyPr>
          <a:lstStyle/>
          <a:p>
            <a:r>
              <a:rPr lang="en-US" sz="1600" b="1" dirty="0" smtClean="0"/>
              <a:t>8. Amount of Sodium</a:t>
            </a:r>
          </a:p>
          <a:p>
            <a:r>
              <a:rPr lang="en-US" sz="1600" i="1" dirty="0" smtClean="0"/>
              <a:t>(mg, %DV)</a:t>
            </a:r>
            <a:endParaRPr lang="en-US" sz="1600" i="1" dirty="0"/>
          </a:p>
          <a:p>
            <a:endParaRPr lang="en-US" sz="1600" b="1" i="1" dirty="0"/>
          </a:p>
        </p:txBody>
      </p:sp>
      <p:cxnSp>
        <p:nvCxnSpPr>
          <p:cNvPr id="22" name="Straight Arrow Connector 21"/>
          <p:cNvCxnSpPr/>
          <p:nvPr/>
        </p:nvCxnSpPr>
        <p:spPr>
          <a:xfrm flipH="1">
            <a:off x="5219654" y="3746054"/>
            <a:ext cx="1160443" cy="84306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6380097" y="3460736"/>
            <a:ext cx="2659188" cy="584776"/>
          </a:xfrm>
          <a:prstGeom prst="rect">
            <a:avLst/>
          </a:prstGeom>
          <a:noFill/>
        </p:spPr>
        <p:txBody>
          <a:bodyPr wrap="square" rtlCol="0">
            <a:spAutoFit/>
          </a:bodyPr>
          <a:lstStyle/>
          <a:p>
            <a:r>
              <a:rPr lang="en-US" sz="1600" b="1" dirty="0" smtClean="0"/>
              <a:t>9. Amount of Carbohydrate</a:t>
            </a:r>
            <a:endParaRPr lang="en-US" sz="1600" dirty="0" smtClean="0"/>
          </a:p>
          <a:p>
            <a:r>
              <a:rPr lang="en-US" sz="1600" i="1" dirty="0" smtClean="0"/>
              <a:t>(mg, %DV)</a:t>
            </a:r>
            <a:endParaRPr lang="en-US" sz="1600" i="1" dirty="0"/>
          </a:p>
        </p:txBody>
      </p:sp>
      <p:cxnSp>
        <p:nvCxnSpPr>
          <p:cNvPr id="24" name="Straight Arrow Connector 23"/>
          <p:cNvCxnSpPr/>
          <p:nvPr/>
        </p:nvCxnSpPr>
        <p:spPr>
          <a:xfrm flipV="1">
            <a:off x="2314275" y="4039482"/>
            <a:ext cx="529947" cy="77500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6380097" y="4027886"/>
            <a:ext cx="2095465" cy="584776"/>
          </a:xfrm>
          <a:prstGeom prst="rect">
            <a:avLst/>
          </a:prstGeom>
          <a:noFill/>
        </p:spPr>
        <p:txBody>
          <a:bodyPr wrap="square" rtlCol="0">
            <a:spAutoFit/>
          </a:bodyPr>
          <a:lstStyle/>
          <a:p>
            <a:r>
              <a:rPr lang="en-US" sz="1600" b="1" dirty="0" smtClean="0"/>
              <a:t>10. Amount of </a:t>
            </a:r>
            <a:r>
              <a:rPr lang="en-US" sz="1600" b="1" dirty="0" err="1" smtClean="0"/>
              <a:t>Fibre</a:t>
            </a:r>
            <a:r>
              <a:rPr lang="en-US" sz="1600" b="1" dirty="0" smtClean="0"/>
              <a:t> </a:t>
            </a:r>
            <a:r>
              <a:rPr lang="en-US" sz="1600" i="1" dirty="0" smtClean="0"/>
              <a:t>(mg, %DV)</a:t>
            </a:r>
          </a:p>
        </p:txBody>
      </p:sp>
      <p:cxnSp>
        <p:nvCxnSpPr>
          <p:cNvPr id="26" name="Straight Arrow Connector 25"/>
          <p:cNvCxnSpPr/>
          <p:nvPr/>
        </p:nvCxnSpPr>
        <p:spPr>
          <a:xfrm flipH="1">
            <a:off x="5223423" y="4237693"/>
            <a:ext cx="1156674" cy="54435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6380097" y="4537134"/>
            <a:ext cx="2306703" cy="338554"/>
          </a:xfrm>
          <a:prstGeom prst="rect">
            <a:avLst/>
          </a:prstGeom>
          <a:noFill/>
        </p:spPr>
        <p:txBody>
          <a:bodyPr wrap="square" rtlCol="0">
            <a:spAutoFit/>
          </a:bodyPr>
          <a:lstStyle/>
          <a:p>
            <a:r>
              <a:rPr lang="en-US" sz="1600" b="1" dirty="0" smtClean="0"/>
              <a:t>11. Amount of Sugars</a:t>
            </a:r>
            <a:r>
              <a:rPr lang="en-US" sz="1600" i="1" dirty="0" smtClean="0"/>
              <a:t> (g)</a:t>
            </a:r>
            <a:endParaRPr lang="en-US" sz="1600" b="1" i="1" dirty="0"/>
          </a:p>
        </p:txBody>
      </p:sp>
      <p:cxnSp>
        <p:nvCxnSpPr>
          <p:cNvPr id="28" name="Straight Arrow Connector 27"/>
          <p:cNvCxnSpPr/>
          <p:nvPr/>
        </p:nvCxnSpPr>
        <p:spPr>
          <a:xfrm flipH="1">
            <a:off x="5227189" y="4782048"/>
            <a:ext cx="1152908" cy="17106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6380097" y="4987718"/>
            <a:ext cx="2875374" cy="338554"/>
          </a:xfrm>
          <a:prstGeom prst="rect">
            <a:avLst/>
          </a:prstGeom>
          <a:noFill/>
        </p:spPr>
        <p:txBody>
          <a:bodyPr wrap="square" rtlCol="0">
            <a:spAutoFit/>
          </a:bodyPr>
          <a:lstStyle/>
          <a:p>
            <a:r>
              <a:rPr lang="en-US" sz="1600" b="1" dirty="0" smtClean="0"/>
              <a:t>12. Amount of Protein</a:t>
            </a:r>
            <a:r>
              <a:rPr lang="en-US" sz="1600" dirty="0"/>
              <a:t> </a:t>
            </a:r>
            <a:r>
              <a:rPr lang="en-US" sz="1600" i="1" dirty="0" smtClean="0"/>
              <a:t>(g)</a:t>
            </a:r>
            <a:endParaRPr lang="en-US" sz="1600" i="1" dirty="0"/>
          </a:p>
        </p:txBody>
      </p:sp>
      <p:sp>
        <p:nvSpPr>
          <p:cNvPr id="31" name="TextBox 30"/>
          <p:cNvSpPr txBox="1"/>
          <p:nvPr/>
        </p:nvSpPr>
        <p:spPr>
          <a:xfrm>
            <a:off x="6380096" y="5572494"/>
            <a:ext cx="2983468" cy="584776"/>
          </a:xfrm>
          <a:prstGeom prst="rect">
            <a:avLst/>
          </a:prstGeom>
          <a:noFill/>
        </p:spPr>
        <p:txBody>
          <a:bodyPr wrap="square" rtlCol="0">
            <a:spAutoFit/>
          </a:bodyPr>
          <a:lstStyle/>
          <a:p>
            <a:r>
              <a:rPr lang="en-US" sz="1600" b="1" dirty="0" smtClean="0"/>
              <a:t>13. Amount of Vitamin A, Vitamin C, Calcium, Iron </a:t>
            </a:r>
            <a:r>
              <a:rPr lang="en-US" sz="1600" i="1" dirty="0" smtClean="0"/>
              <a:t>(%DV)</a:t>
            </a:r>
          </a:p>
        </p:txBody>
      </p:sp>
      <p:cxnSp>
        <p:nvCxnSpPr>
          <p:cNvPr id="71" name="Straight Arrow Connector 70"/>
          <p:cNvCxnSpPr>
            <a:stCxn id="29" idx="1"/>
          </p:cNvCxnSpPr>
          <p:nvPr/>
        </p:nvCxnSpPr>
        <p:spPr>
          <a:xfrm flipH="1" flipV="1">
            <a:off x="5244469" y="5105512"/>
            <a:ext cx="1135628" cy="5148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flipH="1" flipV="1">
            <a:off x="5221213" y="5595662"/>
            <a:ext cx="1135628" cy="17459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7" name="TextBox 76"/>
          <p:cNvSpPr txBox="1"/>
          <p:nvPr/>
        </p:nvSpPr>
        <p:spPr>
          <a:xfrm>
            <a:off x="185785" y="6197800"/>
            <a:ext cx="2256443" cy="369332"/>
          </a:xfrm>
          <a:prstGeom prst="rect">
            <a:avLst/>
          </a:prstGeom>
          <a:noFill/>
        </p:spPr>
        <p:txBody>
          <a:bodyPr wrap="square" rtlCol="0">
            <a:spAutoFit/>
          </a:bodyPr>
          <a:lstStyle/>
          <a:p>
            <a:r>
              <a:rPr lang="en-US" i="1" dirty="0" smtClean="0">
                <a:solidFill>
                  <a:srgbClr val="008000"/>
                </a:solidFill>
              </a:rPr>
              <a:t>%DV = % Daily Value</a:t>
            </a:r>
            <a:endParaRPr lang="en-US" i="1" dirty="0">
              <a:solidFill>
                <a:srgbClr val="008000"/>
              </a:solidFill>
            </a:endParaRPr>
          </a:p>
        </p:txBody>
      </p:sp>
    </p:spTree>
    <p:extLst>
      <p:ext uri="{BB962C8B-B14F-4D97-AF65-F5344CB8AC3E}">
        <p14:creationId xmlns:p14="http://schemas.microsoft.com/office/powerpoint/2010/main" val="15996467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7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5" grpId="0"/>
      <p:bldP spid="18" grpId="0"/>
      <p:bldP spid="20" grpId="0"/>
      <p:bldP spid="23" grpId="0"/>
      <p:bldP spid="25" grpId="0"/>
      <p:bldP spid="27" grpId="0"/>
      <p:bldP spid="29"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008000"/>
                </a:solidFill>
              </a:rPr>
              <a:t>NFT HOW-TO</a:t>
            </a:r>
            <a:endParaRPr lang="en-US" dirty="0"/>
          </a:p>
        </p:txBody>
      </p:sp>
      <p:sp>
        <p:nvSpPr>
          <p:cNvPr id="3" name="Content Placeholder 2"/>
          <p:cNvSpPr>
            <a:spLocks noGrp="1"/>
          </p:cNvSpPr>
          <p:nvPr>
            <p:ph idx="1"/>
          </p:nvPr>
        </p:nvSpPr>
        <p:spPr>
          <a:xfrm>
            <a:off x="457200" y="1302280"/>
            <a:ext cx="8229600" cy="4525963"/>
          </a:xfrm>
        </p:spPr>
        <p:txBody>
          <a:bodyPr>
            <a:normAutofit fontScale="92500" lnSpcReduction="10000"/>
          </a:bodyPr>
          <a:lstStyle/>
          <a:p>
            <a:pPr marL="514350" indent="-514350">
              <a:buFont typeface="+mj-lt"/>
              <a:buAutoNum type="arabicPeriod"/>
            </a:pPr>
            <a:r>
              <a:rPr lang="en-US" dirty="0" smtClean="0"/>
              <a:t>Develop accurate nutrient values (direct method: product sampling + lab analysis, or indirect method: calculated from ingredient specific information or derivation from non-specific product information).</a:t>
            </a:r>
          </a:p>
          <a:p>
            <a:pPr marL="514350" indent="-514350">
              <a:buFont typeface="+mj-lt"/>
              <a:buAutoNum type="arabicPeriod"/>
            </a:pPr>
            <a:r>
              <a:rPr lang="en-US" dirty="0" smtClean="0"/>
              <a:t>Measure the available display surface (ADS) of your package.</a:t>
            </a:r>
          </a:p>
          <a:p>
            <a:pPr marL="514350" indent="-514350">
              <a:buFont typeface="+mj-lt"/>
              <a:buAutoNum type="arabicPeriod"/>
            </a:pPr>
            <a:r>
              <a:rPr lang="en-US" dirty="0" smtClean="0"/>
              <a:t>Choose a Nutrition Facts Table Format Family.</a:t>
            </a:r>
          </a:p>
          <a:p>
            <a:pPr marL="514350" indent="-514350">
              <a:buFont typeface="+mj-lt"/>
              <a:buAutoNum type="arabicPeriod"/>
            </a:pPr>
            <a:r>
              <a:rPr lang="en-US" dirty="0" smtClean="0"/>
              <a:t>Choose the Appropriate Nutrition Facts Table using Decision Trees.</a:t>
            </a:r>
            <a:endParaRPr lang="en-US" dirty="0"/>
          </a:p>
        </p:txBody>
      </p:sp>
      <p:sp>
        <p:nvSpPr>
          <p:cNvPr id="4" name="TextBox 3"/>
          <p:cNvSpPr txBox="1"/>
          <p:nvPr/>
        </p:nvSpPr>
        <p:spPr>
          <a:xfrm>
            <a:off x="457200" y="5812563"/>
            <a:ext cx="8229600" cy="1200329"/>
          </a:xfrm>
          <a:prstGeom prst="rect">
            <a:avLst/>
          </a:prstGeom>
          <a:noFill/>
        </p:spPr>
        <p:txBody>
          <a:bodyPr wrap="square" rtlCol="0">
            <a:spAutoFit/>
          </a:bodyPr>
          <a:lstStyle/>
          <a:p>
            <a:r>
              <a:rPr lang="en-US" dirty="0" smtClean="0"/>
              <a:t>Guide to Developing Accurate </a:t>
            </a:r>
            <a:r>
              <a:rPr lang="en-US" dirty="0"/>
              <a:t>Nutrient Values: </a:t>
            </a:r>
            <a:r>
              <a:rPr lang="en-US" dirty="0">
                <a:hlinkClick r:id="rId2"/>
              </a:rPr>
              <a:t>http://www.hc-sc.gc.ca/fn-an/alt_formats/hpfb-dgpsa/pdf/label-etiquet/guide-nutri_val_tc-tm-eng.</a:t>
            </a:r>
            <a:r>
              <a:rPr lang="en-US" dirty="0" smtClean="0">
                <a:hlinkClick r:id="rId2"/>
              </a:rPr>
              <a:t>pdf</a:t>
            </a:r>
            <a:endParaRPr lang="en-US" dirty="0" smtClean="0"/>
          </a:p>
          <a:p>
            <a:endParaRPr lang="en-US" dirty="0"/>
          </a:p>
        </p:txBody>
      </p:sp>
    </p:spTree>
    <p:extLst>
      <p:ext uri="{BB962C8B-B14F-4D97-AF65-F5344CB8AC3E}">
        <p14:creationId xmlns:p14="http://schemas.microsoft.com/office/powerpoint/2010/main" val="17593242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008000"/>
                </a:solidFill>
              </a:rPr>
              <a:t>OPTIONAL CLAIMS &amp; STATEMENTS</a:t>
            </a:r>
            <a:endParaRPr lang="en-US" dirty="0">
              <a:solidFill>
                <a:srgbClr val="008000"/>
              </a:solidFill>
            </a:endParaRPr>
          </a:p>
        </p:txBody>
      </p:sp>
      <p:sp>
        <p:nvSpPr>
          <p:cNvPr id="3" name="Content Placeholder 2"/>
          <p:cNvSpPr>
            <a:spLocks noGrp="1"/>
          </p:cNvSpPr>
          <p:nvPr>
            <p:ph idx="1"/>
          </p:nvPr>
        </p:nvSpPr>
        <p:spPr>
          <a:xfrm>
            <a:off x="457200" y="1600201"/>
            <a:ext cx="8229600" cy="1412524"/>
          </a:xfrm>
        </p:spPr>
        <p:txBody>
          <a:bodyPr>
            <a:noAutofit/>
          </a:bodyPr>
          <a:lstStyle/>
          <a:p>
            <a:pPr marL="0" indent="0">
              <a:buNone/>
            </a:pPr>
            <a:r>
              <a:rPr lang="en-US" sz="2400" b="1" i="1" dirty="0" smtClean="0"/>
              <a:t>“Claim”</a:t>
            </a:r>
            <a:r>
              <a:rPr lang="en-US" sz="2400" i="1" dirty="0" smtClean="0"/>
              <a:t> – any representation which states, suggests or implies that a food has particular characteristics relating to its origin, nutritional properties, nature, production, processing, composition or any other quality [Codex </a:t>
            </a:r>
            <a:r>
              <a:rPr lang="en-US" sz="2400" i="1" dirty="0" err="1" smtClean="0"/>
              <a:t>Alimentarius</a:t>
            </a:r>
            <a:r>
              <a:rPr lang="en-US" sz="2400" i="1" dirty="0" smtClean="0"/>
              <a:t>, 2009].</a:t>
            </a:r>
          </a:p>
          <a:p>
            <a:pPr marL="0" indent="0">
              <a:buNone/>
            </a:pPr>
            <a:endParaRPr lang="en-US" sz="2400" b="1" i="1" dirty="0"/>
          </a:p>
        </p:txBody>
      </p:sp>
      <p:sp>
        <p:nvSpPr>
          <p:cNvPr id="4" name="TextBox 3"/>
          <p:cNvSpPr txBox="1"/>
          <p:nvPr/>
        </p:nvSpPr>
        <p:spPr>
          <a:xfrm>
            <a:off x="581000" y="3336965"/>
            <a:ext cx="8105800" cy="3477875"/>
          </a:xfrm>
          <a:prstGeom prst="rect">
            <a:avLst/>
          </a:prstGeom>
          <a:noFill/>
        </p:spPr>
        <p:txBody>
          <a:bodyPr wrap="square" numCol="2" rtlCol="0">
            <a:spAutoFit/>
          </a:bodyPr>
          <a:lstStyle/>
          <a:p>
            <a:r>
              <a:rPr lang="en-US" sz="2200" b="1" dirty="0" smtClean="0"/>
              <a:t>Types of Claims:</a:t>
            </a:r>
          </a:p>
          <a:p>
            <a:pPr marL="342900" indent="-342900">
              <a:buFont typeface="Arial"/>
              <a:buChar char="•"/>
            </a:pPr>
            <a:r>
              <a:rPr lang="en-US" sz="2200" dirty="0" smtClean="0"/>
              <a:t>Advertising</a:t>
            </a:r>
          </a:p>
          <a:p>
            <a:pPr marL="342900" indent="-342900">
              <a:buFont typeface="Arial"/>
              <a:buChar char="•"/>
            </a:pPr>
            <a:r>
              <a:rPr lang="en-US" sz="2200" dirty="0" smtClean="0"/>
              <a:t>Composition and Quality</a:t>
            </a:r>
          </a:p>
          <a:p>
            <a:pPr marL="342900" indent="-342900">
              <a:buFont typeface="Arial"/>
              <a:buChar char="•"/>
            </a:pPr>
            <a:r>
              <a:rPr lang="en-US" sz="2200" dirty="0" smtClean="0"/>
              <a:t>Method of Production</a:t>
            </a:r>
          </a:p>
          <a:p>
            <a:pPr marL="342900" indent="-342900">
              <a:buFont typeface="Arial"/>
              <a:buChar char="•"/>
            </a:pPr>
            <a:r>
              <a:rPr lang="en-US" sz="2200" dirty="0" smtClean="0"/>
              <a:t>Organic</a:t>
            </a:r>
          </a:p>
          <a:p>
            <a:pPr marL="342900" indent="-342900">
              <a:buFont typeface="Arial"/>
              <a:buChar char="•"/>
            </a:pPr>
            <a:r>
              <a:rPr lang="en-US" sz="2200" dirty="0" smtClean="0"/>
              <a:t>Nutrient Content</a:t>
            </a:r>
          </a:p>
          <a:p>
            <a:pPr marL="342900" indent="-342900">
              <a:buFont typeface="Arial"/>
              <a:buChar char="•"/>
            </a:pPr>
            <a:endParaRPr lang="en-US" sz="2200" dirty="0" smtClean="0"/>
          </a:p>
          <a:p>
            <a:pPr marL="342900" indent="-342900">
              <a:buFont typeface="Arial"/>
              <a:buChar char="•"/>
            </a:pPr>
            <a:endParaRPr lang="en-US" sz="2200" dirty="0"/>
          </a:p>
          <a:p>
            <a:pPr marL="342900" indent="-342900">
              <a:buFont typeface="Arial"/>
              <a:buChar char="•"/>
            </a:pPr>
            <a:endParaRPr lang="en-US" sz="2200" dirty="0" smtClean="0"/>
          </a:p>
          <a:p>
            <a:pPr marL="342900" indent="-342900">
              <a:buFont typeface="Arial"/>
              <a:buChar char="•"/>
            </a:pPr>
            <a:endParaRPr lang="en-US" sz="2200" dirty="0"/>
          </a:p>
          <a:p>
            <a:pPr marL="342900" indent="-342900">
              <a:buFont typeface="Arial"/>
              <a:buChar char="•"/>
            </a:pPr>
            <a:endParaRPr lang="en-US" sz="2200" dirty="0" smtClean="0"/>
          </a:p>
          <a:p>
            <a:pPr marL="342900" indent="-342900">
              <a:buFont typeface="Arial"/>
              <a:buChar char="•"/>
            </a:pPr>
            <a:r>
              <a:rPr lang="en-US" sz="2200" dirty="0" smtClean="0"/>
              <a:t>Allergens and Gluten</a:t>
            </a:r>
          </a:p>
          <a:p>
            <a:pPr marL="342900" indent="-342900">
              <a:buFont typeface="Arial"/>
              <a:buChar char="•"/>
            </a:pPr>
            <a:r>
              <a:rPr lang="en-US" sz="2200" dirty="0" smtClean="0"/>
              <a:t>Health Claims</a:t>
            </a:r>
          </a:p>
          <a:p>
            <a:pPr marL="342900" indent="-342900">
              <a:buFont typeface="Arial"/>
              <a:buChar char="•"/>
            </a:pPr>
            <a:r>
              <a:rPr lang="en-US" sz="2200" dirty="0" smtClean="0"/>
              <a:t>Pictures, Vignettes, Logos and Trade-marks</a:t>
            </a:r>
          </a:p>
          <a:p>
            <a:pPr marL="342900" indent="-342900">
              <a:buFont typeface="Arial"/>
              <a:buChar char="•"/>
            </a:pPr>
            <a:r>
              <a:rPr lang="en-US" sz="2200" dirty="0" smtClean="0"/>
              <a:t>Origin</a:t>
            </a:r>
            <a:endParaRPr lang="en-US" sz="2200" dirty="0"/>
          </a:p>
        </p:txBody>
      </p:sp>
    </p:spTree>
    <p:extLst>
      <p:ext uri="{BB962C8B-B14F-4D97-AF65-F5344CB8AC3E}">
        <p14:creationId xmlns:p14="http://schemas.microsoft.com/office/powerpoint/2010/main" val="33407411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008000"/>
                </a:solidFill>
              </a:rPr>
              <a:t>AGENDA</a:t>
            </a:r>
            <a:endParaRPr lang="en-US" dirty="0">
              <a:solidFill>
                <a:srgbClr val="008000"/>
              </a:solidFill>
            </a:endParaRP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800" dirty="0" smtClean="0"/>
              <a:t>Canadian Food Law</a:t>
            </a:r>
          </a:p>
          <a:p>
            <a:pPr marL="514350" indent="-514350">
              <a:buFont typeface="+mj-lt"/>
              <a:buAutoNum type="arabicPeriod"/>
            </a:pPr>
            <a:r>
              <a:rPr lang="en-US" sz="2800" dirty="0" smtClean="0"/>
              <a:t>Product </a:t>
            </a:r>
            <a:r>
              <a:rPr lang="en-US" sz="2800" dirty="0" err="1" smtClean="0"/>
              <a:t>Labelling</a:t>
            </a:r>
            <a:r>
              <a:rPr lang="en-US" sz="2800" dirty="0" smtClean="0"/>
              <a:t> </a:t>
            </a:r>
          </a:p>
          <a:p>
            <a:pPr marL="514350" indent="-514350">
              <a:buFont typeface="+mj-lt"/>
              <a:buAutoNum type="arabicPeriod"/>
            </a:pPr>
            <a:r>
              <a:rPr lang="en-US" sz="2800" dirty="0" smtClean="0"/>
              <a:t>Premises Regulation &amp; Food Safety</a:t>
            </a:r>
          </a:p>
          <a:p>
            <a:pPr marL="914400" lvl="1" indent="-514350">
              <a:buFont typeface="Arial"/>
              <a:buChar char="•"/>
            </a:pPr>
            <a:r>
              <a:rPr lang="en-US" sz="2400" dirty="0" smtClean="0"/>
              <a:t>Federal Requirements</a:t>
            </a:r>
          </a:p>
          <a:p>
            <a:pPr marL="914400" lvl="1" indent="-514350">
              <a:buFont typeface="Arial"/>
              <a:buChar char="•"/>
            </a:pPr>
            <a:r>
              <a:rPr lang="en-US" sz="2400" dirty="0"/>
              <a:t>Provincial </a:t>
            </a:r>
            <a:r>
              <a:rPr lang="en-US" sz="2400" dirty="0" smtClean="0"/>
              <a:t>Requirements</a:t>
            </a:r>
          </a:p>
          <a:p>
            <a:pPr marL="514350" indent="-514350">
              <a:buFont typeface="+mj-lt"/>
              <a:buAutoNum type="arabicPeriod"/>
            </a:pPr>
            <a:r>
              <a:rPr lang="en-US" sz="2800" dirty="0" smtClean="0"/>
              <a:t>Questions</a:t>
            </a:r>
          </a:p>
        </p:txBody>
      </p:sp>
    </p:spTree>
    <p:extLst>
      <p:ext uri="{BB962C8B-B14F-4D97-AF65-F5344CB8AC3E}">
        <p14:creationId xmlns:p14="http://schemas.microsoft.com/office/powerpoint/2010/main" val="46539712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008000"/>
                </a:solidFill>
              </a:rPr>
              <a:t>ORGANIC CLAIMS</a:t>
            </a:r>
            <a:endParaRPr lang="en-US" dirty="0">
              <a:solidFill>
                <a:srgbClr val="008000"/>
              </a:solidFill>
            </a:endParaRPr>
          </a:p>
        </p:txBody>
      </p:sp>
      <p:sp>
        <p:nvSpPr>
          <p:cNvPr id="3" name="Content Placeholder 2"/>
          <p:cNvSpPr>
            <a:spLocks noGrp="1"/>
          </p:cNvSpPr>
          <p:nvPr>
            <p:ph idx="1"/>
          </p:nvPr>
        </p:nvSpPr>
        <p:spPr/>
        <p:txBody>
          <a:bodyPr>
            <a:normAutofit fontScale="92500" lnSpcReduction="20000"/>
          </a:bodyPr>
          <a:lstStyle/>
          <a:p>
            <a:r>
              <a:rPr lang="en-US" sz="2400" dirty="0" smtClean="0"/>
              <a:t>Imported or inter-provincially traded agricultural products making an organic claim must be certified under the </a:t>
            </a:r>
            <a:r>
              <a:rPr lang="en-US" sz="2400" i="1" dirty="0" smtClean="0"/>
              <a:t>Canada Organic Regime </a:t>
            </a:r>
            <a:r>
              <a:rPr lang="en-US" sz="2400" dirty="0" smtClean="0"/>
              <a:t>[COR].</a:t>
            </a:r>
          </a:p>
          <a:p>
            <a:r>
              <a:rPr lang="en-US" sz="2400" dirty="0" smtClean="0"/>
              <a:t>Certification is performed by CFIA-accredited certification bodies [Part 2, </a:t>
            </a:r>
            <a:r>
              <a:rPr lang="en-US" sz="2400" i="1" dirty="0" smtClean="0"/>
              <a:t>Organic Products Regulations </a:t>
            </a:r>
            <a:r>
              <a:rPr lang="en-US" sz="2400" dirty="0"/>
              <a:t>(</a:t>
            </a:r>
            <a:r>
              <a:rPr lang="en-US" sz="2400" dirty="0" smtClean="0"/>
              <a:t>OPR</a:t>
            </a:r>
            <a:r>
              <a:rPr lang="en-US" sz="2400" dirty="0"/>
              <a:t>)</a:t>
            </a:r>
            <a:r>
              <a:rPr lang="en-US" sz="2400" dirty="0" smtClean="0"/>
              <a:t>], operators must develop an organic production system based on these Canadian Organic Standards:</a:t>
            </a:r>
          </a:p>
          <a:p>
            <a:pPr lvl="1"/>
            <a:r>
              <a:rPr lang="en-US" sz="2000" dirty="0"/>
              <a:t>CAN/CGSB 32.310 Organic Agriculture: General Principles and Management Standards</a:t>
            </a:r>
          </a:p>
          <a:p>
            <a:pPr lvl="1"/>
            <a:r>
              <a:rPr lang="en-US" sz="2000" dirty="0"/>
              <a:t>CAN/CGSB 32.311 Organic Agriculture: Permitted Substances List</a:t>
            </a:r>
          </a:p>
          <a:p>
            <a:pPr marL="0" indent="0">
              <a:buNone/>
            </a:pPr>
            <a:endParaRPr lang="en-US" sz="2400" b="1" dirty="0" smtClean="0"/>
          </a:p>
          <a:p>
            <a:pPr marL="0" indent="0">
              <a:buNone/>
            </a:pPr>
            <a:r>
              <a:rPr lang="en-US" sz="2400" b="1" dirty="0" smtClean="0"/>
              <a:t>Not </a:t>
            </a:r>
            <a:r>
              <a:rPr lang="en-US" sz="2400" b="1" dirty="0"/>
              <a:t>Permitted:</a:t>
            </a:r>
          </a:p>
          <a:p>
            <a:r>
              <a:rPr lang="en-US" sz="2400" dirty="0"/>
              <a:t>“100% Organic” or “100% Organic (Product Name)”</a:t>
            </a:r>
          </a:p>
          <a:p>
            <a:r>
              <a:rPr lang="en-US" sz="2400" dirty="0"/>
              <a:t>“Certified Organic”</a:t>
            </a:r>
          </a:p>
          <a:p>
            <a:r>
              <a:rPr lang="en-US" sz="2400" dirty="0"/>
              <a:t>“Made with Organic Ingredients</a:t>
            </a:r>
            <a:r>
              <a:rPr lang="en-US" sz="2400" dirty="0" smtClean="0"/>
              <a:t>”</a:t>
            </a:r>
          </a:p>
        </p:txBody>
      </p:sp>
      <p:pic>
        <p:nvPicPr>
          <p:cNvPr id="4" name="Picture 3" descr="Picture 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1376" y="274638"/>
            <a:ext cx="2709489" cy="1392906"/>
          </a:xfrm>
          <a:prstGeom prst="rect">
            <a:avLst/>
          </a:prstGeom>
        </p:spPr>
      </p:pic>
    </p:spTree>
    <p:extLst>
      <p:ext uri="{BB962C8B-B14F-4D97-AF65-F5344CB8AC3E}">
        <p14:creationId xmlns:p14="http://schemas.microsoft.com/office/powerpoint/2010/main" val="14373199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008000"/>
                </a:solidFill>
              </a:rPr>
              <a:t>ORGANIC CLAIMS</a:t>
            </a:r>
            <a:endParaRPr lang="en-US" dirty="0"/>
          </a:p>
        </p:txBody>
      </p:sp>
      <p:sp>
        <p:nvSpPr>
          <p:cNvPr id="3" name="Content Placeholder 2"/>
          <p:cNvSpPr>
            <a:spLocks noGrp="1"/>
          </p:cNvSpPr>
          <p:nvPr>
            <p:ph idx="1"/>
          </p:nvPr>
        </p:nvSpPr>
        <p:spPr>
          <a:xfrm>
            <a:off x="457200" y="1451590"/>
            <a:ext cx="8229600" cy="4525963"/>
          </a:xfrm>
        </p:spPr>
        <p:txBody>
          <a:bodyPr>
            <a:noAutofit/>
          </a:bodyPr>
          <a:lstStyle/>
          <a:p>
            <a:pPr marL="514350" indent="-514350">
              <a:buFont typeface="+mj-lt"/>
              <a:buAutoNum type="arabicPeriod"/>
            </a:pPr>
            <a:r>
              <a:rPr lang="en-US" sz="1700" b="1" dirty="0" smtClean="0"/>
              <a:t>Organic Content 95% - 100%</a:t>
            </a:r>
          </a:p>
          <a:p>
            <a:pPr marL="914400" lvl="1" indent="-514350">
              <a:buFont typeface="Arial"/>
              <a:buChar char="•"/>
            </a:pPr>
            <a:r>
              <a:rPr lang="en-US" sz="1700" dirty="0"/>
              <a:t>P</a:t>
            </a:r>
            <a:r>
              <a:rPr lang="en-US" sz="1700" dirty="0" smtClean="0"/>
              <a:t>ermitted claims: “organic”, “organically grown”, “organically raised”, “organically produced”, “contains x% organic ingredients”</a:t>
            </a:r>
          </a:p>
          <a:p>
            <a:pPr marL="400050" lvl="1" indent="0">
              <a:buNone/>
            </a:pPr>
            <a:endParaRPr lang="en-US" sz="1700" dirty="0" smtClean="0"/>
          </a:p>
          <a:p>
            <a:pPr marL="514350" indent="-514350">
              <a:buFont typeface="+mj-lt"/>
              <a:buAutoNum type="arabicPeriod"/>
            </a:pPr>
            <a:r>
              <a:rPr lang="en-US" sz="1700" b="1" dirty="0" smtClean="0"/>
              <a:t>Multi-Ingredient Products with Organic </a:t>
            </a:r>
            <a:r>
              <a:rPr lang="en-US" sz="1700" b="1" dirty="0"/>
              <a:t>C</a:t>
            </a:r>
            <a:r>
              <a:rPr lang="en-US" sz="1700" b="1" dirty="0" smtClean="0"/>
              <a:t>ontent 70-95%</a:t>
            </a:r>
          </a:p>
          <a:p>
            <a:pPr marL="914400" lvl="1" indent="-514350">
              <a:buFont typeface="Arial"/>
              <a:buChar char="•"/>
            </a:pPr>
            <a:r>
              <a:rPr lang="en-US" sz="1700" dirty="0"/>
              <a:t>Permitted claims: “contains x% organic ingredients</a:t>
            </a:r>
            <a:r>
              <a:rPr lang="en-US" sz="1700" dirty="0" smtClean="0"/>
              <a:t>”;</a:t>
            </a:r>
            <a:endParaRPr lang="en-US" sz="1700" dirty="0"/>
          </a:p>
          <a:p>
            <a:pPr marL="914400" lvl="1" indent="-514350">
              <a:buFont typeface="Arial"/>
              <a:buChar char="•"/>
            </a:pPr>
            <a:r>
              <a:rPr lang="en-US" sz="1700" dirty="0"/>
              <a:t>The words “organic ingredients” must be of the same type size and prominence as the preceding numbers, signs or symbols that indicate the applicable percentage [24(2), OPR</a:t>
            </a:r>
            <a:r>
              <a:rPr lang="en-US" sz="1700" dirty="0" smtClean="0"/>
              <a:t>];</a:t>
            </a:r>
            <a:endParaRPr lang="en-US" sz="1700" dirty="0"/>
          </a:p>
          <a:p>
            <a:pPr marL="914400" lvl="1" indent="-514350">
              <a:buFont typeface="Arial"/>
              <a:buChar char="•"/>
            </a:pPr>
            <a:r>
              <a:rPr lang="en-US" sz="1700" dirty="0"/>
              <a:t>Organic ingredients must be identified in the list of ingredients [25(b), OPR</a:t>
            </a:r>
            <a:r>
              <a:rPr lang="en-US" sz="1700" dirty="0" smtClean="0"/>
              <a:t>]; and,</a:t>
            </a:r>
          </a:p>
          <a:p>
            <a:pPr marL="914400" lvl="1" indent="-514350">
              <a:buFont typeface="Arial"/>
              <a:buChar char="•"/>
            </a:pPr>
            <a:r>
              <a:rPr lang="en-US" sz="1700" dirty="0" smtClean="0"/>
              <a:t>Label of organic product subject to the OPR must bear the name of the certification body that has certified the product as organic [25(a), OPR].</a:t>
            </a:r>
          </a:p>
          <a:p>
            <a:pPr marL="400050" lvl="1" indent="0">
              <a:buNone/>
            </a:pPr>
            <a:endParaRPr lang="en-US" sz="1700" dirty="0" smtClean="0"/>
          </a:p>
          <a:p>
            <a:pPr marL="514350" indent="-514350">
              <a:buFont typeface="+mj-lt"/>
              <a:buAutoNum type="arabicPeriod"/>
            </a:pPr>
            <a:r>
              <a:rPr lang="en-US" sz="1700" b="1" dirty="0" smtClean="0"/>
              <a:t>Multi-Ingredient Products containing less than 70% Organic Content</a:t>
            </a:r>
          </a:p>
          <a:p>
            <a:pPr marL="914400" lvl="1" indent="-514350">
              <a:buFont typeface="Arial"/>
              <a:buChar char="•"/>
            </a:pPr>
            <a:r>
              <a:rPr lang="en-US" sz="1700" dirty="0" smtClean="0"/>
              <a:t>Organic ingredients may be identified on the list of ingredients as organic; and,</a:t>
            </a:r>
          </a:p>
          <a:p>
            <a:pPr marL="914400" lvl="1" indent="-514350">
              <a:buFont typeface="Arial"/>
              <a:buChar char="•"/>
            </a:pPr>
            <a:r>
              <a:rPr lang="en-US" sz="1700" dirty="0" smtClean="0"/>
              <a:t>Use of logo or claims is not permitted.</a:t>
            </a:r>
          </a:p>
          <a:p>
            <a:pPr marL="446088" lvl="1" indent="-446088">
              <a:buFont typeface="Arial"/>
              <a:buChar char="•"/>
            </a:pPr>
            <a:endParaRPr lang="en-US" sz="1700" dirty="0" smtClean="0"/>
          </a:p>
        </p:txBody>
      </p:sp>
    </p:spTree>
    <p:extLst>
      <p:ext uri="{BB962C8B-B14F-4D97-AF65-F5344CB8AC3E}">
        <p14:creationId xmlns:p14="http://schemas.microsoft.com/office/powerpoint/2010/main" val="41522297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008000"/>
                </a:solidFill>
              </a:rPr>
              <a:t>BILINGUAL LABELLING	</a:t>
            </a:r>
            <a:endParaRPr lang="en-US" dirty="0">
              <a:solidFill>
                <a:srgbClr val="008000"/>
              </a:solidFill>
            </a:endParaRPr>
          </a:p>
        </p:txBody>
      </p:sp>
      <p:sp>
        <p:nvSpPr>
          <p:cNvPr id="3" name="Content Placeholder 2"/>
          <p:cNvSpPr>
            <a:spLocks noGrp="1"/>
          </p:cNvSpPr>
          <p:nvPr>
            <p:ph idx="1"/>
          </p:nvPr>
        </p:nvSpPr>
        <p:spPr>
          <a:xfrm>
            <a:off x="457200" y="1741320"/>
            <a:ext cx="8229600" cy="4525963"/>
          </a:xfrm>
        </p:spPr>
        <p:txBody>
          <a:bodyPr>
            <a:normAutofit fontScale="70000" lnSpcReduction="20000"/>
          </a:bodyPr>
          <a:lstStyle/>
          <a:p>
            <a:pPr marL="0" indent="0">
              <a:buNone/>
            </a:pPr>
            <a:r>
              <a:rPr lang="en-US" b="1" dirty="0" smtClean="0"/>
              <a:t>Mandatory label information must be shown in both official languages.</a:t>
            </a:r>
          </a:p>
          <a:p>
            <a:pPr marL="0" indent="0">
              <a:buNone/>
            </a:pPr>
            <a:endParaRPr lang="en-US" b="1" dirty="0" smtClean="0"/>
          </a:p>
          <a:p>
            <a:r>
              <a:rPr lang="en-US" dirty="0" smtClean="0"/>
              <a:t>The following can be shown in one official language:</a:t>
            </a:r>
          </a:p>
          <a:p>
            <a:pPr lvl="1"/>
            <a:r>
              <a:rPr lang="en-US" dirty="0"/>
              <a:t>Identity &amp; principal place of business of person/organization responsible for the prepackaged </a:t>
            </a:r>
            <a:r>
              <a:rPr lang="en-US" dirty="0" smtClean="0"/>
              <a:t>product [B.01.012(9), FDR; 6(2), CPLR].</a:t>
            </a:r>
            <a:endParaRPr lang="en-US" dirty="0"/>
          </a:p>
          <a:p>
            <a:pPr lvl="1"/>
            <a:r>
              <a:rPr lang="en-US" dirty="0"/>
              <a:t>Common name of </a:t>
            </a:r>
            <a:r>
              <a:rPr lang="en-US" dirty="0" smtClean="0"/>
              <a:t>certain alcoholic beverages, if they appear on the principal display panel exactly as shown [B.01.012(10), FDR].</a:t>
            </a:r>
          </a:p>
          <a:p>
            <a:pPr marL="457200" lvl="1" indent="0">
              <a:buNone/>
            </a:pPr>
            <a:endParaRPr lang="en-US" dirty="0" smtClean="0"/>
          </a:p>
          <a:p>
            <a:r>
              <a:rPr lang="en-US" dirty="0" smtClean="0"/>
              <a:t>Exemptions:</a:t>
            </a:r>
          </a:p>
          <a:p>
            <a:pPr lvl="1"/>
            <a:r>
              <a:rPr lang="en-US" dirty="0" smtClean="0"/>
              <a:t>Shipping containers</a:t>
            </a:r>
          </a:p>
          <a:p>
            <a:pPr lvl="1"/>
            <a:r>
              <a:rPr lang="en-US" dirty="0" smtClean="0"/>
              <a:t>Specialty foods</a:t>
            </a:r>
          </a:p>
          <a:p>
            <a:pPr lvl="1"/>
            <a:r>
              <a:rPr lang="en-US" dirty="0" smtClean="0"/>
              <a:t>Local foods</a:t>
            </a:r>
          </a:p>
          <a:p>
            <a:pPr lvl="1"/>
            <a:r>
              <a:rPr lang="en-US" dirty="0" smtClean="0"/>
              <a:t>Test market foods</a:t>
            </a:r>
          </a:p>
        </p:txBody>
      </p:sp>
      <p:pic>
        <p:nvPicPr>
          <p:cNvPr id="4" name="Picture 3" descr="Picture 6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3092" y="166558"/>
            <a:ext cx="1280458" cy="1574183"/>
          </a:xfrm>
          <a:prstGeom prst="rect">
            <a:avLst/>
          </a:prstGeom>
        </p:spPr>
      </p:pic>
      <p:sp>
        <p:nvSpPr>
          <p:cNvPr id="5" name="TextBox 4"/>
          <p:cNvSpPr txBox="1"/>
          <p:nvPr/>
        </p:nvSpPr>
        <p:spPr>
          <a:xfrm>
            <a:off x="7833393" y="330424"/>
            <a:ext cx="1151868" cy="523220"/>
          </a:xfrm>
          <a:prstGeom prst="rect">
            <a:avLst/>
          </a:prstGeom>
          <a:noFill/>
        </p:spPr>
        <p:txBody>
          <a:bodyPr wrap="square" rtlCol="0">
            <a:spAutoFit/>
          </a:bodyPr>
          <a:lstStyle/>
          <a:p>
            <a:r>
              <a:rPr lang="en-US" sz="1400" b="1" dirty="0" smtClean="0">
                <a:solidFill>
                  <a:srgbClr val="0000FF"/>
                </a:solidFill>
              </a:rPr>
              <a:t>Bilingual Requirement</a:t>
            </a:r>
            <a:endParaRPr lang="en-US" sz="1400" b="1" dirty="0">
              <a:solidFill>
                <a:srgbClr val="0000FF"/>
              </a:solidFill>
            </a:endParaRPr>
          </a:p>
        </p:txBody>
      </p:sp>
    </p:spTree>
    <p:extLst>
      <p:ext uri="{BB962C8B-B14F-4D97-AF65-F5344CB8AC3E}">
        <p14:creationId xmlns:p14="http://schemas.microsoft.com/office/powerpoint/2010/main" val="20292374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800" b="1" dirty="0" smtClean="0">
                <a:solidFill>
                  <a:srgbClr val="008000"/>
                </a:solidFill>
              </a:rPr>
              <a:t>(3) PREMISES REGULATION &amp; FOOD SAFETY</a:t>
            </a:r>
            <a:endParaRPr lang="en-US" sz="3800" b="1" dirty="0">
              <a:solidFill>
                <a:srgbClr val="008000"/>
              </a:solidFill>
            </a:endParaRPr>
          </a:p>
        </p:txBody>
      </p:sp>
      <p:sp>
        <p:nvSpPr>
          <p:cNvPr id="3" name="Content Placeholder 2"/>
          <p:cNvSpPr>
            <a:spLocks noGrp="1"/>
          </p:cNvSpPr>
          <p:nvPr>
            <p:ph idx="1"/>
          </p:nvPr>
        </p:nvSpPr>
        <p:spPr>
          <a:xfrm>
            <a:off x="457200" y="2164680"/>
            <a:ext cx="4449910" cy="4525963"/>
          </a:xfrm>
        </p:spPr>
        <p:txBody>
          <a:bodyPr>
            <a:normAutofit/>
          </a:bodyPr>
          <a:lstStyle/>
          <a:p>
            <a:pPr marL="0" indent="0">
              <a:buNone/>
            </a:pPr>
            <a:r>
              <a:rPr lang="en-US" sz="2600" b="1" dirty="0" smtClean="0"/>
              <a:t>Where are you selling your product(s)?</a:t>
            </a:r>
          </a:p>
          <a:p>
            <a:pPr marL="514350" indent="-514350">
              <a:buAutoNum type="alphaLcParenBoth"/>
            </a:pPr>
            <a:r>
              <a:rPr lang="en-US" sz="2600" dirty="0" smtClean="0"/>
              <a:t>Within your province or across provincial borders within 50 km of the originating province/territory</a:t>
            </a:r>
          </a:p>
          <a:p>
            <a:pPr marL="514350" indent="-514350">
              <a:buAutoNum type="alphaLcParenBoth"/>
            </a:pPr>
            <a:r>
              <a:rPr lang="en-US" sz="2600" dirty="0" smtClean="0"/>
              <a:t>Inter-provincially</a:t>
            </a:r>
          </a:p>
          <a:p>
            <a:pPr marL="514350" indent="-514350">
              <a:buAutoNum type="alphaLcParenBoth"/>
            </a:pPr>
            <a:r>
              <a:rPr lang="en-US" sz="2600" dirty="0" smtClean="0"/>
              <a:t>Export outside of Canada</a:t>
            </a:r>
          </a:p>
        </p:txBody>
      </p:sp>
      <p:cxnSp>
        <p:nvCxnSpPr>
          <p:cNvPr id="4" name="Straight Arrow Connector 3"/>
          <p:cNvCxnSpPr/>
          <p:nvPr/>
        </p:nvCxnSpPr>
        <p:spPr>
          <a:xfrm>
            <a:off x="4624912" y="3997685"/>
            <a:ext cx="564396"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57200" y="1301432"/>
            <a:ext cx="8229600" cy="892552"/>
          </a:xfrm>
          <a:prstGeom prst="rect">
            <a:avLst/>
          </a:prstGeom>
          <a:noFill/>
        </p:spPr>
        <p:txBody>
          <a:bodyPr wrap="square" rtlCol="0">
            <a:spAutoFit/>
          </a:bodyPr>
          <a:lstStyle/>
          <a:p>
            <a:pPr algn="ctr"/>
            <a:r>
              <a:rPr lang="en-US" sz="2600" b="1" dirty="0"/>
              <a:t>Are you </a:t>
            </a:r>
            <a:r>
              <a:rPr lang="en-US" sz="2600" b="1" u="sng" dirty="0"/>
              <a:t>provincially</a:t>
            </a:r>
            <a:r>
              <a:rPr lang="en-US" sz="2600" b="1" dirty="0"/>
              <a:t> or </a:t>
            </a:r>
            <a:r>
              <a:rPr lang="en-US" sz="2600" b="1" u="sng" dirty="0"/>
              <a:t>federally</a:t>
            </a:r>
            <a:r>
              <a:rPr lang="en-US" sz="2600" b="1" dirty="0"/>
              <a:t> regulated?</a:t>
            </a:r>
            <a:endParaRPr lang="en-US" sz="2600" dirty="0"/>
          </a:p>
          <a:p>
            <a:pPr algn="ctr"/>
            <a:endParaRPr lang="en-US" sz="2600" dirty="0"/>
          </a:p>
        </p:txBody>
      </p:sp>
      <p:sp>
        <p:nvSpPr>
          <p:cNvPr id="18" name="Right Bracket 17"/>
          <p:cNvSpPr/>
          <p:nvPr/>
        </p:nvSpPr>
        <p:spPr>
          <a:xfrm>
            <a:off x="4358392" y="3041899"/>
            <a:ext cx="250841" cy="1912949"/>
          </a:xfrm>
          <a:prstGeom prst="rightBracket">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TextBox 18"/>
          <p:cNvSpPr txBox="1"/>
          <p:nvPr/>
        </p:nvSpPr>
        <p:spPr>
          <a:xfrm>
            <a:off x="5346080" y="3757545"/>
            <a:ext cx="3213922" cy="2092881"/>
          </a:xfrm>
          <a:prstGeom prst="rect">
            <a:avLst/>
          </a:prstGeom>
          <a:noFill/>
        </p:spPr>
        <p:txBody>
          <a:bodyPr wrap="square" rtlCol="0">
            <a:spAutoFit/>
          </a:bodyPr>
          <a:lstStyle/>
          <a:p>
            <a:r>
              <a:rPr lang="en-US" sz="2600" b="1" dirty="0"/>
              <a:t>Provincially</a:t>
            </a:r>
            <a:r>
              <a:rPr lang="en-US" sz="2600" b="1" dirty="0" smtClean="0"/>
              <a:t> regulated</a:t>
            </a:r>
          </a:p>
          <a:p>
            <a:r>
              <a:rPr lang="en-US" sz="2600" b="1" dirty="0" smtClean="0"/>
              <a:t/>
            </a:r>
            <a:br>
              <a:rPr lang="en-US" sz="2600" b="1" dirty="0" smtClean="0"/>
            </a:br>
            <a:endParaRPr lang="en-US" sz="2600" b="1" dirty="0"/>
          </a:p>
          <a:p>
            <a:endParaRPr lang="en-US" sz="2600" b="1" dirty="0" smtClean="0"/>
          </a:p>
          <a:p>
            <a:r>
              <a:rPr lang="en-US" sz="2600" b="1" dirty="0" smtClean="0"/>
              <a:t>Federally regulated</a:t>
            </a:r>
            <a:endParaRPr lang="en-US" sz="2600" b="1" dirty="0"/>
          </a:p>
        </p:txBody>
      </p:sp>
      <p:cxnSp>
        <p:nvCxnSpPr>
          <p:cNvPr id="20" name="Straight Arrow Connector 19"/>
          <p:cNvCxnSpPr/>
          <p:nvPr/>
        </p:nvCxnSpPr>
        <p:spPr>
          <a:xfrm>
            <a:off x="4631462" y="5623997"/>
            <a:ext cx="564396"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1" name="Right Bracket 20"/>
          <p:cNvSpPr/>
          <p:nvPr/>
        </p:nvSpPr>
        <p:spPr>
          <a:xfrm>
            <a:off x="4358392" y="5064609"/>
            <a:ext cx="257389" cy="1249991"/>
          </a:xfrm>
          <a:prstGeom prst="rightBracket">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0123707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p:bldP spid="2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4000" dirty="0" smtClean="0">
                <a:solidFill>
                  <a:srgbClr val="008000"/>
                </a:solidFill>
              </a:rPr>
              <a:t>FEDERAL PREMISES REQUIREMENTS</a:t>
            </a:r>
            <a:endParaRPr lang="en-US" sz="4000" dirty="0">
              <a:solidFill>
                <a:srgbClr val="008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56645697"/>
              </p:ext>
            </p:extLst>
          </p:nvPr>
        </p:nvGraphicFramePr>
        <p:xfrm>
          <a:off x="1021608" y="1929480"/>
          <a:ext cx="7103355" cy="1280160"/>
        </p:xfrm>
        <a:graphic>
          <a:graphicData uri="http://schemas.openxmlformats.org/drawingml/2006/table">
            <a:tbl>
              <a:tblPr firstRow="1" bandRow="1">
                <a:tableStyleId>{F5AB1C69-6EDB-4FF4-983F-18BD219EF322}</a:tableStyleId>
              </a:tblPr>
              <a:tblGrid>
                <a:gridCol w="825576"/>
                <a:gridCol w="1076865"/>
                <a:gridCol w="1734779"/>
                <a:gridCol w="705495"/>
                <a:gridCol w="2760640"/>
              </a:tblGrid>
              <a:tr h="370840">
                <a:tc>
                  <a:txBody>
                    <a:bodyPr/>
                    <a:lstStyle/>
                    <a:p>
                      <a:pPr algn="ctr"/>
                      <a:r>
                        <a:rPr lang="en-US" sz="1200" dirty="0" smtClean="0"/>
                        <a:t>Enabling</a:t>
                      </a:r>
                      <a:r>
                        <a:rPr lang="en-US" sz="1200" baseline="0" dirty="0" smtClean="0"/>
                        <a:t> Act</a:t>
                      </a:r>
                      <a:endParaRPr lang="en-US" sz="1200" dirty="0"/>
                    </a:p>
                  </a:txBody>
                  <a:tcPr/>
                </a:tc>
                <a:tc>
                  <a:txBody>
                    <a:bodyPr/>
                    <a:lstStyle/>
                    <a:p>
                      <a:pPr algn="ctr"/>
                      <a:r>
                        <a:rPr lang="en-US" sz="1200" dirty="0" smtClean="0"/>
                        <a:t>Supporting</a:t>
                      </a:r>
                      <a:r>
                        <a:rPr lang="en-US" sz="1200" baseline="0" dirty="0" smtClean="0"/>
                        <a:t> Regulation</a:t>
                      </a:r>
                      <a:endParaRPr lang="en-US" sz="1200" dirty="0"/>
                    </a:p>
                  </a:txBody>
                  <a:tcPr/>
                </a:tc>
                <a:tc>
                  <a:txBody>
                    <a:bodyPr/>
                    <a:lstStyle/>
                    <a:p>
                      <a:pPr algn="ctr"/>
                      <a:r>
                        <a:rPr lang="en-US" sz="1200" dirty="0" smtClean="0"/>
                        <a:t>Permissions</a:t>
                      </a:r>
                      <a:endParaRPr lang="en-US" sz="1200" dirty="0"/>
                    </a:p>
                  </a:txBody>
                  <a:tcPr/>
                </a:tc>
                <a:tc>
                  <a:txBody>
                    <a:bodyPr/>
                    <a:lstStyle/>
                    <a:p>
                      <a:pPr algn="ctr"/>
                      <a:r>
                        <a:rPr lang="en-US" sz="1200" dirty="0" smtClean="0"/>
                        <a:t>Period</a:t>
                      </a:r>
                      <a:endParaRPr lang="en-US" sz="1200" dirty="0"/>
                    </a:p>
                  </a:txBody>
                  <a:tcPr/>
                </a:tc>
                <a:tc>
                  <a:txBody>
                    <a:bodyPr/>
                    <a:lstStyle/>
                    <a:p>
                      <a:pPr algn="ctr"/>
                      <a:r>
                        <a:rPr lang="en-US" sz="1200" dirty="0" smtClean="0"/>
                        <a:t>Inspection &amp; Enforcement</a:t>
                      </a:r>
                      <a:endParaRPr lang="en-US" sz="1200" dirty="0"/>
                    </a:p>
                  </a:txBody>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i="1" dirty="0" smtClean="0"/>
                        <a:t>Safe Food</a:t>
                      </a:r>
                      <a:r>
                        <a:rPr lang="en-US" sz="1200" i="1" baseline="0" dirty="0" smtClean="0"/>
                        <a:t> for Canadians Act</a:t>
                      </a:r>
                      <a:endParaRPr lang="en-US" sz="1200" i="1"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i="0" dirty="0" smtClean="0"/>
                        <a:t>Expected</a:t>
                      </a:r>
                      <a:r>
                        <a:rPr lang="en-US" sz="1200" i="0" baseline="0" dirty="0" smtClean="0"/>
                        <a:t> to be released in 2015</a:t>
                      </a:r>
                      <a:endParaRPr lang="en-US" sz="1200" i="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baseline="0" dirty="0" err="1" smtClean="0"/>
                        <a:t>Licences</a:t>
                      </a:r>
                      <a:r>
                        <a:rPr lang="en-US" sz="1200" b="0" i="0" baseline="0" dirty="0" smtClean="0"/>
                        <a:t> issued by the Canadian Food Inspection Agency (conditions)</a:t>
                      </a:r>
                    </a:p>
                  </a:txBody>
                  <a:tcPr/>
                </a:tc>
                <a:tc>
                  <a:txBody>
                    <a:bodyPr/>
                    <a:lstStyle/>
                    <a:p>
                      <a:pPr marL="0" indent="0" algn="ctr">
                        <a:buFont typeface="Arial"/>
                        <a:buNone/>
                      </a:pPr>
                      <a:r>
                        <a:rPr lang="en-US" sz="1200" dirty="0" smtClean="0"/>
                        <a:t>2 </a:t>
                      </a:r>
                      <a:r>
                        <a:rPr lang="en-US" sz="1200" dirty="0" err="1" smtClean="0"/>
                        <a:t>yrs</a:t>
                      </a:r>
                      <a:endParaRPr lang="en-US" sz="1200" dirty="0"/>
                    </a:p>
                  </a:txBody>
                  <a:tcPr/>
                </a:tc>
                <a:tc>
                  <a:txBody>
                    <a:bodyPr/>
                    <a:lstStyle/>
                    <a:p>
                      <a:pPr algn="ctr"/>
                      <a:r>
                        <a:rPr lang="en-US" sz="1200" dirty="0" smtClean="0"/>
                        <a:t>CFIA Inspectors ensure compliance to the </a:t>
                      </a:r>
                      <a:r>
                        <a:rPr lang="en-US" sz="1200" i="1" baseline="0" dirty="0" smtClean="0"/>
                        <a:t>Safe Food for Canadians Act</a:t>
                      </a:r>
                      <a:r>
                        <a:rPr lang="en-US" sz="1200" i="0" baseline="0" dirty="0" smtClean="0"/>
                        <a:t> and supporting regulations.  </a:t>
                      </a:r>
                      <a:endParaRPr lang="en-US" sz="1200" dirty="0"/>
                    </a:p>
                  </a:txBody>
                  <a:tcPr/>
                </a:tc>
              </a:tr>
            </a:tbl>
          </a:graphicData>
        </a:graphic>
      </p:graphicFrame>
      <p:sp>
        <p:nvSpPr>
          <p:cNvPr id="7" name="TextBox 6"/>
          <p:cNvSpPr txBox="1"/>
          <p:nvPr/>
        </p:nvSpPr>
        <p:spPr>
          <a:xfrm>
            <a:off x="1021608" y="3465575"/>
            <a:ext cx="7103355" cy="2862323"/>
          </a:xfrm>
          <a:prstGeom prst="rect">
            <a:avLst/>
          </a:prstGeom>
          <a:noFill/>
        </p:spPr>
        <p:txBody>
          <a:bodyPr wrap="square" rtlCol="0">
            <a:spAutoFit/>
          </a:bodyPr>
          <a:lstStyle/>
          <a:p>
            <a:r>
              <a:rPr lang="en-US" b="1" dirty="0" smtClean="0"/>
              <a:t>Conditions of Licensing:</a:t>
            </a:r>
            <a:endParaRPr lang="en-US" dirty="0" smtClean="0"/>
          </a:p>
          <a:p>
            <a:pPr marL="285750" indent="-285750">
              <a:buFont typeface="Arial"/>
              <a:buChar char="•"/>
            </a:pPr>
            <a:r>
              <a:rPr lang="en-US" dirty="0" smtClean="0"/>
              <a:t>Develop, implement and maintain a written preventative control plan (PCP) to meet food safety &amp; other regulatory requirements;</a:t>
            </a:r>
          </a:p>
          <a:p>
            <a:pPr marL="285750" indent="-285750">
              <a:buFont typeface="Arial"/>
              <a:buChar char="•"/>
            </a:pPr>
            <a:r>
              <a:rPr lang="en-US" dirty="0" smtClean="0"/>
              <a:t>Complete licensing application;</a:t>
            </a:r>
          </a:p>
          <a:p>
            <a:pPr marL="285750" indent="-285750">
              <a:buFont typeface="Arial"/>
              <a:buChar char="•"/>
            </a:pPr>
            <a:r>
              <a:rPr lang="en-US" dirty="0" smtClean="0"/>
              <a:t>Pay the </a:t>
            </a:r>
            <a:r>
              <a:rPr lang="en-US" dirty="0" err="1" smtClean="0"/>
              <a:t>licence</a:t>
            </a:r>
            <a:r>
              <a:rPr lang="en-US" dirty="0" smtClean="0"/>
              <a:t> fee.</a:t>
            </a:r>
          </a:p>
          <a:p>
            <a:pPr marL="285750" indent="-285750">
              <a:buFont typeface="Arial"/>
              <a:buChar char="•"/>
            </a:pPr>
            <a:endParaRPr lang="en-US" dirty="0"/>
          </a:p>
          <a:p>
            <a:r>
              <a:rPr lang="en-US" b="1" dirty="0" smtClean="0"/>
              <a:t>Proposed Exemptions:</a:t>
            </a:r>
          </a:p>
          <a:p>
            <a:pPr marL="285750" indent="-285750">
              <a:buFont typeface="Arial"/>
              <a:buChar char="•"/>
            </a:pPr>
            <a:r>
              <a:rPr lang="en-US" dirty="0" smtClean="0"/>
              <a:t>Alcoholic beverages</a:t>
            </a:r>
          </a:p>
          <a:p>
            <a:pPr marL="285750" indent="-285750">
              <a:buFont typeface="Arial"/>
              <a:buChar char="•"/>
            </a:pPr>
            <a:r>
              <a:rPr lang="en-US" dirty="0" smtClean="0"/>
              <a:t>Food additives</a:t>
            </a:r>
          </a:p>
          <a:p>
            <a:pPr marL="285750" indent="-285750">
              <a:buFont typeface="Arial"/>
              <a:buChar char="•"/>
            </a:pPr>
            <a:r>
              <a:rPr lang="en-US" dirty="0" smtClean="0"/>
              <a:t>Micro businesses &lt;$30K</a:t>
            </a:r>
          </a:p>
        </p:txBody>
      </p:sp>
      <p:sp>
        <p:nvSpPr>
          <p:cNvPr id="3" name="TextBox 2"/>
          <p:cNvSpPr txBox="1"/>
          <p:nvPr/>
        </p:nvSpPr>
        <p:spPr>
          <a:xfrm>
            <a:off x="580074" y="1128953"/>
            <a:ext cx="7791801" cy="923330"/>
          </a:xfrm>
          <a:prstGeom prst="rect">
            <a:avLst/>
          </a:prstGeom>
          <a:noFill/>
        </p:spPr>
        <p:txBody>
          <a:bodyPr wrap="square" rtlCol="0">
            <a:spAutoFit/>
          </a:bodyPr>
          <a:lstStyle/>
          <a:p>
            <a:r>
              <a:rPr lang="en-US" dirty="0"/>
              <a:t>The CFIA’s </a:t>
            </a:r>
            <a:r>
              <a:rPr lang="en-US" b="1" i="1" dirty="0"/>
              <a:t>Food Safety Enhancement Program</a:t>
            </a:r>
            <a:r>
              <a:rPr lang="en-US" b="1" dirty="0"/>
              <a:t> </a:t>
            </a:r>
            <a:r>
              <a:rPr lang="en-US" dirty="0"/>
              <a:t>sets forth specific food safety </a:t>
            </a:r>
            <a:r>
              <a:rPr lang="en-US" dirty="0" smtClean="0"/>
              <a:t>requirements for food processing facilities.</a:t>
            </a:r>
            <a:endParaRPr lang="en-US" dirty="0"/>
          </a:p>
          <a:p>
            <a:endParaRPr lang="en-US" dirty="0"/>
          </a:p>
        </p:txBody>
      </p:sp>
    </p:spTree>
    <p:extLst>
      <p:ext uri="{BB962C8B-B14F-4D97-AF65-F5344CB8AC3E}">
        <p14:creationId xmlns:p14="http://schemas.microsoft.com/office/powerpoint/2010/main" val="31814648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800" dirty="0" smtClean="0">
                <a:solidFill>
                  <a:srgbClr val="008000"/>
                </a:solidFill>
              </a:rPr>
              <a:t>FEDERAL FOOD SAFETY REQUIREMENTS</a:t>
            </a:r>
            <a:endParaRPr lang="en-US" sz="3800" dirty="0">
              <a:solidFill>
                <a:srgbClr val="008000"/>
              </a:solidFill>
            </a:endParaRPr>
          </a:p>
        </p:txBody>
      </p:sp>
      <p:sp>
        <p:nvSpPr>
          <p:cNvPr id="7" name="Content Placeholder 2"/>
          <p:cNvSpPr txBox="1">
            <a:spLocks/>
          </p:cNvSpPr>
          <p:nvPr/>
        </p:nvSpPr>
        <p:spPr>
          <a:xfrm>
            <a:off x="468498" y="1360600"/>
            <a:ext cx="8229600" cy="5162242"/>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800" b="1" i="1" dirty="0" smtClean="0"/>
              <a:t>Preventative Control Plan (PCP): </a:t>
            </a:r>
            <a:r>
              <a:rPr lang="en-US" sz="2800" i="1" dirty="0" smtClean="0"/>
              <a:t>A systems-based approach that focuses on prevention as a way to achieve regulatory compliance.  </a:t>
            </a:r>
          </a:p>
          <a:p>
            <a:endParaRPr lang="en-US" sz="2000" dirty="0" smtClean="0"/>
          </a:p>
          <a:p>
            <a:r>
              <a:rPr lang="en-US" sz="2600" dirty="0" smtClean="0"/>
              <a:t>A PCP suitable to the operations must be developed, documented, implemented, and maintained, as a condition of </a:t>
            </a:r>
            <a:r>
              <a:rPr lang="en-US" sz="2600" dirty="0" err="1" smtClean="0"/>
              <a:t>licence</a:t>
            </a:r>
            <a:r>
              <a:rPr lang="en-US" sz="2600" dirty="0" smtClean="0"/>
              <a:t>.</a:t>
            </a:r>
          </a:p>
          <a:p>
            <a:pPr marL="0" indent="0">
              <a:buFont typeface="Arial"/>
              <a:buNone/>
            </a:pPr>
            <a:endParaRPr lang="en-US" sz="2600" dirty="0" smtClean="0"/>
          </a:p>
          <a:p>
            <a:r>
              <a:rPr lang="en-US" sz="2600" dirty="0" err="1" smtClean="0"/>
              <a:t>Licence</a:t>
            </a:r>
            <a:r>
              <a:rPr lang="en-US" sz="2600" dirty="0" smtClean="0"/>
              <a:t> holders and other regulated parties must:</a:t>
            </a:r>
          </a:p>
          <a:p>
            <a:pPr lvl="1">
              <a:buFont typeface="Courier New"/>
              <a:buChar char="o"/>
            </a:pPr>
            <a:r>
              <a:rPr lang="en-US" sz="2600" dirty="0" smtClean="0"/>
              <a:t>monitor  and control their operations</a:t>
            </a:r>
          </a:p>
          <a:p>
            <a:pPr lvl="1">
              <a:buFont typeface="Courier New"/>
              <a:buChar char="o"/>
            </a:pPr>
            <a:r>
              <a:rPr lang="en-US" sz="2600" dirty="0" smtClean="0"/>
              <a:t>correct any deviations that occur</a:t>
            </a:r>
          </a:p>
          <a:p>
            <a:pPr lvl="1">
              <a:buFont typeface="Courier New"/>
              <a:buChar char="o"/>
            </a:pPr>
            <a:r>
              <a:rPr lang="en-US" sz="2600" dirty="0" smtClean="0"/>
              <a:t>maintain ongoing compliance</a:t>
            </a:r>
          </a:p>
          <a:p>
            <a:pPr marL="457200" lvl="1" indent="0">
              <a:buFont typeface="Arial"/>
              <a:buNone/>
            </a:pPr>
            <a:endParaRPr lang="en-US" sz="2600" dirty="0" smtClean="0"/>
          </a:p>
          <a:p>
            <a:pPr marL="354013" lvl="1" indent="-354013">
              <a:buFont typeface="Arial"/>
              <a:buChar char="•"/>
            </a:pPr>
            <a:r>
              <a:rPr lang="en-US" sz="2600" dirty="0" smtClean="0"/>
              <a:t>PCPs must be made available to the CFIA upon request.</a:t>
            </a:r>
          </a:p>
          <a:p>
            <a:pPr marL="354013" lvl="1" indent="-354013">
              <a:buFont typeface="Arial"/>
              <a:buChar char="•"/>
            </a:pPr>
            <a:endParaRPr lang="en-US" sz="2600" dirty="0"/>
          </a:p>
          <a:p>
            <a:pPr marL="354013" lvl="1" indent="-354013">
              <a:buFont typeface="Arial"/>
              <a:buChar char="•"/>
            </a:pPr>
            <a:r>
              <a:rPr lang="en-US" sz="2600" dirty="0" smtClean="0"/>
              <a:t>Allows operators to choose from different food safety benchmarks or private certification schemes, such as GFSI.  The benchmark used by the CFIA in the Food Safety Enhancement Program is HACCP.</a:t>
            </a:r>
          </a:p>
          <a:p>
            <a:pPr marL="754063" lvl="2" indent="-354013"/>
            <a:endParaRPr lang="en-US" sz="1600" dirty="0"/>
          </a:p>
        </p:txBody>
      </p:sp>
    </p:spTree>
    <p:extLst>
      <p:ext uri="{BB962C8B-B14F-4D97-AF65-F5344CB8AC3E}">
        <p14:creationId xmlns:p14="http://schemas.microsoft.com/office/powerpoint/2010/main" val="5674628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323"/>
            <a:ext cx="5155406" cy="2014629"/>
          </a:xfrm>
        </p:spPr>
        <p:txBody>
          <a:bodyPr>
            <a:normAutofit fontScale="90000"/>
          </a:bodyPr>
          <a:lstStyle/>
          <a:p>
            <a:pPr algn="l"/>
            <a:r>
              <a:rPr lang="en-US" dirty="0" smtClean="0">
                <a:solidFill>
                  <a:srgbClr val="008000"/>
                </a:solidFill>
              </a:rPr>
              <a:t>HACCP &amp; PREREQUISITE PROGRAMS</a:t>
            </a:r>
            <a:endParaRPr lang="en-US" dirty="0">
              <a:solidFill>
                <a:srgbClr val="008000"/>
              </a:solidFill>
            </a:endParaRPr>
          </a:p>
        </p:txBody>
      </p:sp>
      <p:sp>
        <p:nvSpPr>
          <p:cNvPr id="3" name="Content Placeholder 2"/>
          <p:cNvSpPr>
            <a:spLocks noGrp="1"/>
          </p:cNvSpPr>
          <p:nvPr>
            <p:ph idx="1"/>
          </p:nvPr>
        </p:nvSpPr>
        <p:spPr>
          <a:xfrm>
            <a:off x="457200" y="1584521"/>
            <a:ext cx="5155406" cy="1802340"/>
          </a:xfrm>
        </p:spPr>
        <p:txBody>
          <a:bodyPr>
            <a:normAutofit/>
          </a:bodyPr>
          <a:lstStyle/>
          <a:p>
            <a:pPr marL="0" indent="0">
              <a:buNone/>
            </a:pPr>
            <a:r>
              <a:rPr lang="en-US" sz="1800" dirty="0"/>
              <a:t>Prerequisite Program (PRP) defines the basic conditions and activities that are necessary to maintain a hygienic environment through the food chain suitable for the production, handling, and provision of safe end products and safe food for human consumption.</a:t>
            </a:r>
          </a:p>
          <a:p>
            <a:pPr marL="0" indent="0">
              <a:buNone/>
            </a:pPr>
            <a:endParaRPr lang="en-US" sz="1800" dirty="0"/>
          </a:p>
        </p:txBody>
      </p:sp>
      <p:pic>
        <p:nvPicPr>
          <p:cNvPr id="4" name="Content Placeholder 23" descr="Picture 33.png"/>
          <p:cNvPicPr>
            <a:picLocks noChangeAspect="1"/>
          </p:cNvPicPr>
          <p:nvPr/>
        </p:nvPicPr>
        <p:blipFill rotWithShape="1">
          <a:blip r:embed="rId3" cstate="screen">
            <a:extLst>
              <a:ext uri="{28A0092B-C50C-407E-A947-70E740481C1C}">
                <a14:useLocalDpi xmlns:a14="http://schemas.microsoft.com/office/drawing/2010/main"/>
              </a:ext>
            </a:extLst>
          </a:blip>
          <a:srcRect l="-116231" t="-64648" r="-101653" b="-146017"/>
          <a:stretch/>
        </p:blipFill>
        <p:spPr>
          <a:xfrm>
            <a:off x="1590360" y="-1422400"/>
            <a:ext cx="10999216" cy="8263467"/>
          </a:xfrm>
          <a:prstGeom prst="rect">
            <a:avLst/>
          </a:prstGeom>
        </p:spPr>
      </p:pic>
      <p:sp>
        <p:nvSpPr>
          <p:cNvPr id="5" name="TextBox 4"/>
          <p:cNvSpPr txBox="1"/>
          <p:nvPr/>
        </p:nvSpPr>
        <p:spPr>
          <a:xfrm>
            <a:off x="457200" y="3371179"/>
            <a:ext cx="6209728" cy="2308324"/>
          </a:xfrm>
          <a:prstGeom prst="rect">
            <a:avLst/>
          </a:prstGeom>
          <a:noFill/>
        </p:spPr>
        <p:txBody>
          <a:bodyPr wrap="square" rtlCol="0">
            <a:spAutoFit/>
          </a:bodyPr>
          <a:lstStyle/>
          <a:p>
            <a:r>
              <a:rPr lang="en-US" b="1" dirty="0" smtClean="0"/>
              <a:t>Elements of a PRP:</a:t>
            </a:r>
          </a:p>
          <a:p>
            <a:pPr marL="457200" indent="-457200">
              <a:buFont typeface="+mj-lt"/>
              <a:buAutoNum type="arabicPeriod"/>
            </a:pPr>
            <a:r>
              <a:rPr lang="en-US" dirty="0">
                <a:solidFill>
                  <a:schemeClr val="tx1">
                    <a:lumMod val="95000"/>
                    <a:lumOff val="5000"/>
                  </a:schemeClr>
                </a:solidFill>
              </a:rPr>
              <a:t>Premises</a:t>
            </a:r>
          </a:p>
          <a:p>
            <a:pPr marL="457200" indent="-457200">
              <a:buFont typeface="+mj-lt"/>
              <a:buAutoNum type="arabicPeriod"/>
            </a:pPr>
            <a:r>
              <a:rPr lang="en-US" dirty="0">
                <a:solidFill>
                  <a:schemeClr val="tx1">
                    <a:lumMod val="95000"/>
                    <a:lumOff val="5000"/>
                  </a:schemeClr>
                </a:solidFill>
              </a:rPr>
              <a:t>Transportation, Purchasing, Receiving, Shipping &amp; Storage</a:t>
            </a:r>
          </a:p>
          <a:p>
            <a:pPr marL="457200" indent="-457200">
              <a:buFont typeface="+mj-lt"/>
              <a:buAutoNum type="arabicPeriod"/>
            </a:pPr>
            <a:r>
              <a:rPr lang="en-US" dirty="0">
                <a:solidFill>
                  <a:schemeClr val="tx1">
                    <a:lumMod val="95000"/>
                    <a:lumOff val="5000"/>
                  </a:schemeClr>
                </a:solidFill>
              </a:rPr>
              <a:t>Equipment</a:t>
            </a:r>
          </a:p>
          <a:p>
            <a:pPr marL="457200" indent="-457200">
              <a:buFont typeface="+mj-lt"/>
              <a:buAutoNum type="arabicPeriod"/>
            </a:pPr>
            <a:r>
              <a:rPr lang="en-US" dirty="0">
                <a:solidFill>
                  <a:schemeClr val="tx1">
                    <a:lumMod val="95000"/>
                    <a:lumOff val="5000"/>
                  </a:schemeClr>
                </a:solidFill>
              </a:rPr>
              <a:t>Personnel</a:t>
            </a:r>
          </a:p>
          <a:p>
            <a:pPr marL="457200" indent="-457200">
              <a:buFont typeface="+mj-lt"/>
              <a:buAutoNum type="arabicPeriod"/>
            </a:pPr>
            <a:r>
              <a:rPr lang="en-US" dirty="0">
                <a:solidFill>
                  <a:schemeClr val="tx1">
                    <a:lumMod val="95000"/>
                    <a:lumOff val="5000"/>
                  </a:schemeClr>
                </a:solidFill>
              </a:rPr>
              <a:t>Sanitation &amp; Pest Control</a:t>
            </a:r>
          </a:p>
          <a:p>
            <a:pPr marL="457200" indent="-457200">
              <a:buFont typeface="+mj-lt"/>
              <a:buAutoNum type="arabicPeriod"/>
            </a:pPr>
            <a:r>
              <a:rPr lang="en-US" dirty="0">
                <a:solidFill>
                  <a:schemeClr val="tx1">
                    <a:lumMod val="95000"/>
                    <a:lumOff val="5000"/>
                  </a:schemeClr>
                </a:solidFill>
              </a:rPr>
              <a:t>Recall</a:t>
            </a:r>
          </a:p>
          <a:p>
            <a:pPr marL="457200" indent="-457200">
              <a:buFont typeface="+mj-lt"/>
              <a:buAutoNum type="arabicPeriod"/>
            </a:pPr>
            <a:r>
              <a:rPr lang="en-US" dirty="0">
                <a:solidFill>
                  <a:schemeClr val="tx1">
                    <a:lumMod val="95000"/>
                    <a:lumOff val="5000"/>
                  </a:schemeClr>
                </a:solidFill>
              </a:rPr>
              <a:t>Operational Prerequisite </a:t>
            </a:r>
            <a:r>
              <a:rPr lang="en-US" dirty="0" smtClean="0">
                <a:solidFill>
                  <a:schemeClr val="tx1">
                    <a:lumMod val="95000"/>
                    <a:lumOff val="5000"/>
                  </a:schemeClr>
                </a:solidFill>
              </a:rPr>
              <a:t>Programs</a:t>
            </a:r>
            <a:endParaRPr lang="en-US" dirty="0">
              <a:solidFill>
                <a:schemeClr val="tx1">
                  <a:lumMod val="95000"/>
                  <a:lumOff val="5000"/>
                </a:schemeClr>
              </a:solidFill>
            </a:endParaRPr>
          </a:p>
        </p:txBody>
      </p:sp>
      <p:sp>
        <p:nvSpPr>
          <p:cNvPr id="6" name="TextBox 5"/>
          <p:cNvSpPr txBox="1"/>
          <p:nvPr/>
        </p:nvSpPr>
        <p:spPr>
          <a:xfrm>
            <a:off x="457200" y="5679503"/>
            <a:ext cx="8181195" cy="1200329"/>
          </a:xfrm>
          <a:prstGeom prst="rect">
            <a:avLst/>
          </a:prstGeom>
          <a:noFill/>
        </p:spPr>
        <p:txBody>
          <a:bodyPr wrap="square" rtlCol="0">
            <a:spAutoFit/>
          </a:bodyPr>
          <a:lstStyle/>
          <a:p>
            <a:r>
              <a:rPr lang="en-US" b="1" dirty="0"/>
              <a:t>The proposed PCP elements are similar to </a:t>
            </a:r>
            <a:r>
              <a:rPr lang="en-US" b="1" dirty="0" smtClean="0"/>
              <a:t>a PRP program, </a:t>
            </a:r>
            <a:r>
              <a:rPr lang="en-US" b="1" dirty="0"/>
              <a:t>except </a:t>
            </a:r>
            <a:r>
              <a:rPr lang="en-US" b="1" dirty="0" smtClean="0"/>
              <a:t>that </a:t>
            </a:r>
            <a:r>
              <a:rPr lang="en-US" b="1" dirty="0"/>
              <a:t>the PCP must apply critical limits to address specific hazards and address regulatory requirements such as </a:t>
            </a:r>
            <a:r>
              <a:rPr lang="en-US" b="1" dirty="0" err="1"/>
              <a:t>labelling</a:t>
            </a:r>
            <a:r>
              <a:rPr lang="en-US" b="1" dirty="0"/>
              <a:t> and composition .</a:t>
            </a:r>
          </a:p>
          <a:p>
            <a:endParaRPr lang="en-US" dirty="0"/>
          </a:p>
        </p:txBody>
      </p:sp>
    </p:spTree>
    <p:extLst>
      <p:ext uri="{BB962C8B-B14F-4D97-AF65-F5344CB8AC3E}">
        <p14:creationId xmlns:p14="http://schemas.microsoft.com/office/powerpoint/2010/main" val="18042695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3"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4"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5"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6"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5" grpId="3"/>
      <p:bldP spid="5" grpId="4"/>
      <p:bldP spid="5" grpId="5"/>
      <p:bldP spid="5" grpId="6"/>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800" dirty="0">
                <a:solidFill>
                  <a:srgbClr val="008000"/>
                </a:solidFill>
              </a:rPr>
              <a:t>PROVINCIAL/TERRITORIAL REGULATIONS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93171773"/>
              </p:ext>
            </p:extLst>
          </p:nvPr>
        </p:nvGraphicFramePr>
        <p:xfrm>
          <a:off x="347454" y="1631446"/>
          <a:ext cx="8463393" cy="4663440"/>
        </p:xfrm>
        <a:graphic>
          <a:graphicData uri="http://schemas.openxmlformats.org/drawingml/2006/table">
            <a:tbl>
              <a:tblPr firstRow="1" bandRow="1">
                <a:tableStyleId>{F5AB1C69-6EDB-4FF4-983F-18BD219EF322}</a:tableStyleId>
              </a:tblPr>
              <a:tblGrid>
                <a:gridCol w="906759"/>
                <a:gridCol w="736849"/>
                <a:gridCol w="1896997"/>
                <a:gridCol w="2179196"/>
                <a:gridCol w="486008"/>
                <a:gridCol w="2257584"/>
              </a:tblGrid>
              <a:tr h="370840">
                <a:tc>
                  <a:txBody>
                    <a:bodyPr/>
                    <a:lstStyle/>
                    <a:p>
                      <a:pPr algn="ctr"/>
                      <a:r>
                        <a:rPr lang="en-US" sz="1200" dirty="0" smtClean="0"/>
                        <a:t>PROVINCE</a:t>
                      </a:r>
                      <a:endParaRPr lang="en-US" sz="1200" dirty="0"/>
                    </a:p>
                  </a:txBody>
                  <a:tcPr/>
                </a:tc>
                <a:tc>
                  <a:txBody>
                    <a:bodyPr/>
                    <a:lstStyle/>
                    <a:p>
                      <a:pPr algn="ctr"/>
                      <a:r>
                        <a:rPr lang="en-US" sz="1200" dirty="0" smtClean="0"/>
                        <a:t>Enabling</a:t>
                      </a:r>
                      <a:r>
                        <a:rPr lang="en-US" sz="1200" baseline="0" dirty="0" smtClean="0"/>
                        <a:t> Act</a:t>
                      </a:r>
                      <a:endParaRPr lang="en-US" sz="1200" dirty="0"/>
                    </a:p>
                  </a:txBody>
                  <a:tcPr/>
                </a:tc>
                <a:tc>
                  <a:txBody>
                    <a:bodyPr/>
                    <a:lstStyle/>
                    <a:p>
                      <a:pPr algn="ctr"/>
                      <a:r>
                        <a:rPr lang="en-US" sz="1200" dirty="0" smtClean="0"/>
                        <a:t>Supporting</a:t>
                      </a:r>
                      <a:r>
                        <a:rPr lang="en-US" sz="1200" baseline="0" dirty="0" smtClean="0"/>
                        <a:t> Regulation</a:t>
                      </a:r>
                      <a:endParaRPr lang="en-US" sz="1200" dirty="0"/>
                    </a:p>
                  </a:txBody>
                  <a:tcPr/>
                </a:tc>
                <a:tc>
                  <a:txBody>
                    <a:bodyPr/>
                    <a:lstStyle/>
                    <a:p>
                      <a:pPr algn="ctr"/>
                      <a:r>
                        <a:rPr lang="en-US" sz="1200" dirty="0" smtClean="0"/>
                        <a:t>Permissions</a:t>
                      </a:r>
                      <a:endParaRPr lang="en-US" sz="1200" dirty="0"/>
                    </a:p>
                  </a:txBody>
                  <a:tcPr/>
                </a:tc>
                <a:tc>
                  <a:txBody>
                    <a:bodyPr/>
                    <a:lstStyle/>
                    <a:p>
                      <a:pPr algn="ctr"/>
                      <a:r>
                        <a:rPr lang="en-US" sz="1200" dirty="0" smtClean="0"/>
                        <a:t>Period</a:t>
                      </a:r>
                      <a:endParaRPr lang="en-US" sz="1200" dirty="0"/>
                    </a:p>
                  </a:txBody>
                  <a:tcPr/>
                </a:tc>
                <a:tc>
                  <a:txBody>
                    <a:bodyPr/>
                    <a:lstStyle/>
                    <a:p>
                      <a:pPr algn="ctr"/>
                      <a:r>
                        <a:rPr lang="en-US" sz="1200" dirty="0" smtClean="0"/>
                        <a:t>Inspection &amp; Enforcement</a:t>
                      </a:r>
                      <a:endParaRPr lang="en-US" sz="1200" dirty="0"/>
                    </a:p>
                  </a:txBody>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i="0" dirty="0" smtClean="0"/>
                    </a:p>
                    <a:p>
                      <a:pPr marL="0" marR="0" indent="0" algn="ctr" defTabSz="457200" rtl="0" eaLnBrk="1" fontAlgn="auto" latinLnBrk="0" hangingPunct="1">
                        <a:lnSpc>
                          <a:spcPct val="100000"/>
                        </a:lnSpc>
                        <a:spcBef>
                          <a:spcPts val="0"/>
                        </a:spcBef>
                        <a:spcAft>
                          <a:spcPts val="0"/>
                        </a:spcAft>
                        <a:buClrTx/>
                        <a:buSzTx/>
                        <a:buFontTx/>
                        <a:buNone/>
                        <a:tabLst/>
                        <a:defRPr/>
                      </a:pPr>
                      <a:r>
                        <a:rPr lang="en-US" sz="1200" i="0" dirty="0" smtClean="0"/>
                        <a:t>Alberta</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i="1" dirty="0" smtClean="0"/>
                        <a:t>Alberta Public Health Act</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i="1" dirty="0" smtClean="0"/>
                        <a:t>Alberta Food Regulation</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t>Permit</a:t>
                      </a:r>
                      <a:r>
                        <a:rPr lang="en-US" sz="1200" baseline="0" dirty="0" smtClean="0"/>
                        <a:t> issued by </a:t>
                      </a:r>
                      <a:r>
                        <a:rPr lang="en-US" sz="1200" b="1" i="0" baseline="0" dirty="0" smtClean="0"/>
                        <a:t>Alberta Health Services  </a:t>
                      </a:r>
                    </a:p>
                  </a:txBody>
                  <a:tcPr/>
                </a:tc>
                <a:tc>
                  <a:txBody>
                    <a:bodyPr/>
                    <a:lstStyle/>
                    <a:p>
                      <a:pPr marL="0" indent="0" algn="ctr">
                        <a:buFont typeface="Arial"/>
                        <a:buNone/>
                      </a:pPr>
                      <a:r>
                        <a:rPr lang="en-US" sz="1200" dirty="0" smtClean="0"/>
                        <a:t>1 </a:t>
                      </a:r>
                      <a:r>
                        <a:rPr lang="en-US" sz="1200" dirty="0" err="1" smtClean="0"/>
                        <a:t>yr</a:t>
                      </a:r>
                      <a:endParaRPr lang="en-US" sz="1200" dirty="0"/>
                    </a:p>
                  </a:txBody>
                  <a:tcPr/>
                </a:tc>
                <a:tc>
                  <a:txBody>
                    <a:bodyPr/>
                    <a:lstStyle/>
                    <a:p>
                      <a:pPr marL="171450" indent="-171450" algn="ctr">
                        <a:buFont typeface="Arial"/>
                        <a:buChar char="•"/>
                      </a:pPr>
                      <a:r>
                        <a:rPr lang="en-US" sz="1200" dirty="0" smtClean="0"/>
                        <a:t>Public Health Inspectors ensure compliance to the </a:t>
                      </a:r>
                      <a:r>
                        <a:rPr lang="en-US" sz="1200" baseline="0" dirty="0" smtClean="0"/>
                        <a:t>Alberta </a:t>
                      </a:r>
                      <a:r>
                        <a:rPr lang="en-US" sz="1200" i="1" baseline="0" dirty="0" smtClean="0"/>
                        <a:t>Public Health Act and Food Regulation.</a:t>
                      </a:r>
                    </a:p>
                    <a:p>
                      <a:pPr marL="171450" indent="-171450" algn="ctr">
                        <a:buFont typeface="Arial"/>
                        <a:buChar char="•"/>
                      </a:pPr>
                      <a:r>
                        <a:rPr lang="en-US" sz="1200" baseline="0" dirty="0" smtClean="0"/>
                        <a:t>Prescribed inspection schedule.</a:t>
                      </a:r>
                      <a:endParaRPr lang="en-US" sz="1200" dirty="0"/>
                    </a:p>
                  </a:txBody>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i="0" dirty="0" smtClean="0"/>
                        <a:t>British Columbia</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i="1" dirty="0" smtClean="0"/>
                        <a:t>BC Public Health Act</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dirty="0" smtClean="0"/>
                        <a:t>Food Premises Regulation of BC</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0" dirty="0" smtClean="0"/>
                    </a:p>
                  </a:txBody>
                  <a:tcPr/>
                </a:tc>
                <a:tc>
                  <a:txBody>
                    <a:bodyPr/>
                    <a:lstStyle/>
                    <a:p>
                      <a:pPr algn="ctr"/>
                      <a:r>
                        <a:rPr lang="en-US" sz="1200" dirty="0" smtClean="0"/>
                        <a:t>Food Premises Operating Permit issued by the </a:t>
                      </a:r>
                      <a:r>
                        <a:rPr lang="en-US" sz="1200" b="1" dirty="0" smtClean="0"/>
                        <a:t>Regional Health Authority</a:t>
                      </a:r>
                      <a:endParaRPr lang="en-US" sz="1200" dirty="0"/>
                    </a:p>
                  </a:txBody>
                  <a:tcPr/>
                </a:tc>
                <a:tc>
                  <a:txBody>
                    <a:bodyPr/>
                    <a:lstStyle/>
                    <a:p>
                      <a:pPr algn="ctr"/>
                      <a:r>
                        <a:rPr lang="en-US" sz="1200" dirty="0" smtClean="0"/>
                        <a:t>1 </a:t>
                      </a:r>
                      <a:r>
                        <a:rPr lang="en-US" sz="1200" dirty="0" err="1" smtClean="0"/>
                        <a:t>yr</a:t>
                      </a:r>
                      <a:endParaRPr lang="en-US" sz="1200" dirty="0"/>
                    </a:p>
                  </a:txBody>
                  <a:tcPr/>
                </a:tc>
                <a:tc>
                  <a:txBody>
                    <a:bodyPr/>
                    <a:lstStyle/>
                    <a:p>
                      <a:pPr algn="ctr"/>
                      <a:r>
                        <a:rPr lang="en-US" sz="1200" dirty="0" smtClean="0"/>
                        <a:t>Public Health Inspectors</a:t>
                      </a:r>
                      <a:r>
                        <a:rPr lang="en-US" sz="1200" baseline="0" dirty="0" smtClean="0"/>
                        <a:t> ensure compliance to the </a:t>
                      </a:r>
                      <a:r>
                        <a:rPr lang="en-US" sz="1200" i="1" baseline="0" dirty="0" smtClean="0"/>
                        <a:t>BC Public Health Act</a:t>
                      </a:r>
                      <a:r>
                        <a:rPr lang="en-US" sz="1200" i="0" baseline="0" dirty="0" smtClean="0"/>
                        <a:t> and the </a:t>
                      </a:r>
                      <a:r>
                        <a:rPr lang="en-US" sz="1200" i="1" baseline="0" dirty="0" smtClean="0"/>
                        <a:t>Food Premises Regulation of BC</a:t>
                      </a:r>
                      <a:endParaRPr lang="en-US" sz="1200" dirty="0"/>
                    </a:p>
                  </a:txBody>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i="0" dirty="0" smtClean="0"/>
                        <a:t>Manitoba</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i="1" dirty="0" smtClean="0"/>
                        <a:t>Manitoba Public Health Act</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dirty="0" smtClean="0"/>
                        <a:t>Food and Food Handling Establishments Regulation</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t>Food Premises Health Permit</a:t>
                      </a:r>
                      <a:r>
                        <a:rPr lang="en-US" sz="1200" baseline="0" dirty="0" smtClean="0"/>
                        <a:t> issued by </a:t>
                      </a:r>
                      <a:r>
                        <a:rPr lang="en-US" sz="1200" b="1" i="0" baseline="0" dirty="0" smtClean="0"/>
                        <a:t>Manitoba Health</a:t>
                      </a:r>
                    </a:p>
                  </a:txBody>
                  <a:tcPr/>
                </a:tc>
                <a:tc>
                  <a:txBody>
                    <a:bodyPr/>
                    <a:lstStyle/>
                    <a:p>
                      <a:pPr algn="ctr"/>
                      <a:r>
                        <a:rPr lang="en-US" sz="1200" i="0" baseline="0" dirty="0" smtClean="0"/>
                        <a:t>1 </a:t>
                      </a:r>
                      <a:r>
                        <a:rPr lang="en-US" sz="1200" i="0" baseline="0" dirty="0" err="1" smtClean="0"/>
                        <a:t>yr</a:t>
                      </a:r>
                      <a:endParaRPr lang="en-US" sz="1200" i="0" baseline="0" dirty="0" smtClean="0"/>
                    </a:p>
                  </a:txBody>
                  <a:tcPr/>
                </a:tc>
                <a:tc>
                  <a:txBody>
                    <a:bodyPr/>
                    <a:lstStyle/>
                    <a:p>
                      <a:pPr algn="ctr"/>
                      <a:r>
                        <a:rPr lang="en-US" sz="1200" dirty="0" smtClean="0"/>
                        <a:t>Public Health Inspectors ensure compliance to the </a:t>
                      </a:r>
                      <a:r>
                        <a:rPr lang="en-US" sz="1200" i="1" baseline="0" dirty="0" smtClean="0"/>
                        <a:t>Manitoba</a:t>
                      </a:r>
                      <a:r>
                        <a:rPr lang="en-US" sz="1200" baseline="0" dirty="0" smtClean="0"/>
                        <a:t> </a:t>
                      </a:r>
                      <a:r>
                        <a:rPr lang="en-US" sz="1200" i="1" baseline="0" dirty="0" smtClean="0"/>
                        <a:t>Public Health Act and Food and Food Handling Establishments Regulation.  </a:t>
                      </a:r>
                    </a:p>
                  </a:txBody>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i="0" dirty="0" smtClean="0"/>
                        <a:t>Ontario</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i="1" dirty="0" smtClean="0"/>
                        <a:t>Health Protection and Promotion Act</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i="1" dirty="0" smtClean="0"/>
                        <a:t>Food Premises</a:t>
                      </a:r>
                      <a:r>
                        <a:rPr lang="en-US" sz="1200" i="1" baseline="0" dirty="0" smtClean="0"/>
                        <a:t> Regulation</a:t>
                      </a:r>
                      <a:r>
                        <a:rPr lang="en-US" sz="1200" i="0" baseline="0" dirty="0" smtClean="0"/>
                        <a:t> [O. Reg. 562]</a:t>
                      </a:r>
                    </a:p>
                    <a:p>
                      <a:pPr marL="0" marR="0" indent="0" algn="ctr" defTabSz="457200" rtl="0" eaLnBrk="1" fontAlgn="auto" latinLnBrk="0" hangingPunct="1">
                        <a:lnSpc>
                          <a:spcPct val="100000"/>
                        </a:lnSpc>
                        <a:spcBef>
                          <a:spcPts val="0"/>
                        </a:spcBef>
                        <a:spcAft>
                          <a:spcPts val="0"/>
                        </a:spcAft>
                        <a:buClrTx/>
                        <a:buSzTx/>
                        <a:buFontTx/>
                        <a:buNone/>
                        <a:tabLst/>
                        <a:defRPr/>
                      </a:pPr>
                      <a:endParaRPr lang="en-US" sz="1200" i="1" baseline="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i="0" baseline="0" dirty="0" smtClean="0"/>
                        <a:t>Food Safety Protocol</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i="0" baseline="0" dirty="0" smtClean="0"/>
                        <a:t>Ontario Public Health Standards</a:t>
                      </a:r>
                      <a:endParaRPr lang="en-US" sz="1200" i="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baseline="0" dirty="0" smtClean="0"/>
                        <a:t>Current inventory or inventories of all food premises is maintained within the health unit of each municipality’s public health unit.</a:t>
                      </a:r>
                    </a:p>
                  </a:txBody>
                  <a:tcPr/>
                </a:tc>
                <a:tc>
                  <a:txBody>
                    <a:bodyPr/>
                    <a:lstStyle/>
                    <a:p>
                      <a:pPr marL="0" indent="0" algn="ctr">
                        <a:buFont typeface="Arial"/>
                        <a:buNone/>
                      </a:pPr>
                      <a:r>
                        <a:rPr lang="en-US" sz="1200" dirty="0" smtClean="0"/>
                        <a:t>N/A</a:t>
                      </a:r>
                      <a:endParaRPr lang="en-US" sz="1200" dirty="0"/>
                    </a:p>
                  </a:txBody>
                  <a:tcPr/>
                </a:tc>
                <a:tc>
                  <a:txBody>
                    <a:bodyPr/>
                    <a:lstStyle/>
                    <a:p>
                      <a:pPr marL="0" indent="0" algn="ctr">
                        <a:buFont typeface="Arial"/>
                        <a:buNone/>
                      </a:pPr>
                      <a:r>
                        <a:rPr lang="en-US" sz="1200" dirty="0" smtClean="0"/>
                        <a:t>Public Health Officers inspect food premises</a:t>
                      </a:r>
                      <a:r>
                        <a:rPr lang="en-US" sz="1200" baseline="0" dirty="0" smtClean="0"/>
                        <a:t> </a:t>
                      </a:r>
                      <a:endParaRPr lang="en-US" sz="1200" dirty="0"/>
                    </a:p>
                  </a:txBody>
                  <a:tcPr/>
                </a:tc>
              </a:tr>
            </a:tbl>
          </a:graphicData>
        </a:graphic>
      </p:graphicFrame>
    </p:spTree>
    <p:extLst>
      <p:ext uri="{BB962C8B-B14F-4D97-AF65-F5344CB8AC3E}">
        <p14:creationId xmlns:p14="http://schemas.microsoft.com/office/powerpoint/2010/main" val="206269263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02973694"/>
              </p:ext>
            </p:extLst>
          </p:nvPr>
        </p:nvGraphicFramePr>
        <p:xfrm>
          <a:off x="457200" y="1506127"/>
          <a:ext cx="8229599" cy="4846320"/>
        </p:xfrm>
        <a:graphic>
          <a:graphicData uri="http://schemas.openxmlformats.org/drawingml/2006/table">
            <a:tbl>
              <a:tblPr firstRow="1" bandRow="1">
                <a:tableStyleId>{F5AB1C69-6EDB-4FF4-983F-18BD219EF322}</a:tableStyleId>
              </a:tblPr>
              <a:tblGrid>
                <a:gridCol w="969468"/>
                <a:gridCol w="846594"/>
                <a:gridCol w="1081759"/>
                <a:gridCol w="2226229"/>
                <a:gridCol w="674140"/>
                <a:gridCol w="2431409"/>
              </a:tblGrid>
              <a:tr h="370840">
                <a:tc>
                  <a:txBody>
                    <a:bodyPr/>
                    <a:lstStyle/>
                    <a:p>
                      <a:pPr algn="ctr"/>
                      <a:r>
                        <a:rPr lang="en-US" sz="1200" dirty="0" smtClean="0"/>
                        <a:t>PROVINCE</a:t>
                      </a:r>
                      <a:endParaRPr lang="en-US" sz="1200" dirty="0"/>
                    </a:p>
                  </a:txBody>
                  <a:tcPr/>
                </a:tc>
                <a:tc>
                  <a:txBody>
                    <a:bodyPr/>
                    <a:lstStyle/>
                    <a:p>
                      <a:pPr algn="ctr"/>
                      <a:r>
                        <a:rPr lang="en-US" sz="1200" dirty="0" smtClean="0"/>
                        <a:t>Enabling</a:t>
                      </a:r>
                      <a:r>
                        <a:rPr lang="en-US" sz="1200" baseline="0" dirty="0" smtClean="0"/>
                        <a:t> Act</a:t>
                      </a:r>
                      <a:endParaRPr lang="en-US" sz="1200" dirty="0"/>
                    </a:p>
                  </a:txBody>
                  <a:tcPr/>
                </a:tc>
                <a:tc>
                  <a:txBody>
                    <a:bodyPr/>
                    <a:lstStyle/>
                    <a:p>
                      <a:pPr algn="ctr"/>
                      <a:r>
                        <a:rPr lang="en-US" sz="1200" dirty="0" smtClean="0"/>
                        <a:t>Supporting</a:t>
                      </a:r>
                      <a:r>
                        <a:rPr lang="en-US" sz="1200" baseline="0" dirty="0" smtClean="0"/>
                        <a:t> Regulation</a:t>
                      </a:r>
                      <a:endParaRPr lang="en-US" sz="1200" dirty="0"/>
                    </a:p>
                  </a:txBody>
                  <a:tcPr/>
                </a:tc>
                <a:tc>
                  <a:txBody>
                    <a:bodyPr/>
                    <a:lstStyle/>
                    <a:p>
                      <a:pPr algn="ctr"/>
                      <a:r>
                        <a:rPr lang="en-US" sz="1200" dirty="0" smtClean="0"/>
                        <a:t>Permissions</a:t>
                      </a:r>
                      <a:endParaRPr lang="en-US" sz="1200" dirty="0"/>
                    </a:p>
                  </a:txBody>
                  <a:tcPr/>
                </a:tc>
                <a:tc>
                  <a:txBody>
                    <a:bodyPr/>
                    <a:lstStyle/>
                    <a:p>
                      <a:pPr algn="ctr"/>
                      <a:r>
                        <a:rPr lang="en-US" sz="1200" dirty="0" smtClean="0"/>
                        <a:t>Period</a:t>
                      </a:r>
                      <a:endParaRPr lang="en-US" sz="1200" dirty="0"/>
                    </a:p>
                  </a:txBody>
                  <a:tcPr/>
                </a:tc>
                <a:tc>
                  <a:txBody>
                    <a:bodyPr/>
                    <a:lstStyle/>
                    <a:p>
                      <a:pPr algn="ctr"/>
                      <a:r>
                        <a:rPr lang="en-US" sz="1200" dirty="0" smtClean="0"/>
                        <a:t>Inspection &amp; Enforcement</a:t>
                      </a:r>
                      <a:endParaRPr lang="en-US" sz="1200" dirty="0"/>
                    </a:p>
                  </a:txBody>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i="0" dirty="0" smtClean="0"/>
                        <a:t>Saskatchewan</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i="1" dirty="0" smtClean="0"/>
                        <a:t>Public Health Act</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i="1" dirty="0" smtClean="0"/>
                        <a:t>Food</a:t>
                      </a:r>
                      <a:r>
                        <a:rPr lang="en-US" sz="1200" i="1" baseline="0" dirty="0" smtClean="0"/>
                        <a:t> Safety Regulation</a:t>
                      </a:r>
                      <a:endParaRPr lang="en-US" sz="1200" i="1"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baseline="0" dirty="0" err="1" smtClean="0"/>
                        <a:t>Licences</a:t>
                      </a:r>
                      <a:r>
                        <a:rPr lang="en-US" sz="1200" b="0" i="0" baseline="0" dirty="0" smtClean="0"/>
                        <a:t> issued by</a:t>
                      </a:r>
                      <a:r>
                        <a:rPr lang="en-US" sz="1200" b="1" i="0" baseline="0" dirty="0" smtClean="0"/>
                        <a:t> </a:t>
                      </a:r>
                      <a:r>
                        <a:rPr lang="en-US" sz="1200" b="0" i="0" baseline="0" dirty="0" smtClean="0"/>
                        <a:t>the local health authority (13 regions).</a:t>
                      </a:r>
                    </a:p>
                  </a:txBody>
                  <a:tcPr/>
                </a:tc>
                <a:tc>
                  <a:txBody>
                    <a:bodyPr/>
                    <a:lstStyle/>
                    <a:p>
                      <a:pPr marL="0" indent="0" algn="ctr">
                        <a:buFont typeface="Arial"/>
                        <a:buNone/>
                      </a:pPr>
                      <a:r>
                        <a:rPr lang="en-US" sz="1200" dirty="0" smtClean="0"/>
                        <a:t>2 </a:t>
                      </a:r>
                      <a:r>
                        <a:rPr lang="en-US" sz="1200" dirty="0" err="1" smtClean="0"/>
                        <a:t>yrs</a:t>
                      </a:r>
                      <a:endParaRPr lang="en-US" sz="1200" dirty="0"/>
                    </a:p>
                  </a:txBody>
                  <a:tcPr/>
                </a:tc>
                <a:tc>
                  <a:txBody>
                    <a:bodyPr/>
                    <a:lstStyle/>
                    <a:p>
                      <a:pPr marL="0" indent="0" algn="ctr">
                        <a:buFont typeface="Arial"/>
                        <a:buNone/>
                      </a:pPr>
                      <a:r>
                        <a:rPr lang="en-US" sz="1200" dirty="0" smtClean="0"/>
                        <a:t>Regional</a:t>
                      </a:r>
                      <a:r>
                        <a:rPr lang="en-US" sz="1200" baseline="0" dirty="0" smtClean="0"/>
                        <a:t> Health Inspectors ensure compliance to the </a:t>
                      </a:r>
                      <a:r>
                        <a:rPr lang="en-US" sz="1200" i="1" baseline="0" dirty="0" smtClean="0"/>
                        <a:t>Public Health Act</a:t>
                      </a:r>
                      <a:r>
                        <a:rPr lang="en-US" sz="1200" i="0" baseline="0" dirty="0" smtClean="0"/>
                        <a:t> and </a:t>
                      </a:r>
                      <a:r>
                        <a:rPr lang="en-US" sz="1200" i="1" baseline="0" dirty="0" smtClean="0"/>
                        <a:t>Food Safety Regulation.</a:t>
                      </a:r>
                      <a:endParaRPr lang="en-US" sz="1200" dirty="0"/>
                    </a:p>
                  </a:txBody>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t>Quebec</a:t>
                      </a:r>
                      <a:endParaRPr lang="en-US" sz="1200" b="0" i="0" dirty="0" smtClean="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t>Food Products Act</a:t>
                      </a:r>
                    </a:p>
                    <a:p>
                      <a:pPr marL="0" marR="0" indent="0" algn="ctr"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0" i="1" dirty="0" smtClean="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t>Regulation Respecting Food</a:t>
                      </a:r>
                      <a:endParaRPr lang="en-US" sz="1200" b="0" i="1" dirty="0" smtClean="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200" baseline="0" dirty="0" smtClean="0"/>
                        <a:t>Required of:</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aseline="0" dirty="0" smtClean="0"/>
                        <a:t>Meat (slaughter, processing)</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aseline="0" dirty="0" smtClean="0"/>
                        <a:t>Dairy (plant, transport, dairy product substitute processing)</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aseline="0" dirty="0" smtClean="0"/>
                        <a:t>Permits issued for specific activities, such as </a:t>
                      </a:r>
                      <a:r>
                        <a:rPr lang="en-US" sz="1200" u="sng" baseline="0" dirty="0" smtClean="0"/>
                        <a:t>canned</a:t>
                      </a:r>
                      <a:r>
                        <a:rPr lang="en-US" sz="1200" u="none" baseline="0" dirty="0" smtClean="0"/>
                        <a:t> </a:t>
                      </a:r>
                      <a:r>
                        <a:rPr lang="en-US" sz="1200" u="sng" baseline="0" dirty="0" smtClean="0"/>
                        <a:t>goods</a:t>
                      </a:r>
                      <a:r>
                        <a:rPr lang="en-US" sz="1200" u="none" baseline="0" dirty="0" smtClean="0"/>
                        <a:t>: canned meat or seafood.</a:t>
                      </a:r>
                      <a:endParaRPr lang="en-US" sz="1200" b="0" i="0" baseline="0" dirty="0" smtClean="0">
                        <a:solidFill>
                          <a:schemeClr val="tx1"/>
                        </a:solidFill>
                      </a:endParaRPr>
                    </a:p>
                  </a:txBody>
                  <a:tcPr/>
                </a:tc>
                <a:tc>
                  <a:txBody>
                    <a:bodyPr/>
                    <a:lstStyle/>
                    <a:p>
                      <a:pPr marL="0" indent="0" algn="ctr">
                        <a:buFont typeface="Arial"/>
                        <a:buNone/>
                      </a:pPr>
                      <a:r>
                        <a:rPr lang="en-US" sz="1200" dirty="0" smtClean="0"/>
                        <a:t>1 </a:t>
                      </a:r>
                      <a:r>
                        <a:rPr lang="en-US" sz="1200" dirty="0" err="1" smtClean="0"/>
                        <a:t>yr</a:t>
                      </a:r>
                      <a:endParaRPr lang="en-US" sz="1200" b="0" dirty="0">
                        <a:solidFill>
                          <a:schemeClr val="tx1"/>
                        </a:solidFill>
                      </a:endParaRPr>
                    </a:p>
                  </a:txBody>
                  <a:tcPr/>
                </a:tc>
                <a:tc>
                  <a:txBody>
                    <a:bodyPr/>
                    <a:lstStyle/>
                    <a:p>
                      <a:pPr marL="0" indent="0" algn="l">
                        <a:buFont typeface="Arial"/>
                        <a:buNone/>
                      </a:pPr>
                      <a:r>
                        <a:rPr lang="en-US" sz="1200" dirty="0" smtClean="0"/>
                        <a:t>City</a:t>
                      </a:r>
                      <a:r>
                        <a:rPr lang="en-US" sz="1200" baseline="0" dirty="0" smtClean="0"/>
                        <a:t> of Montreal Food Inspection Program.</a:t>
                      </a:r>
                    </a:p>
                    <a:p>
                      <a:pPr marL="0" indent="0" algn="l">
                        <a:buFont typeface="Arial"/>
                        <a:buNone/>
                      </a:pPr>
                      <a:endParaRPr lang="en-US" sz="1200" baseline="0" dirty="0" smtClean="0"/>
                    </a:p>
                    <a:p>
                      <a:pPr marL="0" indent="0" algn="l">
                        <a:buFont typeface="Arial"/>
                        <a:buNone/>
                      </a:pPr>
                      <a:r>
                        <a:rPr lang="en-US" sz="1200" baseline="0" dirty="0" smtClean="0"/>
                        <a:t>All other locations: </a:t>
                      </a:r>
                      <a:r>
                        <a:rPr lang="en-US" sz="1200" baseline="0" dirty="0" err="1" smtClean="0"/>
                        <a:t>Minstère</a:t>
                      </a:r>
                      <a:r>
                        <a:rPr lang="en-US" sz="1200" baseline="0" dirty="0" smtClean="0"/>
                        <a:t> de </a:t>
                      </a:r>
                      <a:r>
                        <a:rPr lang="en-US" sz="1200" baseline="0" dirty="0" err="1" smtClean="0"/>
                        <a:t>l’Agriculture</a:t>
                      </a:r>
                      <a:r>
                        <a:rPr lang="en-US" sz="1200" baseline="0" dirty="0" smtClean="0"/>
                        <a:t>, des </a:t>
                      </a:r>
                      <a:r>
                        <a:rPr lang="en-US" sz="1200" baseline="0" dirty="0" err="1" smtClean="0"/>
                        <a:t>Pêcheries</a:t>
                      </a:r>
                      <a:r>
                        <a:rPr lang="en-US" sz="1200" baseline="0" dirty="0" smtClean="0"/>
                        <a:t> et de </a:t>
                      </a:r>
                      <a:r>
                        <a:rPr lang="en-US" sz="1200" baseline="0" dirty="0" err="1" smtClean="0"/>
                        <a:t>l’Alimentation</a:t>
                      </a:r>
                      <a:r>
                        <a:rPr lang="en-US" sz="1200" baseline="0" dirty="0" smtClean="0"/>
                        <a:t> du Québec’s Food Inspection Program </a:t>
                      </a:r>
                      <a:endParaRPr lang="en-US" sz="1200" dirty="0" smtClean="0"/>
                    </a:p>
                    <a:p>
                      <a:pPr marL="171450" indent="-171450" algn="l">
                        <a:buFont typeface="Arial"/>
                        <a:buChar char="•"/>
                      </a:pPr>
                      <a:endParaRPr lang="en-US" sz="1200" b="0" dirty="0">
                        <a:solidFill>
                          <a:schemeClr val="tx1"/>
                        </a:solidFill>
                      </a:endParaRPr>
                    </a:p>
                  </a:txBody>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t>New Brunswick</a:t>
                      </a:r>
                      <a:endParaRPr lang="en-US" sz="1200" i="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t>Public</a:t>
                      </a:r>
                      <a:r>
                        <a:rPr lang="en-US" sz="1200" baseline="0" dirty="0" smtClean="0"/>
                        <a:t> Health Act</a:t>
                      </a:r>
                      <a:endParaRPr lang="en-US" sz="1200" i="1"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t>Food</a:t>
                      </a:r>
                      <a:r>
                        <a:rPr lang="en-US" sz="1200" baseline="0" dirty="0" smtClean="0"/>
                        <a:t> Premises Regulation</a:t>
                      </a:r>
                      <a:endParaRPr lang="en-US" sz="1200" i="1"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aseline="0" dirty="0" smtClean="0"/>
                        <a:t>Food premises </a:t>
                      </a:r>
                      <a:r>
                        <a:rPr lang="en-US" sz="1200" baseline="0" dirty="0" err="1" smtClean="0"/>
                        <a:t>licence</a:t>
                      </a:r>
                      <a:r>
                        <a:rPr lang="en-US" sz="1200" baseline="0" dirty="0" smtClean="0"/>
                        <a:t> issued by the New Brunswick Health Protection Branch (Department of Health).</a:t>
                      </a:r>
                      <a:endParaRPr lang="en-US" sz="1200" b="0" i="0" baseline="0" dirty="0" smtClean="0"/>
                    </a:p>
                  </a:txBody>
                  <a:tcPr/>
                </a:tc>
                <a:tc>
                  <a:txBody>
                    <a:bodyPr/>
                    <a:lstStyle/>
                    <a:p>
                      <a:pPr marL="0" indent="0" algn="ctr">
                        <a:buFont typeface="Arial"/>
                        <a:buNone/>
                      </a:pPr>
                      <a:r>
                        <a:rPr lang="en-US" sz="1200" dirty="0" smtClean="0"/>
                        <a:t>1 </a:t>
                      </a:r>
                      <a:r>
                        <a:rPr lang="en-US" sz="1200" dirty="0" err="1" smtClean="0"/>
                        <a:t>yr</a:t>
                      </a:r>
                      <a:endParaRPr lang="en-US" sz="1200" dirty="0"/>
                    </a:p>
                  </a:txBody>
                  <a:tcPr/>
                </a:tc>
                <a:tc>
                  <a:txBody>
                    <a:bodyPr/>
                    <a:lstStyle/>
                    <a:p>
                      <a:pPr marL="0" indent="0" algn="ctr">
                        <a:buFont typeface="Arial"/>
                        <a:buNone/>
                      </a:pPr>
                      <a:r>
                        <a:rPr lang="en-US" sz="1200" dirty="0" smtClean="0"/>
                        <a:t>Regional Public</a:t>
                      </a:r>
                      <a:r>
                        <a:rPr lang="en-US" sz="1200" baseline="0" dirty="0" smtClean="0"/>
                        <a:t> Health Inspectors ensure compliance to the Public Health Act  and the Food Premises Regulation.  See Regional Health Protection Branch Offices.</a:t>
                      </a:r>
                      <a:endParaRPr lang="en-US" sz="1200" dirty="0"/>
                    </a:p>
                  </a:txBody>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t>Nova Scotia</a:t>
                      </a:r>
                      <a:endParaRPr lang="en-US" sz="1200" i="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t>Public</a:t>
                      </a:r>
                      <a:r>
                        <a:rPr lang="en-US" sz="1200" baseline="0" dirty="0" smtClean="0"/>
                        <a:t> Health Act</a:t>
                      </a:r>
                      <a:endParaRPr lang="en-US" sz="1200" dirty="0" smtClean="0"/>
                    </a:p>
                    <a:p>
                      <a:pPr marL="0" marR="0" indent="0" algn="ctr" defTabSz="457200" rtl="0" eaLnBrk="1" fontAlgn="auto" latinLnBrk="0" hangingPunct="1">
                        <a:lnSpc>
                          <a:spcPct val="100000"/>
                        </a:lnSpc>
                        <a:spcBef>
                          <a:spcPts val="0"/>
                        </a:spcBef>
                        <a:spcAft>
                          <a:spcPts val="0"/>
                        </a:spcAft>
                        <a:buClrTx/>
                        <a:buSzTx/>
                        <a:buFontTx/>
                        <a:buNone/>
                        <a:tabLst/>
                        <a:defRPr/>
                      </a:pPr>
                      <a:endParaRPr lang="en-US" sz="1200" i="1"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t>Food</a:t>
                      </a:r>
                      <a:r>
                        <a:rPr lang="en-US" sz="1200" baseline="0" dirty="0" smtClean="0"/>
                        <a:t> Safety Regulations</a:t>
                      </a:r>
                      <a:endParaRPr lang="en-US" sz="1200" i="1"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aseline="0" dirty="0" smtClean="0"/>
                        <a:t>Food handling permit issued by Nova Scotia Department of Agriculture – Food Protection and Enforcement Section</a:t>
                      </a:r>
                      <a:endParaRPr lang="en-US" sz="1200" b="0" i="0" baseline="0" dirty="0" smtClean="0"/>
                    </a:p>
                  </a:txBody>
                  <a:tcPr/>
                </a:tc>
                <a:tc>
                  <a:txBody>
                    <a:bodyPr/>
                    <a:lstStyle/>
                    <a:p>
                      <a:pPr marL="0" indent="0" algn="ctr">
                        <a:buFont typeface="Arial"/>
                        <a:buNone/>
                      </a:pPr>
                      <a:r>
                        <a:rPr lang="en-US" sz="1200" dirty="0" smtClean="0"/>
                        <a:t>1 </a:t>
                      </a:r>
                      <a:r>
                        <a:rPr lang="en-US" sz="1200" dirty="0" err="1" smtClean="0"/>
                        <a:t>yr</a:t>
                      </a:r>
                      <a:endParaRPr lang="en-US" sz="1200" dirty="0"/>
                    </a:p>
                  </a:txBody>
                  <a:tcPr/>
                </a:tc>
                <a:tc>
                  <a:txBody>
                    <a:bodyPr/>
                    <a:lstStyle/>
                    <a:p>
                      <a:pPr marL="0" indent="0" algn="ctr">
                        <a:buFont typeface="Arial"/>
                        <a:buNone/>
                      </a:pPr>
                      <a:r>
                        <a:rPr lang="en-US" sz="1200" dirty="0" smtClean="0"/>
                        <a:t>The Food Safety Section of of the NSDA inspects food operations</a:t>
                      </a:r>
                      <a:r>
                        <a:rPr lang="en-US" sz="1200" baseline="0" dirty="0" smtClean="0"/>
                        <a:t> and ensure compliance to the Public Health Act and  Food Safety Regulations.</a:t>
                      </a:r>
                      <a:endParaRPr lang="en-US" sz="1200" dirty="0"/>
                    </a:p>
                  </a:txBody>
                  <a:tcPr/>
                </a:tc>
              </a:tr>
            </a:tbl>
          </a:graphicData>
        </a:graphic>
      </p:graphicFrame>
      <p:sp>
        <p:nvSpPr>
          <p:cNvPr id="3" name="Title 1"/>
          <p:cNvSpPr>
            <a:spLocks noGrp="1"/>
          </p:cNvSpPr>
          <p:nvPr>
            <p:ph type="title"/>
          </p:nvPr>
        </p:nvSpPr>
        <p:spPr>
          <a:xfrm>
            <a:off x="457200" y="274638"/>
            <a:ext cx="8229600" cy="1143000"/>
          </a:xfrm>
        </p:spPr>
        <p:txBody>
          <a:bodyPr>
            <a:normAutofit/>
          </a:bodyPr>
          <a:lstStyle/>
          <a:p>
            <a:pPr algn="l"/>
            <a:r>
              <a:rPr lang="en-US" sz="3800" dirty="0">
                <a:solidFill>
                  <a:srgbClr val="008000"/>
                </a:solidFill>
              </a:rPr>
              <a:t>PROVINCIAL/TERRITORIAL REGULATIONS</a:t>
            </a:r>
          </a:p>
        </p:txBody>
      </p:sp>
    </p:spTree>
    <p:extLst>
      <p:ext uri="{BB962C8B-B14F-4D97-AF65-F5344CB8AC3E}">
        <p14:creationId xmlns:p14="http://schemas.microsoft.com/office/powerpoint/2010/main" val="421101973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203871079"/>
              </p:ext>
            </p:extLst>
          </p:nvPr>
        </p:nvGraphicFramePr>
        <p:xfrm>
          <a:off x="457200" y="1302280"/>
          <a:ext cx="8229599" cy="5486400"/>
        </p:xfrm>
        <a:graphic>
          <a:graphicData uri="http://schemas.openxmlformats.org/drawingml/2006/table">
            <a:tbl>
              <a:tblPr firstRow="1" bandRow="1">
                <a:tableStyleId>{F5AB1C69-6EDB-4FF4-983F-18BD219EF322}</a:tableStyleId>
              </a:tblPr>
              <a:tblGrid>
                <a:gridCol w="969468"/>
                <a:gridCol w="846594"/>
                <a:gridCol w="1677510"/>
                <a:gridCol w="1630478"/>
                <a:gridCol w="674140"/>
                <a:gridCol w="2431409"/>
              </a:tblGrid>
              <a:tr h="370840">
                <a:tc>
                  <a:txBody>
                    <a:bodyPr/>
                    <a:lstStyle/>
                    <a:p>
                      <a:pPr algn="ctr"/>
                      <a:r>
                        <a:rPr lang="en-US" sz="1200" dirty="0" smtClean="0"/>
                        <a:t>PROVINCE</a:t>
                      </a:r>
                      <a:endParaRPr lang="en-US" sz="1200" dirty="0"/>
                    </a:p>
                  </a:txBody>
                  <a:tcPr/>
                </a:tc>
                <a:tc>
                  <a:txBody>
                    <a:bodyPr/>
                    <a:lstStyle/>
                    <a:p>
                      <a:pPr algn="ctr"/>
                      <a:r>
                        <a:rPr lang="en-US" sz="1200" dirty="0" smtClean="0"/>
                        <a:t>Enabling</a:t>
                      </a:r>
                      <a:r>
                        <a:rPr lang="en-US" sz="1200" baseline="0" dirty="0" smtClean="0"/>
                        <a:t> Act</a:t>
                      </a:r>
                      <a:endParaRPr lang="en-US" sz="1200" dirty="0"/>
                    </a:p>
                  </a:txBody>
                  <a:tcPr/>
                </a:tc>
                <a:tc>
                  <a:txBody>
                    <a:bodyPr/>
                    <a:lstStyle/>
                    <a:p>
                      <a:pPr algn="ctr"/>
                      <a:r>
                        <a:rPr lang="en-US" sz="1200" dirty="0" smtClean="0"/>
                        <a:t>Supporting</a:t>
                      </a:r>
                      <a:r>
                        <a:rPr lang="en-US" sz="1200" baseline="0" dirty="0" smtClean="0"/>
                        <a:t> Regulation</a:t>
                      </a:r>
                      <a:endParaRPr lang="en-US" sz="1200" dirty="0"/>
                    </a:p>
                  </a:txBody>
                  <a:tcPr/>
                </a:tc>
                <a:tc>
                  <a:txBody>
                    <a:bodyPr/>
                    <a:lstStyle/>
                    <a:p>
                      <a:pPr algn="ctr"/>
                      <a:r>
                        <a:rPr lang="en-US" sz="1200" dirty="0" smtClean="0"/>
                        <a:t>Permissions</a:t>
                      </a:r>
                      <a:endParaRPr lang="en-US" sz="1200" dirty="0"/>
                    </a:p>
                  </a:txBody>
                  <a:tcPr/>
                </a:tc>
                <a:tc>
                  <a:txBody>
                    <a:bodyPr/>
                    <a:lstStyle/>
                    <a:p>
                      <a:pPr algn="ctr"/>
                      <a:r>
                        <a:rPr lang="en-US" sz="1200" dirty="0" smtClean="0"/>
                        <a:t>Period</a:t>
                      </a:r>
                      <a:endParaRPr lang="en-US" sz="1200" dirty="0"/>
                    </a:p>
                  </a:txBody>
                  <a:tcPr/>
                </a:tc>
                <a:tc>
                  <a:txBody>
                    <a:bodyPr/>
                    <a:lstStyle/>
                    <a:p>
                      <a:pPr algn="ctr"/>
                      <a:r>
                        <a:rPr lang="en-US" sz="1200" dirty="0" smtClean="0"/>
                        <a:t>Inspection &amp; Enforcement</a:t>
                      </a:r>
                      <a:endParaRPr lang="en-US" sz="1200" dirty="0"/>
                    </a:p>
                  </a:txBody>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i="0" dirty="0" smtClean="0"/>
                        <a:t>Newfoundland</a:t>
                      </a:r>
                      <a:r>
                        <a:rPr lang="en-US" sz="1200" i="0" baseline="0" dirty="0" smtClean="0"/>
                        <a:t> &amp;</a:t>
                      </a:r>
                      <a:r>
                        <a:rPr lang="en-US" sz="1200" i="0" dirty="0" smtClean="0"/>
                        <a:t> Labrador</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i="1" dirty="0" smtClean="0"/>
                        <a:t>Food</a:t>
                      </a:r>
                      <a:r>
                        <a:rPr lang="en-US" sz="1200" i="1" baseline="0" dirty="0" smtClean="0"/>
                        <a:t> and Drug Act</a:t>
                      </a:r>
                      <a:endParaRPr lang="en-US" sz="1200" i="1"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i="0" dirty="0" smtClean="0"/>
                        <a:t>Food Premises Regulation</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baseline="0" dirty="0" err="1" smtClean="0"/>
                        <a:t>Licences</a:t>
                      </a:r>
                      <a:r>
                        <a:rPr lang="en-US" sz="1200" b="0" i="0" baseline="0" dirty="0" smtClean="0"/>
                        <a:t> issued by the </a:t>
                      </a:r>
                      <a:r>
                        <a:rPr lang="en-US" sz="1200" b="1" i="0" baseline="0" dirty="0" smtClean="0"/>
                        <a:t>Government Service Centre, Department of Government Services &amp; Lands (Department of Health and Community Services)</a:t>
                      </a:r>
                      <a:endParaRPr lang="en-US" sz="1200" b="0" i="0" baseline="0" dirty="0" smtClean="0"/>
                    </a:p>
                  </a:txBody>
                  <a:tcPr/>
                </a:tc>
                <a:tc>
                  <a:txBody>
                    <a:bodyPr/>
                    <a:lstStyle/>
                    <a:p>
                      <a:pPr marL="0" indent="0" algn="ctr">
                        <a:buFont typeface="Arial"/>
                        <a:buNone/>
                      </a:pPr>
                      <a:r>
                        <a:rPr lang="en-US" sz="1200" dirty="0" smtClean="0"/>
                        <a:t>Does not expire</a:t>
                      </a:r>
                      <a:endParaRPr lang="en-US" sz="1200" dirty="0"/>
                    </a:p>
                  </a:txBody>
                  <a:tcPr/>
                </a:tc>
                <a:tc>
                  <a:txBody>
                    <a:bodyPr/>
                    <a:lstStyle/>
                    <a:p>
                      <a:pPr marL="0" indent="0" algn="ctr">
                        <a:buFont typeface="Arial"/>
                        <a:buNone/>
                      </a:pPr>
                      <a:r>
                        <a:rPr lang="en-US" sz="1200" dirty="0" smtClean="0"/>
                        <a:t>Newfoundland &amp; Labrador Public Health Division inspects food premises.</a:t>
                      </a:r>
                      <a:endParaRPr lang="en-US" sz="1200" dirty="0"/>
                    </a:p>
                  </a:txBody>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i="0" dirty="0" smtClean="0"/>
                        <a:t>Prince Edward Island</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i="1" dirty="0" smtClean="0"/>
                        <a:t>Public</a:t>
                      </a:r>
                      <a:r>
                        <a:rPr lang="en-US" sz="1200" i="1" baseline="0" dirty="0" smtClean="0"/>
                        <a:t> Health Act</a:t>
                      </a:r>
                      <a:endParaRPr lang="en-US" sz="1200" i="1"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i="1" dirty="0" smtClean="0"/>
                        <a:t>Food Premises Regulations</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baseline="0" dirty="0" smtClean="0"/>
                        <a:t>Food Safety Program operated by the </a:t>
                      </a:r>
                      <a:r>
                        <a:rPr lang="en-US" sz="1200" b="1" i="0" baseline="0" dirty="0" smtClean="0"/>
                        <a:t>Chief Public Health Office, </a:t>
                      </a:r>
                      <a:r>
                        <a:rPr lang="en-US" sz="1200" b="0" i="0" baseline="0" dirty="0" smtClean="0"/>
                        <a:t>Department of Health and Wellness</a:t>
                      </a:r>
                      <a:endParaRPr lang="en-US" sz="1200" b="1" i="0" baseline="0" dirty="0" smtClean="0"/>
                    </a:p>
                  </a:txBody>
                  <a:tcPr/>
                </a:tc>
                <a:tc>
                  <a:txBody>
                    <a:bodyPr/>
                    <a:lstStyle/>
                    <a:p>
                      <a:pPr marL="0" indent="0" algn="ctr">
                        <a:buFont typeface="Arial"/>
                        <a:buNone/>
                      </a:pPr>
                      <a:r>
                        <a:rPr lang="en-US" sz="1200" dirty="0" smtClean="0"/>
                        <a:t>1 </a:t>
                      </a:r>
                      <a:r>
                        <a:rPr lang="en-US" sz="1200" dirty="0" err="1" smtClean="0"/>
                        <a:t>yr</a:t>
                      </a:r>
                      <a:endParaRPr lang="en-US" sz="1200" dirty="0"/>
                    </a:p>
                  </a:txBody>
                  <a:tcPr/>
                </a:tc>
                <a:tc>
                  <a:txBody>
                    <a:bodyPr/>
                    <a:lstStyle/>
                    <a:p>
                      <a:pPr marL="0" indent="0" algn="ctr">
                        <a:buFont typeface="Arial"/>
                        <a:buNone/>
                      </a:pPr>
                      <a:r>
                        <a:rPr lang="en-US" sz="1200" dirty="0" smtClean="0"/>
                        <a:t>Provincial</a:t>
                      </a:r>
                      <a:r>
                        <a:rPr lang="en-US" sz="1200" baseline="0" dirty="0" smtClean="0"/>
                        <a:t> Health and Wellness inspectors enforce health regulations.</a:t>
                      </a:r>
                      <a:endParaRPr lang="en-US" sz="1200" dirty="0"/>
                    </a:p>
                  </a:txBody>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i="0" baseline="0" dirty="0" smtClean="0"/>
                        <a:t>Yukon</a:t>
                      </a:r>
                      <a:endParaRPr lang="en-US" sz="1200" i="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i="1" dirty="0" smtClean="0"/>
                        <a:t>Public Health &amp; Safety  Act</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i="0" dirty="0" smtClean="0"/>
                        <a:t>Not found</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baseline="0" dirty="0" smtClean="0"/>
                        <a:t> Permits issued by Yukon Health and Social Services</a:t>
                      </a:r>
                    </a:p>
                  </a:txBody>
                  <a:tcPr/>
                </a:tc>
                <a:tc>
                  <a:txBody>
                    <a:bodyPr/>
                    <a:lstStyle/>
                    <a:p>
                      <a:pPr marL="0" indent="0" algn="ctr">
                        <a:buFont typeface="Arial"/>
                        <a:buNone/>
                      </a:pPr>
                      <a:endParaRPr lang="en-US" sz="1200" dirty="0"/>
                    </a:p>
                  </a:txBody>
                  <a:tcPr/>
                </a:tc>
                <a:tc>
                  <a:txBody>
                    <a:bodyPr/>
                    <a:lstStyle/>
                    <a:p>
                      <a:pPr marL="0" indent="0" algn="ctr">
                        <a:buFont typeface="Arial"/>
                        <a:buNone/>
                      </a:pPr>
                      <a:r>
                        <a:rPr lang="en-US" sz="1200" dirty="0" smtClean="0"/>
                        <a:t>Health Inspectors (Yukon Health &amp; Social</a:t>
                      </a:r>
                      <a:r>
                        <a:rPr lang="en-US" sz="1200" baseline="0" dirty="0" smtClean="0"/>
                        <a:t> Services), see </a:t>
                      </a:r>
                      <a:r>
                        <a:rPr lang="en-US" sz="1200" i="1" baseline="0" dirty="0" smtClean="0"/>
                        <a:t>Food Premises Inspection Model</a:t>
                      </a:r>
                      <a:endParaRPr lang="en-US" sz="1200" dirty="0"/>
                    </a:p>
                  </a:txBody>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i="0" dirty="0" smtClean="0"/>
                        <a:t>Northwest</a:t>
                      </a:r>
                      <a:r>
                        <a:rPr lang="en-US" sz="1200" i="0" baseline="0" dirty="0" smtClean="0"/>
                        <a:t> Territories</a:t>
                      </a:r>
                      <a:endParaRPr lang="en-US" sz="1200" i="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i="1" dirty="0" smtClean="0"/>
                        <a:t>Public Health Act</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i="1" dirty="0" smtClean="0"/>
                        <a:t>Food</a:t>
                      </a:r>
                      <a:r>
                        <a:rPr lang="en-US" sz="1200" i="1" baseline="0" dirty="0" smtClean="0"/>
                        <a:t> Establishment Safety Regulations</a:t>
                      </a:r>
                      <a:endParaRPr lang="en-US" sz="1200" i="1"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baseline="0" dirty="0" smtClean="0"/>
                        <a:t>Food establishment permits are required.</a:t>
                      </a:r>
                    </a:p>
                  </a:txBody>
                  <a:tcPr/>
                </a:tc>
                <a:tc>
                  <a:txBody>
                    <a:bodyPr/>
                    <a:lstStyle/>
                    <a:p>
                      <a:pPr marL="0" indent="0" algn="ctr">
                        <a:buFont typeface="Arial"/>
                        <a:buNone/>
                      </a:pPr>
                      <a:r>
                        <a:rPr lang="en-US" sz="1200" dirty="0" smtClean="0"/>
                        <a:t>1 </a:t>
                      </a:r>
                      <a:r>
                        <a:rPr lang="en-US" sz="1200" dirty="0" err="1" smtClean="0"/>
                        <a:t>yr</a:t>
                      </a:r>
                      <a:endParaRPr lang="en-US" sz="1200" dirty="0"/>
                    </a:p>
                  </a:txBody>
                  <a:tcPr/>
                </a:tc>
                <a:tc>
                  <a:txBody>
                    <a:bodyPr/>
                    <a:lstStyle/>
                    <a:p>
                      <a:pPr marL="0" indent="0" algn="ctr">
                        <a:buFont typeface="Arial"/>
                        <a:buNone/>
                      </a:pPr>
                      <a:r>
                        <a:rPr lang="en-US" sz="1200" dirty="0" smtClean="0"/>
                        <a:t>Inspections carried out by the Department of Health and Social Services – Environmental Health</a:t>
                      </a:r>
                      <a:r>
                        <a:rPr lang="en-US" sz="1200" baseline="0" dirty="0" smtClean="0"/>
                        <a:t> Division</a:t>
                      </a:r>
                      <a:endParaRPr lang="en-US" sz="1200" dirty="0"/>
                    </a:p>
                  </a:txBody>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i="0" dirty="0" smtClean="0"/>
                        <a:t>Nunavut</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i="1" dirty="0" smtClean="0"/>
                        <a:t>Public Health Act</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i="0" dirty="0" smtClean="0"/>
                        <a:t>Not found but noted in PHA that the Commissioner may make regulations</a:t>
                      </a:r>
                      <a:r>
                        <a:rPr lang="en-US" sz="1200" i="0" baseline="0" dirty="0" smtClean="0"/>
                        <a:t> re. food premises and inspection</a:t>
                      </a:r>
                      <a:endParaRPr lang="en-US" sz="1200" i="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0" i="0" baseline="0" dirty="0" smtClean="0"/>
                    </a:p>
                  </a:txBody>
                  <a:tcPr/>
                </a:tc>
                <a:tc>
                  <a:txBody>
                    <a:bodyPr/>
                    <a:lstStyle/>
                    <a:p>
                      <a:pPr marL="0" indent="0" algn="ctr">
                        <a:buFont typeface="Arial"/>
                        <a:buNone/>
                      </a:pPr>
                      <a:endParaRPr lang="en-US" sz="1200" dirty="0"/>
                    </a:p>
                  </a:txBody>
                  <a:tcPr/>
                </a:tc>
                <a:tc>
                  <a:txBody>
                    <a:bodyPr/>
                    <a:lstStyle/>
                    <a:p>
                      <a:pPr marL="0" indent="0" algn="ctr">
                        <a:buFont typeface="Arial"/>
                        <a:buNone/>
                      </a:pPr>
                      <a:endParaRPr lang="en-US" sz="1200" dirty="0"/>
                    </a:p>
                  </a:txBody>
                  <a:tcPr/>
                </a:tc>
              </a:tr>
            </a:tbl>
          </a:graphicData>
        </a:graphic>
      </p:graphicFrame>
      <p:sp>
        <p:nvSpPr>
          <p:cNvPr id="6" name="Title 1"/>
          <p:cNvSpPr>
            <a:spLocks noGrp="1"/>
          </p:cNvSpPr>
          <p:nvPr>
            <p:ph type="title"/>
          </p:nvPr>
        </p:nvSpPr>
        <p:spPr>
          <a:xfrm>
            <a:off x="457200" y="274638"/>
            <a:ext cx="8229600" cy="1143000"/>
          </a:xfrm>
        </p:spPr>
        <p:txBody>
          <a:bodyPr>
            <a:normAutofit/>
          </a:bodyPr>
          <a:lstStyle/>
          <a:p>
            <a:pPr algn="l"/>
            <a:r>
              <a:rPr lang="en-US" sz="3800" dirty="0" smtClean="0">
                <a:solidFill>
                  <a:srgbClr val="008000"/>
                </a:solidFill>
              </a:rPr>
              <a:t>PROVINCIAL/TERRITORIAL REGULATIONS</a:t>
            </a:r>
            <a:endParaRPr lang="en-US" sz="3800" dirty="0">
              <a:solidFill>
                <a:srgbClr val="008000"/>
              </a:solidFill>
            </a:endParaRPr>
          </a:p>
        </p:txBody>
      </p:sp>
    </p:spTree>
    <p:extLst>
      <p:ext uri="{BB962C8B-B14F-4D97-AF65-F5344CB8AC3E}">
        <p14:creationId xmlns:p14="http://schemas.microsoft.com/office/powerpoint/2010/main" val="40392055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solidFill>
                  <a:srgbClr val="008000"/>
                </a:solidFill>
              </a:rPr>
              <a:t>(1) CANADIAN FOOD LAW</a:t>
            </a:r>
            <a:endParaRPr lang="en-US" b="1" dirty="0">
              <a:solidFill>
                <a:srgbClr val="008000"/>
              </a:solidFill>
            </a:endParaRPr>
          </a:p>
        </p:txBody>
      </p:sp>
      <p:sp>
        <p:nvSpPr>
          <p:cNvPr id="3" name="Content Placeholder 2"/>
          <p:cNvSpPr>
            <a:spLocks noGrp="1"/>
          </p:cNvSpPr>
          <p:nvPr>
            <p:ph idx="1"/>
          </p:nvPr>
        </p:nvSpPr>
        <p:spPr>
          <a:xfrm>
            <a:off x="2228588" y="1600201"/>
            <a:ext cx="6877083" cy="1182854"/>
          </a:xfrm>
        </p:spPr>
        <p:txBody>
          <a:bodyPr>
            <a:normAutofit/>
          </a:bodyPr>
          <a:lstStyle/>
          <a:p>
            <a:pPr marL="0" indent="0">
              <a:buNone/>
            </a:pPr>
            <a:r>
              <a:rPr lang="en-US" sz="2800" b="1" dirty="0" smtClean="0"/>
              <a:t>Legislation</a:t>
            </a:r>
            <a:r>
              <a:rPr lang="en-US" sz="2800" dirty="0" smtClean="0"/>
              <a:t> - Written laws (often acts or statutes), enacted by Parliament.</a:t>
            </a:r>
          </a:p>
          <a:p>
            <a:endParaRPr lang="en-US" sz="2800" dirty="0" smtClean="0"/>
          </a:p>
          <a:p>
            <a:endParaRPr lang="en-US" sz="2800" dirty="0"/>
          </a:p>
        </p:txBody>
      </p:sp>
      <p:sp>
        <p:nvSpPr>
          <p:cNvPr id="10" name="Content Placeholder 2"/>
          <p:cNvSpPr txBox="1">
            <a:spLocks/>
          </p:cNvSpPr>
          <p:nvPr/>
        </p:nvSpPr>
        <p:spPr>
          <a:xfrm>
            <a:off x="2245868" y="3103599"/>
            <a:ext cx="6877083" cy="118285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b="1" dirty="0"/>
              <a:t>Regulations</a:t>
            </a:r>
            <a:r>
              <a:rPr lang="en-US" sz="2800" dirty="0"/>
              <a:t> – A form of law, defines the application and enforcement of legislation.</a:t>
            </a:r>
          </a:p>
          <a:p>
            <a:endParaRPr lang="en-US" sz="2800" dirty="0" smtClean="0"/>
          </a:p>
          <a:p>
            <a:endParaRPr lang="en-US" sz="2800" dirty="0"/>
          </a:p>
        </p:txBody>
      </p:sp>
      <p:sp>
        <p:nvSpPr>
          <p:cNvPr id="11" name="Content Placeholder 2"/>
          <p:cNvSpPr txBox="1">
            <a:spLocks/>
          </p:cNvSpPr>
          <p:nvPr/>
        </p:nvSpPr>
        <p:spPr>
          <a:xfrm>
            <a:off x="2228579" y="4636736"/>
            <a:ext cx="6877083" cy="118285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b="1" dirty="0"/>
              <a:t>Guidelines</a:t>
            </a:r>
            <a:r>
              <a:rPr lang="en-US" sz="2800" dirty="0"/>
              <a:t> – Departmental documents used to interpret legislation and/or regulation.</a:t>
            </a:r>
          </a:p>
          <a:p>
            <a:endParaRPr lang="en-US" sz="2800" dirty="0" smtClean="0"/>
          </a:p>
          <a:p>
            <a:pPr marL="0" indent="0">
              <a:buNone/>
            </a:pPr>
            <a:endParaRPr lang="en-US" sz="2800" dirty="0"/>
          </a:p>
        </p:txBody>
      </p:sp>
      <p:pic>
        <p:nvPicPr>
          <p:cNvPr id="4" name="Picture 3" descr="Picture 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826" y="1545103"/>
            <a:ext cx="1189301" cy="1077487"/>
          </a:xfrm>
          <a:prstGeom prst="rect">
            <a:avLst/>
          </a:prstGeom>
        </p:spPr>
      </p:pic>
      <p:pic>
        <p:nvPicPr>
          <p:cNvPr id="8" name="Picture 7" descr="Picture 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242" y="3173415"/>
            <a:ext cx="1366228" cy="1022064"/>
          </a:xfrm>
          <a:prstGeom prst="rect">
            <a:avLst/>
          </a:prstGeom>
        </p:spPr>
      </p:pic>
      <p:pic>
        <p:nvPicPr>
          <p:cNvPr id="5" name="Picture 4" descr="CHECKLIS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745" y="4557884"/>
            <a:ext cx="1396374" cy="1284470"/>
          </a:xfrm>
          <a:prstGeom prst="rect">
            <a:avLst/>
          </a:prstGeom>
        </p:spPr>
      </p:pic>
    </p:spTree>
    <p:extLst>
      <p:ext uri="{BB962C8B-B14F-4D97-AF65-F5344CB8AC3E}">
        <p14:creationId xmlns:p14="http://schemas.microsoft.com/office/powerpoint/2010/main" val="13914992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643"/>
            <a:ext cx="8229600" cy="1669673"/>
          </a:xfrm>
        </p:spPr>
        <p:txBody>
          <a:bodyPr>
            <a:noAutofit/>
          </a:bodyPr>
          <a:lstStyle/>
          <a:p>
            <a:pPr algn="l"/>
            <a:r>
              <a:rPr lang="en-US" sz="4000" dirty="0" smtClean="0">
                <a:solidFill>
                  <a:srgbClr val="008000"/>
                </a:solidFill>
              </a:rPr>
              <a:t>PROVINCIAL/TERRITORIAL FOOD SAFETY REQUIREMENTS</a:t>
            </a:r>
            <a:endParaRPr lang="en-US" sz="4000" dirty="0">
              <a:solidFill>
                <a:srgbClr val="008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01443169"/>
              </p:ext>
            </p:extLst>
          </p:nvPr>
        </p:nvGraphicFramePr>
        <p:xfrm>
          <a:off x="266521" y="1584402"/>
          <a:ext cx="8638393" cy="4692134"/>
        </p:xfrm>
        <a:graphic>
          <a:graphicData uri="http://schemas.openxmlformats.org/drawingml/2006/table">
            <a:tbl>
              <a:tblPr firstRow="1" bandRow="1">
                <a:tableStyleId>{F5AB1C69-6EDB-4FF4-983F-18BD219EF322}</a:tableStyleId>
              </a:tblPr>
              <a:tblGrid>
                <a:gridCol w="1097436"/>
                <a:gridCol w="564394"/>
                <a:gridCol w="1128792"/>
                <a:gridCol w="924983"/>
                <a:gridCol w="909304"/>
                <a:gridCol w="721173"/>
                <a:gridCol w="752528"/>
                <a:gridCol w="1019049"/>
                <a:gridCol w="799561"/>
                <a:gridCol w="721173"/>
              </a:tblGrid>
              <a:tr h="887659">
                <a:tc>
                  <a:txBody>
                    <a:bodyPr/>
                    <a:lstStyle/>
                    <a:p>
                      <a:pPr algn="ctr"/>
                      <a:r>
                        <a:rPr lang="en-US" sz="1200" dirty="0" smtClean="0"/>
                        <a:t>Province</a:t>
                      </a:r>
                      <a:endParaRPr lang="en-US" sz="1200" dirty="0"/>
                    </a:p>
                  </a:txBody>
                  <a:tcPr/>
                </a:tc>
                <a:tc>
                  <a:txBody>
                    <a:bodyPr/>
                    <a:lstStyle/>
                    <a:p>
                      <a:pPr algn="ctr"/>
                      <a:r>
                        <a:rPr lang="en-US" sz="1200" dirty="0" smtClean="0"/>
                        <a:t>Premises</a:t>
                      </a:r>
                      <a:endParaRPr lang="en-US" sz="1200" dirty="0"/>
                    </a:p>
                  </a:txBody>
                  <a:tcPr/>
                </a:tc>
                <a:tc>
                  <a:txBody>
                    <a:bodyPr/>
                    <a:lstStyle/>
                    <a:p>
                      <a:pPr algn="ctr"/>
                      <a:r>
                        <a:rPr lang="en-US" sz="1200" dirty="0" smtClean="0"/>
                        <a:t>Transportation, Purchasing,</a:t>
                      </a:r>
                      <a:r>
                        <a:rPr lang="en-US" sz="1200" baseline="0" dirty="0" smtClean="0"/>
                        <a:t> Shipping, Receiving &amp; Storage</a:t>
                      </a:r>
                      <a:endParaRPr lang="en-US" sz="1200" dirty="0"/>
                    </a:p>
                  </a:txBody>
                  <a:tcPr/>
                </a:tc>
                <a:tc>
                  <a:txBody>
                    <a:bodyPr/>
                    <a:lstStyle/>
                    <a:p>
                      <a:pPr algn="ctr"/>
                      <a:r>
                        <a:rPr lang="en-US" sz="1200" dirty="0" smtClean="0"/>
                        <a:t>Equipment</a:t>
                      </a:r>
                      <a:endParaRPr lang="en-US" sz="1200" dirty="0"/>
                    </a:p>
                  </a:txBody>
                  <a:tcPr/>
                </a:tc>
                <a:tc>
                  <a:txBody>
                    <a:bodyPr/>
                    <a:lstStyle/>
                    <a:p>
                      <a:pPr algn="ctr"/>
                      <a:r>
                        <a:rPr lang="en-US" sz="1200" dirty="0" smtClean="0"/>
                        <a:t>Sanitation &amp; Pest Control</a:t>
                      </a:r>
                      <a:endParaRPr lang="en-US" sz="1200" dirty="0"/>
                    </a:p>
                  </a:txBody>
                  <a:tcPr/>
                </a:tc>
                <a:tc>
                  <a:txBody>
                    <a:bodyPr/>
                    <a:lstStyle/>
                    <a:p>
                      <a:pPr algn="ctr"/>
                      <a:r>
                        <a:rPr lang="en-US" sz="1200" dirty="0" smtClean="0"/>
                        <a:t>Recall Program</a:t>
                      </a:r>
                      <a:endParaRPr lang="en-US" sz="1200" dirty="0"/>
                    </a:p>
                  </a:txBody>
                  <a:tcPr/>
                </a:tc>
                <a:tc>
                  <a:txBody>
                    <a:bodyPr/>
                    <a:lstStyle/>
                    <a:p>
                      <a:pPr algn="ctr"/>
                      <a:r>
                        <a:rPr lang="en-US" sz="1200" dirty="0" smtClean="0"/>
                        <a:t>Personnel</a:t>
                      </a:r>
                      <a:endParaRPr lang="en-US" sz="1200" dirty="0"/>
                    </a:p>
                  </a:txBody>
                  <a:tcPr/>
                </a:tc>
                <a:tc>
                  <a:txBody>
                    <a:bodyPr/>
                    <a:lstStyle/>
                    <a:p>
                      <a:pPr algn="ctr"/>
                      <a:r>
                        <a:rPr lang="en-US" sz="1200" dirty="0" smtClean="0"/>
                        <a:t>Food</a:t>
                      </a:r>
                      <a:r>
                        <a:rPr lang="en-US" sz="1200" baseline="0" dirty="0" smtClean="0"/>
                        <a:t> Safety Certification/Training</a:t>
                      </a:r>
                      <a:endParaRPr lang="en-US" sz="1200" dirty="0"/>
                    </a:p>
                  </a:txBody>
                  <a:tcPr/>
                </a:tc>
                <a:tc>
                  <a:txBody>
                    <a:bodyPr/>
                    <a:lstStyle/>
                    <a:p>
                      <a:pPr algn="ctr"/>
                      <a:r>
                        <a:rPr lang="en-US" sz="1200" dirty="0" smtClean="0"/>
                        <a:t>Allergen Control</a:t>
                      </a:r>
                      <a:endParaRPr lang="en-US" sz="1200" dirty="0"/>
                    </a:p>
                  </a:txBody>
                  <a:tcPr/>
                </a:tc>
                <a:tc>
                  <a:txBody>
                    <a:bodyPr/>
                    <a:lstStyle/>
                    <a:p>
                      <a:pPr algn="ctr"/>
                      <a:r>
                        <a:rPr lang="en-US" sz="1200" dirty="0" smtClean="0"/>
                        <a:t>CCPs</a:t>
                      </a:r>
                      <a:endParaRPr lang="en-US" sz="1200" dirty="0"/>
                    </a:p>
                  </a:txBody>
                  <a:tcPr/>
                </a:tc>
              </a:tr>
              <a:tr h="45165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i="0" dirty="0" smtClean="0"/>
                        <a:t>Alberta</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dirty="0" smtClean="0"/>
                        <a:t>R</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dirty="0" smtClean="0"/>
                        <a:t>R</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smtClean="0"/>
                        <a:t>R</a:t>
                      </a:r>
                      <a:endParaRPr lang="en-US" sz="1200" b="1" i="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dirty="0" smtClean="0"/>
                        <a:t>R,D</a:t>
                      </a:r>
                    </a:p>
                  </a:txBody>
                  <a:tcPr/>
                </a:tc>
                <a:tc>
                  <a:txBody>
                    <a:bodyPr/>
                    <a:lstStyle/>
                    <a:p>
                      <a:pPr algn="ctr">
                        <a:buFontTx/>
                        <a:buNone/>
                      </a:pPr>
                      <a:endParaRPr lang="en-US" sz="1200" b="1" i="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dirty="0" smtClean="0"/>
                        <a:t>R</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smtClean="0"/>
                        <a:t>R</a:t>
                      </a:r>
                      <a:endParaRPr lang="en-US" sz="1200" b="1" i="0" dirty="0" smtClean="0"/>
                    </a:p>
                  </a:txBody>
                  <a:tcPr/>
                </a:tc>
                <a:tc>
                  <a:txBody>
                    <a:bodyPr/>
                    <a:lstStyle/>
                    <a:p>
                      <a:pPr algn="ctr">
                        <a:buFontTx/>
                        <a:buNone/>
                      </a:pPr>
                      <a:endParaRPr lang="en-US" sz="1200" b="1" i="0" dirty="0"/>
                    </a:p>
                  </a:txBody>
                  <a:tcPr/>
                </a:tc>
                <a:tc>
                  <a:txBody>
                    <a:bodyPr/>
                    <a:lstStyle/>
                    <a:p>
                      <a:pPr algn="ctr">
                        <a:buFontTx/>
                        <a:buNone/>
                      </a:pPr>
                      <a:endParaRPr lang="en-US" sz="1200" b="1" i="0" dirty="0"/>
                    </a:p>
                  </a:txBody>
                  <a:tcPr/>
                </a:tc>
              </a:tr>
              <a:tr h="39999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i="0" dirty="0" smtClean="0"/>
                        <a:t>British Columbia</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dirty="0" smtClean="0"/>
                        <a:t>R</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dirty="0" smtClean="0"/>
                        <a:t>R</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smtClean="0"/>
                        <a:t>R</a:t>
                      </a:r>
                      <a:endParaRPr lang="en-US" sz="1200" b="1" i="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dirty="0" smtClean="0"/>
                        <a:t>R</a:t>
                      </a:r>
                    </a:p>
                  </a:txBody>
                  <a:tcPr/>
                </a:tc>
                <a:tc>
                  <a:txBody>
                    <a:bodyPr/>
                    <a:lstStyle/>
                    <a:p>
                      <a:pPr algn="ctr">
                        <a:buFontTx/>
                        <a:buNone/>
                      </a:pPr>
                      <a:endParaRPr lang="en-US" sz="1200" b="1" i="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smtClean="0"/>
                        <a:t>R</a:t>
                      </a:r>
                      <a:endParaRPr lang="en-US" sz="1200" b="1" i="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dirty="0" smtClean="0"/>
                        <a:t>R</a:t>
                      </a:r>
                    </a:p>
                  </a:txBody>
                  <a:tcPr/>
                </a:tc>
                <a:tc>
                  <a:txBody>
                    <a:bodyPr/>
                    <a:lstStyle/>
                    <a:p>
                      <a:pPr algn="ctr">
                        <a:buFontTx/>
                        <a:buNone/>
                      </a:pPr>
                      <a:endParaRPr lang="en-US" sz="1200" b="1" i="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dirty="0" smtClean="0"/>
                        <a:t>R,D</a:t>
                      </a:r>
                    </a:p>
                  </a:txBody>
                  <a:tcPr/>
                </a:tc>
              </a:tr>
              <a:tr h="39999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i="0" dirty="0" smtClean="0"/>
                        <a:t>Manitoba</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dirty="0" smtClean="0"/>
                        <a:t>R</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dirty="0" smtClean="0"/>
                        <a:t>R</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i="0" baseline="0" dirty="0" smtClean="0"/>
                    </a:p>
                  </a:txBody>
                  <a:tcPr/>
                </a:tc>
                <a:tc>
                  <a:txBody>
                    <a:bodyPr/>
                    <a:lstStyle/>
                    <a:p>
                      <a:pPr algn="ctr">
                        <a:buFontTx/>
                        <a:buNone/>
                      </a:pPr>
                      <a:r>
                        <a:rPr lang="en-US" sz="1200" b="1" i="0" baseline="0" dirty="0" smtClean="0"/>
                        <a:t>R</a:t>
                      </a:r>
                    </a:p>
                  </a:txBody>
                  <a:tcPr/>
                </a:tc>
                <a:tc>
                  <a:txBody>
                    <a:bodyPr/>
                    <a:lstStyle/>
                    <a:p>
                      <a:pPr algn="ctr">
                        <a:buFontTx/>
                        <a:buNone/>
                      </a:pPr>
                      <a:endParaRPr lang="en-US" sz="1200" b="1" i="0" baseline="0" dirty="0" smtClean="0"/>
                    </a:p>
                  </a:txBody>
                  <a:tcPr/>
                </a:tc>
                <a:tc>
                  <a:txBody>
                    <a:bodyPr/>
                    <a:lstStyle/>
                    <a:p>
                      <a:pPr algn="ctr">
                        <a:buFontTx/>
                        <a:buNone/>
                      </a:pPr>
                      <a:r>
                        <a:rPr lang="en-US" sz="1200" b="1" i="0" baseline="0" dirty="0" smtClean="0"/>
                        <a:t>R</a:t>
                      </a:r>
                    </a:p>
                  </a:txBody>
                  <a:tcPr/>
                </a:tc>
                <a:tc>
                  <a:txBody>
                    <a:bodyPr/>
                    <a:lstStyle/>
                    <a:p>
                      <a:pPr algn="ctr">
                        <a:buFontTx/>
                        <a:buNone/>
                      </a:pPr>
                      <a:r>
                        <a:rPr lang="en-US" sz="1200" b="1" i="0" baseline="0" dirty="0" smtClean="0"/>
                        <a:t>Winnipeg by-law requires training</a:t>
                      </a:r>
                    </a:p>
                  </a:txBody>
                  <a:tcPr/>
                </a:tc>
                <a:tc>
                  <a:txBody>
                    <a:bodyPr/>
                    <a:lstStyle/>
                    <a:p>
                      <a:pPr algn="ctr">
                        <a:buFontTx/>
                        <a:buNone/>
                      </a:pPr>
                      <a:endParaRPr lang="en-US" sz="1200" b="1" i="0" baseline="0" dirty="0" smtClean="0"/>
                    </a:p>
                  </a:txBody>
                  <a:tcPr/>
                </a:tc>
                <a:tc>
                  <a:txBody>
                    <a:bodyPr/>
                    <a:lstStyle/>
                    <a:p>
                      <a:pPr algn="ctr">
                        <a:buFontTx/>
                        <a:buNone/>
                      </a:pPr>
                      <a:endParaRPr lang="en-US" sz="1200" b="1" i="0" baseline="0" dirty="0" smtClean="0"/>
                    </a:p>
                  </a:txBody>
                  <a:tcPr/>
                </a:tc>
              </a:tr>
              <a:tr h="39999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i="0" dirty="0" smtClean="0"/>
                        <a:t>Ontario</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dirty="0" smtClean="0"/>
                        <a:t>R</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dirty="0" smtClean="0"/>
                        <a:t>R</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baseline="0" dirty="0" smtClean="0"/>
                        <a:t>R</a:t>
                      </a:r>
                    </a:p>
                  </a:txBody>
                  <a:tcPr/>
                </a:tc>
                <a:tc>
                  <a:txBody>
                    <a:bodyPr/>
                    <a:lstStyle/>
                    <a:p>
                      <a:pPr marL="0" indent="0" algn="ctr">
                        <a:buFontTx/>
                        <a:buNone/>
                      </a:pPr>
                      <a:endParaRPr lang="en-US" sz="1200" b="1" i="0" dirty="0"/>
                    </a:p>
                  </a:txBody>
                  <a:tcPr/>
                </a:tc>
                <a:tc>
                  <a:txBody>
                    <a:bodyPr/>
                    <a:lstStyle/>
                    <a:p>
                      <a:pPr marL="0" indent="0" algn="ctr">
                        <a:buFontTx/>
                        <a:buNone/>
                      </a:pPr>
                      <a:endParaRPr lang="en-US" sz="1200" b="1" i="0" dirty="0"/>
                    </a:p>
                  </a:txBody>
                  <a:tcPr/>
                </a:tc>
                <a:tc>
                  <a:txBody>
                    <a:bodyPr/>
                    <a:lstStyle/>
                    <a:p>
                      <a:pPr marL="0" indent="0" algn="ctr">
                        <a:buFontTx/>
                        <a:buNone/>
                      </a:pPr>
                      <a:endParaRPr lang="en-US" sz="1200" b="1" i="0" dirty="0"/>
                    </a:p>
                  </a:txBody>
                  <a:tcPr/>
                </a:tc>
                <a:tc>
                  <a:txBody>
                    <a:bodyPr/>
                    <a:lstStyle/>
                    <a:p>
                      <a:pPr marL="0" indent="0" algn="ctr">
                        <a:buFontTx/>
                        <a:buNone/>
                      </a:pPr>
                      <a:r>
                        <a:rPr lang="en-US" sz="1200" b="1" i="0" dirty="0" smtClean="0"/>
                        <a:t>Region-specific</a:t>
                      </a:r>
                      <a:endParaRPr lang="en-US" sz="1200" b="1" i="0" dirty="0"/>
                    </a:p>
                  </a:txBody>
                  <a:tcPr/>
                </a:tc>
                <a:tc>
                  <a:txBody>
                    <a:bodyPr/>
                    <a:lstStyle/>
                    <a:p>
                      <a:pPr marL="0" indent="0" algn="ctr">
                        <a:buFontTx/>
                        <a:buNone/>
                      </a:pPr>
                      <a:endParaRPr lang="en-US" sz="1200" b="1" i="0" dirty="0"/>
                    </a:p>
                  </a:txBody>
                  <a:tcPr/>
                </a:tc>
                <a:tc>
                  <a:txBody>
                    <a:bodyPr/>
                    <a:lstStyle/>
                    <a:p>
                      <a:pPr marL="0" indent="0" algn="ctr">
                        <a:buFontTx/>
                        <a:buNone/>
                      </a:pPr>
                      <a:endParaRPr lang="en-US" sz="1200" b="1" i="0" dirty="0"/>
                    </a:p>
                  </a:txBody>
                  <a:tcPr/>
                </a:tc>
              </a:tr>
              <a:tr h="39999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i="0" dirty="0" smtClean="0"/>
                        <a:t>Quebec</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dirty="0" smtClean="0"/>
                        <a:t>R</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dirty="0" smtClean="0"/>
                        <a:t>R</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baseline="0" dirty="0" smtClean="0"/>
                        <a:t>R</a:t>
                      </a:r>
                    </a:p>
                  </a:txBody>
                  <a:tcPr/>
                </a:tc>
                <a:tc>
                  <a:txBody>
                    <a:bodyPr/>
                    <a:lstStyle/>
                    <a:p>
                      <a:pPr marL="0" indent="0" algn="ctr">
                        <a:buFontTx/>
                        <a:buNone/>
                      </a:pPr>
                      <a:r>
                        <a:rPr lang="en-US" sz="1200" b="1" i="0" dirty="0" smtClean="0"/>
                        <a:t>R</a:t>
                      </a:r>
                      <a:endParaRPr lang="en-US" sz="1200" b="1" i="0" dirty="0"/>
                    </a:p>
                  </a:txBody>
                  <a:tcPr/>
                </a:tc>
                <a:tc>
                  <a:txBody>
                    <a:bodyPr/>
                    <a:lstStyle/>
                    <a:p>
                      <a:pPr marL="0" indent="0" algn="ctr">
                        <a:buFontTx/>
                        <a:buNone/>
                      </a:pPr>
                      <a:endParaRPr lang="en-US" sz="1200" b="1" i="0" dirty="0"/>
                    </a:p>
                  </a:txBody>
                  <a:tcPr/>
                </a:tc>
                <a:tc>
                  <a:txBody>
                    <a:bodyPr/>
                    <a:lstStyle/>
                    <a:p>
                      <a:pPr marL="0" indent="0" algn="ctr">
                        <a:buFontTx/>
                        <a:buNone/>
                      </a:pPr>
                      <a:r>
                        <a:rPr lang="en-US" sz="1200" b="1" i="0" dirty="0" smtClean="0"/>
                        <a:t>R</a:t>
                      </a:r>
                      <a:endParaRPr lang="en-US" sz="1200" b="1" i="0" dirty="0"/>
                    </a:p>
                  </a:txBody>
                  <a:tcPr/>
                </a:tc>
                <a:tc>
                  <a:txBody>
                    <a:bodyPr/>
                    <a:lstStyle/>
                    <a:p>
                      <a:pPr marL="0" indent="0" algn="ctr">
                        <a:buFontTx/>
                        <a:buNone/>
                      </a:pPr>
                      <a:r>
                        <a:rPr lang="en-US" sz="1200" b="1" i="0" dirty="0" smtClean="0"/>
                        <a:t>R</a:t>
                      </a:r>
                      <a:endParaRPr lang="en-US" sz="1200" b="1" i="0" dirty="0"/>
                    </a:p>
                  </a:txBody>
                  <a:tcPr>
                    <a:solidFill>
                      <a:srgbClr val="EBF1DE"/>
                    </a:solidFill>
                  </a:tcPr>
                </a:tc>
                <a:tc>
                  <a:txBody>
                    <a:bodyPr/>
                    <a:lstStyle/>
                    <a:p>
                      <a:pPr marL="0" indent="0" algn="ctr">
                        <a:buFontTx/>
                        <a:buNone/>
                      </a:pPr>
                      <a:endParaRPr lang="en-US" sz="1200" b="1" i="0" dirty="0"/>
                    </a:p>
                  </a:txBody>
                  <a:tcPr/>
                </a:tc>
                <a:tc>
                  <a:txBody>
                    <a:bodyPr/>
                    <a:lstStyle/>
                    <a:p>
                      <a:pPr marL="0" indent="0" algn="ctr">
                        <a:buFontTx/>
                        <a:buNone/>
                      </a:pPr>
                      <a:endParaRPr lang="en-US" sz="1200" b="1" i="0" dirty="0"/>
                    </a:p>
                  </a:txBody>
                  <a:tcPr/>
                </a:tc>
              </a:tr>
              <a:tr h="39999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i="0" dirty="0" smtClean="0"/>
                        <a:t>New Brunswick</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dirty="0" smtClean="0"/>
                        <a:t>R</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dirty="0" smtClean="0"/>
                        <a:t>R</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baseline="0" dirty="0" smtClean="0"/>
                        <a:t>R</a:t>
                      </a:r>
                    </a:p>
                  </a:txBody>
                  <a:tcPr/>
                </a:tc>
                <a:tc>
                  <a:txBody>
                    <a:bodyPr/>
                    <a:lstStyle/>
                    <a:p>
                      <a:pPr marL="0" indent="0" algn="ctr">
                        <a:buFontTx/>
                        <a:buNone/>
                      </a:pPr>
                      <a:r>
                        <a:rPr lang="en-US" sz="1200" b="1" i="0" dirty="0" smtClean="0"/>
                        <a:t>R</a:t>
                      </a:r>
                      <a:endParaRPr lang="en-US" sz="1200" b="1" i="0" dirty="0"/>
                    </a:p>
                  </a:txBody>
                  <a:tcPr/>
                </a:tc>
                <a:tc>
                  <a:txBody>
                    <a:bodyPr/>
                    <a:lstStyle/>
                    <a:p>
                      <a:pPr marL="0" indent="0" algn="ctr">
                        <a:buFontTx/>
                        <a:buNone/>
                      </a:pPr>
                      <a:r>
                        <a:rPr lang="en-US" sz="1200" b="1" i="0" dirty="0" smtClean="0"/>
                        <a:t>R</a:t>
                      </a:r>
                      <a:endParaRPr lang="en-US" sz="1200" b="1" i="0" dirty="0"/>
                    </a:p>
                  </a:txBody>
                  <a:tcPr/>
                </a:tc>
                <a:tc>
                  <a:txBody>
                    <a:bodyPr/>
                    <a:lstStyle/>
                    <a:p>
                      <a:pPr marL="0" indent="0" algn="ctr">
                        <a:buFontTx/>
                        <a:buNone/>
                      </a:pPr>
                      <a:r>
                        <a:rPr lang="en-US" sz="1200" b="1" i="0" dirty="0" smtClean="0"/>
                        <a:t>R</a:t>
                      </a:r>
                      <a:endParaRPr lang="en-US" sz="1200" b="1" i="0" dirty="0"/>
                    </a:p>
                  </a:txBody>
                  <a:tcPr/>
                </a:tc>
                <a:tc>
                  <a:txBody>
                    <a:bodyPr/>
                    <a:lstStyle/>
                    <a:p>
                      <a:pPr marL="0" indent="0" algn="ctr">
                        <a:buFontTx/>
                        <a:buNone/>
                      </a:pPr>
                      <a:r>
                        <a:rPr lang="en-US" sz="1200" b="1" i="0" dirty="0" smtClean="0"/>
                        <a:t>R</a:t>
                      </a:r>
                      <a:endParaRPr lang="en-US" sz="1200" b="1" i="0" dirty="0"/>
                    </a:p>
                  </a:txBody>
                  <a:tcPr/>
                </a:tc>
                <a:tc>
                  <a:txBody>
                    <a:bodyPr/>
                    <a:lstStyle/>
                    <a:p>
                      <a:pPr marL="0" indent="0" algn="ctr">
                        <a:buFontTx/>
                        <a:buNone/>
                      </a:pPr>
                      <a:endParaRPr lang="en-US" sz="1200" b="1" i="0" dirty="0"/>
                    </a:p>
                  </a:txBody>
                  <a:tcPr/>
                </a:tc>
                <a:tc>
                  <a:txBody>
                    <a:bodyPr/>
                    <a:lstStyle/>
                    <a:p>
                      <a:pPr marL="0" indent="0" algn="ctr">
                        <a:buFontTx/>
                        <a:buNone/>
                      </a:pPr>
                      <a:endParaRPr lang="en-US" sz="1200" b="1" i="0" dirty="0"/>
                    </a:p>
                  </a:txBody>
                  <a:tcPr/>
                </a:tc>
              </a:tr>
              <a:tr h="39999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i="0" dirty="0" smtClean="0"/>
                        <a:t>Nova Scotia</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dirty="0" smtClean="0"/>
                        <a:t>R</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dirty="0" smtClean="0"/>
                        <a:t>R</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baseline="0" dirty="0" smtClean="0"/>
                        <a:t>R</a:t>
                      </a:r>
                    </a:p>
                  </a:txBody>
                  <a:tcPr/>
                </a:tc>
                <a:tc>
                  <a:txBody>
                    <a:bodyPr/>
                    <a:lstStyle/>
                    <a:p>
                      <a:pPr marL="0" indent="0" algn="ctr">
                        <a:buFontTx/>
                        <a:buNone/>
                      </a:pPr>
                      <a:endParaRPr lang="en-US" sz="1200" b="1" i="0" dirty="0"/>
                    </a:p>
                  </a:txBody>
                  <a:tcPr/>
                </a:tc>
                <a:tc>
                  <a:txBody>
                    <a:bodyPr/>
                    <a:lstStyle/>
                    <a:p>
                      <a:pPr marL="0" indent="0" algn="ctr">
                        <a:buFontTx/>
                        <a:buNone/>
                      </a:pPr>
                      <a:r>
                        <a:rPr lang="en-US" sz="1200" b="1" i="0" dirty="0" smtClean="0"/>
                        <a:t>Complaint</a:t>
                      </a:r>
                      <a:r>
                        <a:rPr lang="en-US" sz="1200" b="1" i="0" baseline="0" dirty="0" smtClean="0"/>
                        <a:t> system</a:t>
                      </a:r>
                      <a:endParaRPr lang="en-US" sz="1200" b="1" i="0" dirty="0"/>
                    </a:p>
                  </a:txBody>
                  <a:tcPr/>
                </a:tc>
                <a:tc>
                  <a:txBody>
                    <a:bodyPr/>
                    <a:lstStyle/>
                    <a:p>
                      <a:pPr marL="0" indent="0" algn="ctr">
                        <a:buFontTx/>
                        <a:buNone/>
                      </a:pPr>
                      <a:r>
                        <a:rPr lang="en-US" sz="1200" b="1" i="0" dirty="0" smtClean="0"/>
                        <a:t>R</a:t>
                      </a:r>
                      <a:endParaRPr lang="en-US" sz="1200" b="1" i="0" dirty="0"/>
                    </a:p>
                  </a:txBody>
                  <a:tcPr/>
                </a:tc>
                <a:tc>
                  <a:txBody>
                    <a:bodyPr/>
                    <a:lstStyle/>
                    <a:p>
                      <a:pPr marL="0" indent="0" algn="ctr">
                        <a:buFontTx/>
                        <a:buNone/>
                      </a:pPr>
                      <a:r>
                        <a:rPr lang="en-US" sz="1200" b="1" i="0" dirty="0" smtClean="0"/>
                        <a:t>R</a:t>
                      </a:r>
                      <a:endParaRPr lang="en-US" sz="1200" b="1" i="0" dirty="0"/>
                    </a:p>
                  </a:txBody>
                  <a:tcPr/>
                </a:tc>
                <a:tc>
                  <a:txBody>
                    <a:bodyPr/>
                    <a:lstStyle/>
                    <a:p>
                      <a:pPr marL="0" indent="0" algn="ctr">
                        <a:buFontTx/>
                        <a:buNone/>
                      </a:pPr>
                      <a:endParaRPr lang="en-US" sz="1200" b="1" i="0" dirty="0"/>
                    </a:p>
                  </a:txBody>
                  <a:tcPr/>
                </a:tc>
                <a:tc>
                  <a:txBody>
                    <a:bodyPr/>
                    <a:lstStyle/>
                    <a:p>
                      <a:pPr marL="0" indent="0" algn="ctr">
                        <a:buFontTx/>
                        <a:buNone/>
                      </a:pPr>
                      <a:r>
                        <a:rPr lang="en-US" sz="1200" b="1" i="0" dirty="0" smtClean="0"/>
                        <a:t>QAP</a:t>
                      </a:r>
                      <a:r>
                        <a:rPr lang="en-US" sz="1200" b="1" i="0" baseline="0" dirty="0" smtClean="0"/>
                        <a:t> to address hazards</a:t>
                      </a:r>
                      <a:endParaRPr lang="en-US" sz="1200" b="1" i="0" dirty="0"/>
                    </a:p>
                  </a:txBody>
                  <a:tcPr/>
                </a:tc>
              </a:tr>
            </a:tbl>
          </a:graphicData>
        </a:graphic>
      </p:graphicFrame>
    </p:spTree>
    <p:extLst>
      <p:ext uri="{BB962C8B-B14F-4D97-AF65-F5344CB8AC3E}">
        <p14:creationId xmlns:p14="http://schemas.microsoft.com/office/powerpoint/2010/main" val="375667546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solidFill>
                  <a:srgbClr val="008000"/>
                </a:solidFill>
              </a:rPr>
              <a:t>PROVINCIAL/TERRITORIAL FOOD SAFETY REQUIREMENTS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44528476"/>
              </p:ext>
            </p:extLst>
          </p:nvPr>
        </p:nvGraphicFramePr>
        <p:xfrm>
          <a:off x="253386" y="1819720"/>
          <a:ext cx="8638393" cy="3760305"/>
        </p:xfrm>
        <a:graphic>
          <a:graphicData uri="http://schemas.openxmlformats.org/drawingml/2006/table">
            <a:tbl>
              <a:tblPr firstRow="1" bandRow="1">
                <a:tableStyleId>{F5AB1C69-6EDB-4FF4-983F-18BD219EF322}</a:tableStyleId>
              </a:tblPr>
              <a:tblGrid>
                <a:gridCol w="1097436"/>
                <a:gridCol w="564394"/>
                <a:gridCol w="1128792"/>
                <a:gridCol w="924983"/>
                <a:gridCol w="909304"/>
                <a:gridCol w="721173"/>
                <a:gridCol w="752528"/>
                <a:gridCol w="1019049"/>
                <a:gridCol w="799561"/>
                <a:gridCol w="721173"/>
              </a:tblGrid>
              <a:tr h="427391">
                <a:tc>
                  <a:txBody>
                    <a:bodyPr/>
                    <a:lstStyle/>
                    <a:p>
                      <a:pPr algn="ctr"/>
                      <a:r>
                        <a:rPr lang="en-US" sz="1200" dirty="0" smtClean="0"/>
                        <a:t>Province</a:t>
                      </a:r>
                      <a:endParaRPr lang="en-US" sz="1200" dirty="0"/>
                    </a:p>
                  </a:txBody>
                  <a:tcPr/>
                </a:tc>
                <a:tc>
                  <a:txBody>
                    <a:bodyPr/>
                    <a:lstStyle/>
                    <a:p>
                      <a:pPr algn="ctr"/>
                      <a:r>
                        <a:rPr lang="en-US" sz="1200" dirty="0" smtClean="0"/>
                        <a:t>Premises</a:t>
                      </a:r>
                      <a:endParaRPr lang="en-US" sz="1200" dirty="0"/>
                    </a:p>
                  </a:txBody>
                  <a:tcPr/>
                </a:tc>
                <a:tc>
                  <a:txBody>
                    <a:bodyPr/>
                    <a:lstStyle/>
                    <a:p>
                      <a:pPr algn="ctr"/>
                      <a:r>
                        <a:rPr lang="en-US" sz="1200" dirty="0" smtClean="0"/>
                        <a:t>Transportation, Purchasing,</a:t>
                      </a:r>
                      <a:r>
                        <a:rPr lang="en-US" sz="1200" baseline="0" dirty="0" smtClean="0"/>
                        <a:t> Shipping, Receiving &amp; Storage (and handling)</a:t>
                      </a:r>
                      <a:endParaRPr lang="en-US" sz="1200" dirty="0"/>
                    </a:p>
                  </a:txBody>
                  <a:tcPr/>
                </a:tc>
                <a:tc>
                  <a:txBody>
                    <a:bodyPr/>
                    <a:lstStyle/>
                    <a:p>
                      <a:pPr algn="ctr"/>
                      <a:r>
                        <a:rPr lang="en-US" sz="1200" dirty="0" smtClean="0"/>
                        <a:t>Equipment</a:t>
                      </a:r>
                      <a:endParaRPr lang="en-US" sz="1200" dirty="0"/>
                    </a:p>
                  </a:txBody>
                  <a:tcPr/>
                </a:tc>
                <a:tc>
                  <a:txBody>
                    <a:bodyPr/>
                    <a:lstStyle/>
                    <a:p>
                      <a:pPr algn="ctr"/>
                      <a:r>
                        <a:rPr lang="en-US" sz="1200" dirty="0" smtClean="0"/>
                        <a:t>Sanitation &amp; Pest Control</a:t>
                      </a:r>
                      <a:endParaRPr lang="en-US" sz="1200" dirty="0"/>
                    </a:p>
                  </a:txBody>
                  <a:tcPr/>
                </a:tc>
                <a:tc>
                  <a:txBody>
                    <a:bodyPr/>
                    <a:lstStyle/>
                    <a:p>
                      <a:pPr algn="ctr"/>
                      <a:r>
                        <a:rPr lang="en-US" sz="1200" dirty="0" smtClean="0"/>
                        <a:t>Recall Program</a:t>
                      </a:r>
                      <a:endParaRPr lang="en-US" sz="1200" dirty="0"/>
                    </a:p>
                  </a:txBody>
                  <a:tcPr/>
                </a:tc>
                <a:tc>
                  <a:txBody>
                    <a:bodyPr/>
                    <a:lstStyle/>
                    <a:p>
                      <a:pPr algn="ctr"/>
                      <a:r>
                        <a:rPr lang="en-US" sz="1200" dirty="0" smtClean="0"/>
                        <a:t>Personnel</a:t>
                      </a:r>
                      <a:endParaRPr lang="en-US" sz="1200" dirty="0"/>
                    </a:p>
                  </a:txBody>
                  <a:tcPr/>
                </a:tc>
                <a:tc>
                  <a:txBody>
                    <a:bodyPr/>
                    <a:lstStyle/>
                    <a:p>
                      <a:pPr algn="ctr"/>
                      <a:r>
                        <a:rPr lang="en-US" sz="1200" dirty="0" smtClean="0"/>
                        <a:t>Food</a:t>
                      </a:r>
                      <a:r>
                        <a:rPr lang="en-US" sz="1200" baseline="0" dirty="0" smtClean="0"/>
                        <a:t> Safety Certification/Training</a:t>
                      </a:r>
                      <a:endParaRPr lang="en-US" sz="1200" dirty="0"/>
                    </a:p>
                  </a:txBody>
                  <a:tcPr/>
                </a:tc>
                <a:tc>
                  <a:txBody>
                    <a:bodyPr/>
                    <a:lstStyle/>
                    <a:p>
                      <a:pPr algn="ctr"/>
                      <a:r>
                        <a:rPr lang="en-US" sz="1200" dirty="0" smtClean="0"/>
                        <a:t>Allergen Control</a:t>
                      </a:r>
                      <a:endParaRPr lang="en-US" sz="1200" dirty="0"/>
                    </a:p>
                  </a:txBody>
                  <a:tcPr/>
                </a:tc>
                <a:tc>
                  <a:txBody>
                    <a:bodyPr/>
                    <a:lstStyle/>
                    <a:p>
                      <a:pPr algn="ctr"/>
                      <a:r>
                        <a:rPr lang="en-US" sz="1200" dirty="0" smtClean="0"/>
                        <a:t>CCPs</a:t>
                      </a:r>
                      <a:endParaRPr lang="en-US" sz="1200" dirty="0"/>
                    </a:p>
                  </a:txBody>
                  <a:tcPr/>
                </a:tc>
              </a:tr>
              <a:tr h="42739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i="0" dirty="0" smtClean="0"/>
                        <a:t>Newfoundland</a:t>
                      </a:r>
                      <a:r>
                        <a:rPr lang="en-US" sz="1200" i="0" baseline="0" dirty="0" smtClean="0"/>
                        <a:t> &amp;</a:t>
                      </a:r>
                      <a:r>
                        <a:rPr lang="en-US" sz="1200" i="0" dirty="0" smtClean="0"/>
                        <a:t> Labrador</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dirty="0" smtClean="0"/>
                        <a:t>R</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dirty="0" smtClean="0"/>
                        <a:t>R</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baseline="0" dirty="0" smtClean="0"/>
                        <a:t>R</a:t>
                      </a:r>
                    </a:p>
                  </a:txBody>
                  <a:tcPr/>
                </a:tc>
                <a:tc>
                  <a:txBody>
                    <a:bodyPr/>
                    <a:lstStyle/>
                    <a:p>
                      <a:pPr marL="0" indent="0" algn="ctr">
                        <a:buFontTx/>
                        <a:buNone/>
                      </a:pPr>
                      <a:r>
                        <a:rPr lang="en-US" sz="1200" b="1" i="0" dirty="0" smtClean="0"/>
                        <a:t>R</a:t>
                      </a:r>
                      <a:endParaRPr lang="en-US" sz="1200" b="1" i="0" dirty="0"/>
                    </a:p>
                  </a:txBody>
                  <a:tcPr/>
                </a:tc>
                <a:tc>
                  <a:txBody>
                    <a:bodyPr/>
                    <a:lstStyle/>
                    <a:p>
                      <a:pPr marL="0" indent="0" algn="ctr">
                        <a:buFontTx/>
                        <a:buNone/>
                      </a:pPr>
                      <a:endParaRPr lang="en-US" sz="1200" b="1" i="0" dirty="0"/>
                    </a:p>
                  </a:txBody>
                  <a:tcPr/>
                </a:tc>
                <a:tc>
                  <a:txBody>
                    <a:bodyPr/>
                    <a:lstStyle/>
                    <a:p>
                      <a:pPr marL="0" indent="0" algn="ctr">
                        <a:buFontTx/>
                        <a:buNone/>
                      </a:pPr>
                      <a:r>
                        <a:rPr lang="en-US" sz="1200" b="1" i="0" dirty="0" smtClean="0"/>
                        <a:t>R</a:t>
                      </a:r>
                      <a:endParaRPr lang="en-US" sz="1200" b="1" i="0" dirty="0"/>
                    </a:p>
                  </a:txBody>
                  <a:tcPr/>
                </a:tc>
                <a:tc>
                  <a:txBody>
                    <a:bodyPr/>
                    <a:lstStyle/>
                    <a:p>
                      <a:pPr marL="0" indent="0" algn="ctr">
                        <a:buFontTx/>
                        <a:buNone/>
                      </a:pPr>
                      <a:endParaRPr lang="en-US" sz="1200" b="1" i="0" dirty="0"/>
                    </a:p>
                  </a:txBody>
                  <a:tcPr/>
                </a:tc>
                <a:tc>
                  <a:txBody>
                    <a:bodyPr/>
                    <a:lstStyle/>
                    <a:p>
                      <a:pPr marL="0" indent="0" algn="ctr">
                        <a:buFontTx/>
                        <a:buNone/>
                      </a:pPr>
                      <a:endParaRPr lang="en-US" sz="1200" b="1" i="0" dirty="0"/>
                    </a:p>
                  </a:txBody>
                  <a:tcPr/>
                </a:tc>
                <a:tc>
                  <a:txBody>
                    <a:bodyPr/>
                    <a:lstStyle/>
                    <a:p>
                      <a:pPr marL="0" indent="0" algn="ctr">
                        <a:buFontTx/>
                        <a:buNone/>
                      </a:pPr>
                      <a:endParaRPr lang="en-US" sz="1200" b="1" i="0" dirty="0"/>
                    </a:p>
                  </a:txBody>
                  <a:tcPr/>
                </a:tc>
              </a:tr>
              <a:tr h="42739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i="0" dirty="0" smtClean="0"/>
                        <a:t>Prince Edward Island</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dirty="0" smtClean="0"/>
                        <a:t>R</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dirty="0" smtClean="0"/>
                        <a:t>R</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baseline="0" dirty="0" smtClean="0"/>
                        <a:t>R</a:t>
                      </a:r>
                    </a:p>
                  </a:txBody>
                  <a:tcPr/>
                </a:tc>
                <a:tc>
                  <a:txBody>
                    <a:bodyPr/>
                    <a:lstStyle/>
                    <a:p>
                      <a:pPr marL="0" indent="0" algn="ctr">
                        <a:buFontTx/>
                        <a:buNone/>
                      </a:pPr>
                      <a:r>
                        <a:rPr lang="en-US" sz="1200" b="1" i="0" dirty="0" smtClean="0"/>
                        <a:t>R</a:t>
                      </a:r>
                      <a:endParaRPr lang="en-US" sz="1200" b="1" i="0" dirty="0"/>
                    </a:p>
                  </a:txBody>
                  <a:tcPr/>
                </a:tc>
                <a:tc>
                  <a:txBody>
                    <a:bodyPr/>
                    <a:lstStyle/>
                    <a:p>
                      <a:pPr marL="0" indent="0" algn="ctr">
                        <a:buFontTx/>
                        <a:buNone/>
                      </a:pPr>
                      <a:endParaRPr lang="en-US" sz="1200" b="1" i="0" dirty="0"/>
                    </a:p>
                  </a:txBody>
                  <a:tcPr/>
                </a:tc>
                <a:tc>
                  <a:txBody>
                    <a:bodyPr/>
                    <a:lstStyle/>
                    <a:p>
                      <a:pPr marL="0" indent="0" algn="ctr">
                        <a:buFontTx/>
                        <a:buNone/>
                      </a:pPr>
                      <a:r>
                        <a:rPr lang="en-US" sz="1200" b="1" i="0" dirty="0" smtClean="0"/>
                        <a:t>R</a:t>
                      </a:r>
                      <a:endParaRPr lang="en-US" sz="1200" b="1" i="0" dirty="0"/>
                    </a:p>
                  </a:txBody>
                  <a:tcPr/>
                </a:tc>
                <a:tc>
                  <a:txBody>
                    <a:bodyPr/>
                    <a:lstStyle/>
                    <a:p>
                      <a:pPr marL="0" indent="0" algn="ctr">
                        <a:buFontTx/>
                        <a:buNone/>
                      </a:pPr>
                      <a:endParaRPr lang="en-US" sz="1200" b="1" i="0" dirty="0"/>
                    </a:p>
                  </a:txBody>
                  <a:tcPr/>
                </a:tc>
                <a:tc>
                  <a:txBody>
                    <a:bodyPr/>
                    <a:lstStyle/>
                    <a:p>
                      <a:pPr marL="0" indent="0" algn="ctr">
                        <a:buFontTx/>
                        <a:buNone/>
                      </a:pPr>
                      <a:endParaRPr lang="en-US" sz="1200" b="1" i="0" dirty="0"/>
                    </a:p>
                  </a:txBody>
                  <a:tcPr/>
                </a:tc>
                <a:tc>
                  <a:txBody>
                    <a:bodyPr/>
                    <a:lstStyle/>
                    <a:p>
                      <a:pPr marL="0" indent="0" algn="ctr">
                        <a:buFontTx/>
                        <a:buNone/>
                      </a:pPr>
                      <a:endParaRPr lang="en-US" sz="1200" b="1" i="0" dirty="0"/>
                    </a:p>
                  </a:txBody>
                  <a:tcPr/>
                </a:tc>
              </a:tr>
              <a:tr h="39999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i="0" dirty="0" smtClean="0"/>
                        <a:t>Saskatchewan</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dirty="0" smtClean="0"/>
                        <a:t>R</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dirty="0" smtClean="0"/>
                        <a:t>R</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baseline="0" dirty="0" smtClean="0"/>
                        <a:t>R</a:t>
                      </a:r>
                    </a:p>
                  </a:txBody>
                  <a:tcPr/>
                </a:tc>
                <a:tc>
                  <a:txBody>
                    <a:bodyPr/>
                    <a:lstStyle/>
                    <a:p>
                      <a:pPr marL="0" indent="0" algn="ctr">
                        <a:buFontTx/>
                        <a:buNone/>
                      </a:pPr>
                      <a:r>
                        <a:rPr lang="en-US" sz="1200" b="1" i="0" dirty="0" smtClean="0"/>
                        <a:t>R</a:t>
                      </a:r>
                      <a:endParaRPr lang="en-US" sz="1200" b="1" i="0" dirty="0"/>
                    </a:p>
                  </a:txBody>
                  <a:tcPr/>
                </a:tc>
                <a:tc>
                  <a:txBody>
                    <a:bodyPr/>
                    <a:lstStyle/>
                    <a:p>
                      <a:pPr marL="0" indent="0" algn="ctr">
                        <a:buFontTx/>
                        <a:buNone/>
                      </a:pPr>
                      <a:r>
                        <a:rPr lang="en-US" sz="1200" b="1" i="0" dirty="0" smtClean="0"/>
                        <a:t>R,D</a:t>
                      </a:r>
                      <a:endParaRPr lang="en-US" sz="1200" b="1" i="0" dirty="0"/>
                    </a:p>
                  </a:txBody>
                  <a:tcPr/>
                </a:tc>
                <a:tc>
                  <a:txBody>
                    <a:bodyPr/>
                    <a:lstStyle/>
                    <a:p>
                      <a:pPr marL="0" indent="0" algn="ctr">
                        <a:buFontTx/>
                        <a:buNone/>
                      </a:pPr>
                      <a:r>
                        <a:rPr lang="en-US" sz="1200" b="1" i="0" dirty="0" smtClean="0"/>
                        <a:t>R</a:t>
                      </a:r>
                      <a:endParaRPr lang="en-US" sz="1200" b="1" i="0" dirty="0"/>
                    </a:p>
                  </a:txBody>
                  <a:tcPr/>
                </a:tc>
                <a:tc>
                  <a:txBody>
                    <a:bodyPr/>
                    <a:lstStyle/>
                    <a:p>
                      <a:pPr marL="0" indent="0" algn="ctr">
                        <a:buFontTx/>
                        <a:buNone/>
                      </a:pPr>
                      <a:r>
                        <a:rPr lang="en-US" sz="1200" b="1" i="0" dirty="0" smtClean="0"/>
                        <a:t>R</a:t>
                      </a:r>
                      <a:endParaRPr lang="en-US" sz="1200" b="1" i="0" dirty="0"/>
                    </a:p>
                  </a:txBody>
                  <a:tcPr/>
                </a:tc>
                <a:tc>
                  <a:txBody>
                    <a:bodyPr/>
                    <a:lstStyle/>
                    <a:p>
                      <a:pPr marL="0" indent="0" algn="ctr">
                        <a:buFontTx/>
                        <a:buNone/>
                      </a:pPr>
                      <a:endParaRPr lang="en-US" sz="1200" b="1" i="0" dirty="0"/>
                    </a:p>
                  </a:txBody>
                  <a:tcPr/>
                </a:tc>
                <a:tc>
                  <a:txBody>
                    <a:bodyPr/>
                    <a:lstStyle/>
                    <a:p>
                      <a:pPr marL="0" indent="0" algn="ctr">
                        <a:buFontTx/>
                        <a:buNone/>
                      </a:pPr>
                      <a:endParaRPr lang="en-US" sz="1200" b="1" i="0" dirty="0"/>
                    </a:p>
                  </a:txBody>
                  <a:tcPr/>
                </a:tc>
              </a:tr>
              <a:tr h="39999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i="0" dirty="0" smtClean="0"/>
                        <a:t>Yukon</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dirty="0" smtClean="0"/>
                        <a:t>R</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dirty="0" smtClean="0"/>
                        <a:t>R</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baseline="0" dirty="0" smtClean="0"/>
                        <a:t>R</a:t>
                      </a:r>
                    </a:p>
                  </a:txBody>
                  <a:tcPr/>
                </a:tc>
                <a:tc>
                  <a:txBody>
                    <a:bodyPr/>
                    <a:lstStyle/>
                    <a:p>
                      <a:pPr marL="0" indent="0" algn="ctr">
                        <a:buFontTx/>
                        <a:buNone/>
                      </a:pPr>
                      <a:r>
                        <a:rPr lang="en-US" sz="1200" b="1" i="0" dirty="0" smtClean="0"/>
                        <a:t>R</a:t>
                      </a:r>
                      <a:endParaRPr lang="en-US" sz="1200" b="1" i="0" dirty="0"/>
                    </a:p>
                  </a:txBody>
                  <a:tcPr/>
                </a:tc>
                <a:tc>
                  <a:txBody>
                    <a:bodyPr/>
                    <a:lstStyle/>
                    <a:p>
                      <a:pPr marL="0" indent="0" algn="ctr">
                        <a:buFontTx/>
                        <a:buNone/>
                      </a:pPr>
                      <a:endParaRPr lang="en-US" sz="1200" b="1" i="0" dirty="0"/>
                    </a:p>
                  </a:txBody>
                  <a:tcPr/>
                </a:tc>
                <a:tc>
                  <a:txBody>
                    <a:bodyPr/>
                    <a:lstStyle/>
                    <a:p>
                      <a:pPr marL="0" indent="0" algn="ctr">
                        <a:buFontTx/>
                        <a:buNone/>
                      </a:pPr>
                      <a:r>
                        <a:rPr lang="en-US" sz="1200" b="1" i="0" dirty="0" smtClean="0"/>
                        <a:t>R</a:t>
                      </a:r>
                      <a:endParaRPr lang="en-US" sz="1200" b="1" i="0" dirty="0"/>
                    </a:p>
                  </a:txBody>
                  <a:tcPr/>
                </a:tc>
                <a:tc>
                  <a:txBody>
                    <a:bodyPr/>
                    <a:lstStyle/>
                    <a:p>
                      <a:pPr marL="0" indent="0" algn="ctr">
                        <a:buFontTx/>
                        <a:buNone/>
                      </a:pPr>
                      <a:endParaRPr lang="en-US" sz="1200" b="1" i="0" dirty="0"/>
                    </a:p>
                  </a:txBody>
                  <a:tcPr/>
                </a:tc>
                <a:tc>
                  <a:txBody>
                    <a:bodyPr/>
                    <a:lstStyle/>
                    <a:p>
                      <a:pPr marL="0" indent="0" algn="ctr">
                        <a:buFontTx/>
                        <a:buNone/>
                      </a:pPr>
                      <a:endParaRPr lang="en-US" sz="1200" b="1" i="0" dirty="0"/>
                    </a:p>
                  </a:txBody>
                  <a:tcPr/>
                </a:tc>
                <a:tc>
                  <a:txBody>
                    <a:bodyPr/>
                    <a:lstStyle/>
                    <a:p>
                      <a:pPr marL="0" indent="0" algn="ctr">
                        <a:buFontTx/>
                        <a:buNone/>
                      </a:pPr>
                      <a:endParaRPr lang="en-US" sz="1200" b="1" i="0" dirty="0"/>
                    </a:p>
                  </a:txBody>
                  <a:tcPr/>
                </a:tc>
              </a:tr>
              <a:tr h="39999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i="0" dirty="0" smtClean="0"/>
                        <a:t>Northwest</a:t>
                      </a:r>
                      <a:r>
                        <a:rPr lang="en-US" sz="1200" i="0" baseline="0" dirty="0" smtClean="0"/>
                        <a:t> Territories</a:t>
                      </a:r>
                      <a:endParaRPr lang="en-US" sz="1200" i="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dirty="0" smtClean="0"/>
                        <a:t>R</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dirty="0" smtClean="0"/>
                        <a:t>R</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i="0" baseline="0" dirty="0" smtClean="0"/>
                    </a:p>
                  </a:txBody>
                  <a:tcPr/>
                </a:tc>
                <a:tc>
                  <a:txBody>
                    <a:bodyPr/>
                    <a:lstStyle/>
                    <a:p>
                      <a:pPr marL="0" indent="0" algn="ctr">
                        <a:buFontTx/>
                        <a:buNone/>
                      </a:pPr>
                      <a:r>
                        <a:rPr lang="en-US" sz="1200" b="1" i="0" dirty="0" smtClean="0"/>
                        <a:t>R</a:t>
                      </a:r>
                      <a:endParaRPr lang="en-US" sz="1200" b="1" i="0" dirty="0"/>
                    </a:p>
                  </a:txBody>
                  <a:tcPr/>
                </a:tc>
                <a:tc>
                  <a:txBody>
                    <a:bodyPr/>
                    <a:lstStyle/>
                    <a:p>
                      <a:pPr marL="0" indent="0" algn="ctr">
                        <a:buFontTx/>
                        <a:buNone/>
                      </a:pPr>
                      <a:endParaRPr lang="en-US" sz="1200" b="1" i="0" dirty="0"/>
                    </a:p>
                  </a:txBody>
                  <a:tcPr/>
                </a:tc>
                <a:tc>
                  <a:txBody>
                    <a:bodyPr/>
                    <a:lstStyle/>
                    <a:p>
                      <a:pPr marL="0" indent="0" algn="ctr">
                        <a:buFontTx/>
                        <a:buNone/>
                      </a:pPr>
                      <a:r>
                        <a:rPr lang="en-US" sz="1200" b="1" i="0" dirty="0" smtClean="0"/>
                        <a:t>R</a:t>
                      </a:r>
                      <a:endParaRPr lang="en-US" sz="1200" b="1" i="0" dirty="0"/>
                    </a:p>
                  </a:txBody>
                  <a:tcPr/>
                </a:tc>
                <a:tc>
                  <a:txBody>
                    <a:bodyPr/>
                    <a:lstStyle/>
                    <a:p>
                      <a:pPr marL="0" indent="0" algn="ctr">
                        <a:buFontTx/>
                        <a:buNone/>
                      </a:pPr>
                      <a:r>
                        <a:rPr lang="en-US" sz="1200" b="1" i="0" dirty="0" smtClean="0"/>
                        <a:t>R</a:t>
                      </a:r>
                      <a:endParaRPr lang="en-US" sz="1200" b="1" i="0" dirty="0"/>
                    </a:p>
                  </a:txBody>
                  <a:tcPr/>
                </a:tc>
                <a:tc>
                  <a:txBody>
                    <a:bodyPr/>
                    <a:lstStyle/>
                    <a:p>
                      <a:pPr marL="0" indent="0" algn="ctr">
                        <a:buFontTx/>
                        <a:buNone/>
                      </a:pPr>
                      <a:endParaRPr lang="en-US" sz="1200" b="1" i="0" dirty="0"/>
                    </a:p>
                  </a:txBody>
                  <a:tcPr/>
                </a:tc>
                <a:tc>
                  <a:txBody>
                    <a:bodyPr/>
                    <a:lstStyle/>
                    <a:p>
                      <a:pPr marL="0" indent="0" algn="ctr">
                        <a:buFontTx/>
                        <a:buNone/>
                      </a:pPr>
                      <a:endParaRPr lang="en-US" sz="1200" b="1" i="0" dirty="0"/>
                    </a:p>
                  </a:txBody>
                  <a:tcPr/>
                </a:tc>
              </a:tr>
              <a:tr h="39999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i="0" dirty="0" smtClean="0"/>
                        <a:t>Nunavut</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i="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i="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i="0" baseline="0" dirty="0" smtClean="0"/>
                    </a:p>
                  </a:txBody>
                  <a:tcPr/>
                </a:tc>
                <a:tc>
                  <a:txBody>
                    <a:bodyPr/>
                    <a:lstStyle/>
                    <a:p>
                      <a:pPr marL="0" indent="0" algn="ctr">
                        <a:buFontTx/>
                        <a:buNone/>
                      </a:pPr>
                      <a:endParaRPr lang="en-US" sz="1200" b="1" i="0" dirty="0"/>
                    </a:p>
                  </a:txBody>
                  <a:tcPr/>
                </a:tc>
                <a:tc>
                  <a:txBody>
                    <a:bodyPr/>
                    <a:lstStyle/>
                    <a:p>
                      <a:pPr marL="0" indent="0" algn="ctr">
                        <a:buFontTx/>
                        <a:buNone/>
                      </a:pPr>
                      <a:endParaRPr lang="en-US" sz="1200" b="1" i="0" dirty="0"/>
                    </a:p>
                  </a:txBody>
                  <a:tcPr/>
                </a:tc>
                <a:tc>
                  <a:txBody>
                    <a:bodyPr/>
                    <a:lstStyle/>
                    <a:p>
                      <a:pPr marL="0" indent="0" algn="ctr">
                        <a:buFontTx/>
                        <a:buNone/>
                      </a:pPr>
                      <a:endParaRPr lang="en-US" sz="1200" b="1" i="0" dirty="0"/>
                    </a:p>
                  </a:txBody>
                  <a:tcPr/>
                </a:tc>
                <a:tc>
                  <a:txBody>
                    <a:bodyPr/>
                    <a:lstStyle/>
                    <a:p>
                      <a:pPr marL="0" indent="0" algn="ctr">
                        <a:buFontTx/>
                        <a:buNone/>
                      </a:pPr>
                      <a:endParaRPr lang="en-US" sz="1200" b="1" i="0" dirty="0"/>
                    </a:p>
                  </a:txBody>
                  <a:tcPr/>
                </a:tc>
                <a:tc>
                  <a:txBody>
                    <a:bodyPr/>
                    <a:lstStyle/>
                    <a:p>
                      <a:pPr marL="0" indent="0" algn="ctr">
                        <a:buFontTx/>
                        <a:buNone/>
                      </a:pPr>
                      <a:endParaRPr lang="en-US" sz="1200" b="1" i="0" dirty="0"/>
                    </a:p>
                  </a:txBody>
                  <a:tcPr/>
                </a:tc>
                <a:tc>
                  <a:txBody>
                    <a:bodyPr/>
                    <a:lstStyle/>
                    <a:p>
                      <a:pPr marL="0" indent="0" algn="ctr">
                        <a:buFontTx/>
                        <a:buNone/>
                      </a:pPr>
                      <a:endParaRPr lang="en-US" sz="1200" b="1" i="0" dirty="0"/>
                    </a:p>
                  </a:txBody>
                  <a:tcPr/>
                </a:tc>
              </a:tr>
            </a:tbl>
          </a:graphicData>
        </a:graphic>
      </p:graphicFrame>
    </p:spTree>
    <p:extLst>
      <p:ext uri="{BB962C8B-B14F-4D97-AF65-F5344CB8AC3E}">
        <p14:creationId xmlns:p14="http://schemas.microsoft.com/office/powerpoint/2010/main" val="198428609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solidFill>
                  <a:srgbClr val="008000"/>
                </a:solidFill>
              </a:rPr>
              <a:t>BEYOND THE REQUIREMENTS - BUILDING YOUR FOOD SAFETY PLAN</a:t>
            </a:r>
            <a:endParaRPr lang="en-US" dirty="0">
              <a:solidFill>
                <a:srgbClr val="008000"/>
              </a:solidFill>
            </a:endParaRPr>
          </a:p>
        </p:txBody>
      </p:sp>
      <p:sp>
        <p:nvSpPr>
          <p:cNvPr id="3" name="Content Placeholder 2"/>
          <p:cNvSpPr>
            <a:spLocks noGrp="1"/>
          </p:cNvSpPr>
          <p:nvPr>
            <p:ph idx="1"/>
          </p:nvPr>
        </p:nvSpPr>
        <p:spPr/>
        <p:txBody>
          <a:bodyPr>
            <a:normAutofit fontScale="92500"/>
          </a:bodyPr>
          <a:lstStyle/>
          <a:p>
            <a:pPr marL="514350" indent="-514350">
              <a:buFont typeface="+mj-lt"/>
              <a:buAutoNum type="arabicPeriod"/>
            </a:pPr>
            <a:r>
              <a:rPr lang="en-US" dirty="0" smtClean="0"/>
              <a:t>What are your reasons for building a food safety plan?</a:t>
            </a:r>
          </a:p>
          <a:p>
            <a:pPr marL="514350" indent="-514350">
              <a:buFont typeface="+mj-lt"/>
              <a:buAutoNum type="arabicPeriod"/>
            </a:pPr>
            <a:r>
              <a:rPr lang="en-US" dirty="0" smtClean="0"/>
              <a:t>What are your specific requirements? Are there benchmarks you need to/want to meet such as HACCP or GFSI?</a:t>
            </a:r>
          </a:p>
          <a:p>
            <a:pPr marL="514350" indent="-514350">
              <a:buFont typeface="+mj-lt"/>
              <a:buAutoNum type="arabicPeriod"/>
            </a:pPr>
            <a:r>
              <a:rPr lang="en-US" dirty="0" smtClean="0"/>
              <a:t>What are the food safety gaps specific to your business/operations?  What do you need to do to close the gaps?</a:t>
            </a:r>
          </a:p>
          <a:p>
            <a:pPr marL="514350" indent="-514350">
              <a:buFont typeface="+mj-lt"/>
              <a:buAutoNum type="arabicPeriod"/>
            </a:pPr>
            <a:r>
              <a:rPr lang="en-US" dirty="0" smtClean="0"/>
              <a:t>How do you prioritize items in your work plan?</a:t>
            </a:r>
            <a:endParaRPr lang="en-US" dirty="0"/>
          </a:p>
        </p:txBody>
      </p:sp>
    </p:spTree>
    <p:extLst>
      <p:ext uri="{BB962C8B-B14F-4D97-AF65-F5344CB8AC3E}">
        <p14:creationId xmlns:p14="http://schemas.microsoft.com/office/powerpoint/2010/main" val="39417566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878"/>
            <a:ext cx="8229600" cy="1143000"/>
          </a:xfrm>
        </p:spPr>
        <p:txBody>
          <a:bodyPr/>
          <a:lstStyle/>
          <a:p>
            <a:pPr algn="l"/>
            <a:r>
              <a:rPr lang="en-US" dirty="0" smtClean="0">
                <a:solidFill>
                  <a:srgbClr val="008000"/>
                </a:solidFill>
              </a:rPr>
              <a:t>FOOD SAFETY PLANS – NEED HELP?</a:t>
            </a:r>
            <a:endParaRPr lang="en-US" dirty="0">
              <a:solidFill>
                <a:srgbClr val="008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483899712"/>
              </p:ext>
            </p:extLst>
          </p:nvPr>
        </p:nvGraphicFramePr>
        <p:xfrm>
          <a:off x="457200" y="1239560"/>
          <a:ext cx="8353650" cy="5537200"/>
        </p:xfrm>
        <a:graphic>
          <a:graphicData uri="http://schemas.openxmlformats.org/drawingml/2006/table">
            <a:tbl>
              <a:tblPr firstRow="1" bandRow="1">
                <a:tableStyleId>{F5AB1C69-6EDB-4FF4-983F-18BD219EF322}</a:tableStyleId>
              </a:tblPr>
              <a:tblGrid>
                <a:gridCol w="2208004"/>
                <a:gridCol w="6145646"/>
              </a:tblGrid>
              <a:tr h="370840">
                <a:tc>
                  <a:txBody>
                    <a:bodyPr/>
                    <a:lstStyle/>
                    <a:p>
                      <a:pPr algn="ctr"/>
                      <a:r>
                        <a:rPr lang="en-US" sz="1200" dirty="0" smtClean="0"/>
                        <a:t>PROVINCE</a:t>
                      </a:r>
                      <a:endParaRPr lang="en-US" sz="1200" dirty="0"/>
                    </a:p>
                  </a:txBody>
                  <a:tcPr/>
                </a:tc>
                <a:tc>
                  <a:txBody>
                    <a:bodyPr/>
                    <a:lstStyle/>
                    <a:p>
                      <a:pPr algn="ctr"/>
                      <a:r>
                        <a:rPr lang="en-US" sz="1200" dirty="0" smtClean="0"/>
                        <a:t>PROGRAM (Growing Forward 2)</a:t>
                      </a:r>
                      <a:endParaRPr lang="en-US" sz="1200" dirty="0"/>
                    </a:p>
                  </a:txBody>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i="0" dirty="0" smtClean="0"/>
                    </a:p>
                    <a:p>
                      <a:pPr marL="0" marR="0" indent="0" algn="ctr" defTabSz="457200" rtl="0" eaLnBrk="1" fontAlgn="auto" latinLnBrk="0" hangingPunct="1">
                        <a:lnSpc>
                          <a:spcPct val="100000"/>
                        </a:lnSpc>
                        <a:spcBef>
                          <a:spcPts val="0"/>
                        </a:spcBef>
                        <a:spcAft>
                          <a:spcPts val="0"/>
                        </a:spcAft>
                        <a:buClrTx/>
                        <a:buSzTx/>
                        <a:buFontTx/>
                        <a:buNone/>
                        <a:tabLst/>
                        <a:defRPr/>
                      </a:pPr>
                      <a:r>
                        <a:rPr lang="en-US" sz="1200" i="0" dirty="0" smtClean="0"/>
                        <a:t>Alberta</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i="0" dirty="0" smtClean="0"/>
                        <a:t>Food Safety Systems – Processor</a:t>
                      </a:r>
                    </a:p>
                    <a:p>
                      <a:pPr marL="0" marR="0" indent="0" algn="ctr" defTabSz="457200" rtl="0" eaLnBrk="1" fontAlgn="auto" latinLnBrk="0" hangingPunct="1">
                        <a:lnSpc>
                          <a:spcPct val="100000"/>
                        </a:lnSpc>
                        <a:spcBef>
                          <a:spcPts val="0"/>
                        </a:spcBef>
                        <a:spcAft>
                          <a:spcPts val="0"/>
                        </a:spcAft>
                        <a:buClrTx/>
                        <a:buSzTx/>
                        <a:buFontTx/>
                        <a:buNone/>
                        <a:tabLst/>
                        <a:defRPr/>
                      </a:pPr>
                      <a:r>
                        <a:rPr lang="en-US" sz="1200" i="0" dirty="0" smtClean="0"/>
                        <a:t>Traceability</a:t>
                      </a:r>
                      <a:r>
                        <a:rPr lang="en-US" sz="1200" i="0" baseline="0" dirty="0" smtClean="0"/>
                        <a:t> Technology Adoption</a:t>
                      </a:r>
                      <a:endParaRPr lang="en-US" sz="1200" i="0" dirty="0" smtClean="0"/>
                    </a:p>
                  </a:txBody>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i="0" dirty="0" smtClean="0"/>
                        <a:t>British Columbia</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i="0" dirty="0" smtClean="0"/>
                        <a:t>Post-Farm</a:t>
                      </a:r>
                      <a:r>
                        <a:rPr lang="en-US" sz="1200" i="0" baseline="0" dirty="0" smtClean="0"/>
                        <a:t> Food Safety Program</a:t>
                      </a:r>
                    </a:p>
                    <a:p>
                      <a:pPr marL="0" marR="0" indent="0" algn="ctr" defTabSz="457200" rtl="0" eaLnBrk="1" fontAlgn="auto" latinLnBrk="0" hangingPunct="1">
                        <a:lnSpc>
                          <a:spcPct val="100000"/>
                        </a:lnSpc>
                        <a:spcBef>
                          <a:spcPts val="0"/>
                        </a:spcBef>
                        <a:spcAft>
                          <a:spcPts val="0"/>
                        </a:spcAft>
                        <a:buClrTx/>
                        <a:buSzTx/>
                        <a:buFontTx/>
                        <a:buNone/>
                        <a:tabLst/>
                        <a:defRPr/>
                      </a:pPr>
                      <a:r>
                        <a:rPr lang="en-US" sz="1200" i="0" baseline="0" dirty="0" smtClean="0"/>
                        <a:t>Traceability Adoption Program</a:t>
                      </a:r>
                      <a:endParaRPr lang="en-US" sz="1200" i="0" dirty="0" smtClean="0"/>
                    </a:p>
                  </a:txBody>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i="0" dirty="0" smtClean="0"/>
                        <a:t>Manitoba</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i="0" dirty="0" smtClean="0"/>
                        <a:t>Growing Assurance</a:t>
                      </a:r>
                      <a:r>
                        <a:rPr lang="en-US" sz="1200" i="0" baseline="0" dirty="0" smtClean="0"/>
                        <a:t> – Food Safety Processing and Distribution</a:t>
                      </a:r>
                      <a:endParaRPr lang="en-US" sz="1200" i="0" dirty="0" smtClean="0"/>
                    </a:p>
                  </a:txBody>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i="0" dirty="0" smtClean="0"/>
                        <a:t>Ontario</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i="0" dirty="0" smtClean="0"/>
                        <a:t>Assurance Systems (Food safety, traceability, animal welfare)</a:t>
                      </a:r>
                    </a:p>
                  </a:txBody>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i="0" dirty="0" smtClean="0"/>
                        <a:t>New Brunswick</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i="0" dirty="0" smtClean="0"/>
                        <a:t>N/A</a:t>
                      </a:r>
                    </a:p>
                  </a:txBody>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i="0" dirty="0" smtClean="0"/>
                        <a:t>Quebec</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kern="1200" dirty="0" err="1" smtClean="0">
                          <a:solidFill>
                            <a:schemeClr val="dk1"/>
                          </a:solidFill>
                          <a:latin typeface="+mn-lt"/>
                          <a:ea typeface="+mn-ea"/>
                          <a:cs typeface="+mn-cs"/>
                        </a:rPr>
                        <a:t>Salubrité</a:t>
                      </a:r>
                      <a:r>
                        <a:rPr lang="en-US" sz="1200" b="0" kern="1200" dirty="0" smtClean="0">
                          <a:solidFill>
                            <a:schemeClr val="dk1"/>
                          </a:solidFill>
                          <a:latin typeface="+mn-lt"/>
                          <a:ea typeface="+mn-ea"/>
                          <a:cs typeface="+mn-cs"/>
                        </a:rPr>
                        <a:t>, </a:t>
                      </a:r>
                      <a:r>
                        <a:rPr lang="en-US" sz="1200" b="0" kern="1200" dirty="0" err="1" smtClean="0">
                          <a:solidFill>
                            <a:schemeClr val="dk1"/>
                          </a:solidFill>
                          <a:latin typeface="+mn-lt"/>
                          <a:ea typeface="+mn-ea"/>
                          <a:cs typeface="+mn-cs"/>
                        </a:rPr>
                        <a:t>biosécurité</a:t>
                      </a:r>
                      <a:r>
                        <a:rPr lang="en-US" sz="1200" b="0" kern="1200" dirty="0" smtClean="0">
                          <a:solidFill>
                            <a:schemeClr val="dk1"/>
                          </a:solidFill>
                          <a:latin typeface="+mn-lt"/>
                          <a:ea typeface="+mn-ea"/>
                          <a:cs typeface="+mn-cs"/>
                        </a:rPr>
                        <a:t>, </a:t>
                      </a:r>
                      <a:r>
                        <a:rPr lang="en-US" sz="1200" b="0" kern="1200" dirty="0" err="1" smtClean="0">
                          <a:solidFill>
                            <a:schemeClr val="dk1"/>
                          </a:solidFill>
                          <a:latin typeface="+mn-lt"/>
                          <a:ea typeface="+mn-ea"/>
                          <a:cs typeface="+mn-cs"/>
                        </a:rPr>
                        <a:t>traçabilité</a:t>
                      </a:r>
                      <a:r>
                        <a:rPr lang="en-US" sz="1200" b="0" kern="1200" dirty="0" smtClean="0">
                          <a:solidFill>
                            <a:schemeClr val="dk1"/>
                          </a:solidFill>
                          <a:latin typeface="+mn-lt"/>
                          <a:ea typeface="+mn-ea"/>
                          <a:cs typeface="+mn-cs"/>
                        </a:rPr>
                        <a:t> et santé et </a:t>
                      </a:r>
                      <a:r>
                        <a:rPr lang="en-US" sz="1200" b="0" kern="1200" dirty="0" err="1" smtClean="0">
                          <a:solidFill>
                            <a:schemeClr val="dk1"/>
                          </a:solidFill>
                          <a:latin typeface="+mn-lt"/>
                          <a:ea typeface="+mn-ea"/>
                          <a:cs typeface="+mn-cs"/>
                        </a:rPr>
                        <a:t>bien-être</a:t>
                      </a:r>
                      <a:r>
                        <a:rPr lang="en-US" sz="1200" b="0" kern="1200" dirty="0" smtClean="0">
                          <a:solidFill>
                            <a:schemeClr val="dk1"/>
                          </a:solidFill>
                          <a:latin typeface="+mn-lt"/>
                          <a:ea typeface="+mn-ea"/>
                          <a:cs typeface="+mn-cs"/>
                        </a:rPr>
                        <a:t> des </a:t>
                      </a:r>
                      <a:r>
                        <a:rPr lang="en-US" sz="1200" b="0" kern="1200" dirty="0" err="1" smtClean="0">
                          <a:solidFill>
                            <a:schemeClr val="dk1"/>
                          </a:solidFill>
                          <a:latin typeface="+mn-lt"/>
                          <a:ea typeface="+mn-ea"/>
                          <a:cs typeface="+mn-cs"/>
                        </a:rPr>
                        <a:t>animaux</a:t>
                      </a:r>
                      <a:r>
                        <a:rPr lang="en-US" sz="1200" b="0" kern="1200" dirty="0" smtClean="0">
                          <a:solidFill>
                            <a:schemeClr val="dk1"/>
                          </a:solidFill>
                          <a:latin typeface="+mn-lt"/>
                          <a:ea typeface="+mn-ea"/>
                          <a:cs typeface="+mn-cs"/>
                        </a:rPr>
                        <a:t> (Safety,</a:t>
                      </a:r>
                      <a:r>
                        <a:rPr lang="en-US" sz="1200" b="0" kern="1200" baseline="0" dirty="0" smtClean="0">
                          <a:solidFill>
                            <a:schemeClr val="dk1"/>
                          </a:solidFill>
                          <a:latin typeface="+mn-lt"/>
                          <a:ea typeface="+mn-ea"/>
                          <a:cs typeface="+mn-cs"/>
                        </a:rPr>
                        <a:t> Health, Biosecurity, Traceability and Animal Welfare)</a:t>
                      </a:r>
                      <a:endParaRPr lang="en-US" sz="1200" b="0" i="0" dirty="0" smtClean="0"/>
                    </a:p>
                  </a:txBody>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i="0" dirty="0" smtClean="0"/>
                        <a:t>Nova Scotia</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i="0" dirty="0" smtClean="0"/>
                        <a:t>N/A</a:t>
                      </a:r>
                    </a:p>
                  </a:txBody>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i="0" dirty="0" smtClean="0"/>
                        <a:t>Saskatchewan</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i="0" dirty="0" smtClean="0"/>
                        <a:t>On-Farm Food Safety Implementation Program,</a:t>
                      </a:r>
                      <a:r>
                        <a:rPr lang="en-US" sz="1200" i="0" baseline="0" dirty="0" smtClean="0"/>
                        <a:t> Food Safety Systems (Value-Added Business Development)</a:t>
                      </a:r>
                      <a:endParaRPr lang="en-US" sz="1200" i="0" dirty="0" smtClean="0"/>
                    </a:p>
                  </a:txBody>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i="0" dirty="0" smtClean="0"/>
                        <a:t>Newfoundland &amp; Labrador</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i="0" dirty="0" smtClean="0"/>
                        <a:t>Food Safety, Biosecurity</a:t>
                      </a:r>
                      <a:r>
                        <a:rPr lang="en-US" sz="1200" i="0" baseline="0" dirty="0" smtClean="0"/>
                        <a:t> and Traceability Initiative</a:t>
                      </a:r>
                      <a:endParaRPr lang="en-US" sz="1200" i="0" dirty="0" smtClean="0"/>
                    </a:p>
                  </a:txBody>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i="0" dirty="0" smtClean="0"/>
                        <a:t>Prince Edward Island</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i="0" dirty="0" smtClean="0"/>
                        <a:t>Assurance Systems Program (On-Farm and Post-Farm</a:t>
                      </a:r>
                      <a:r>
                        <a:rPr lang="en-US" sz="1200" i="0" baseline="0" dirty="0" smtClean="0"/>
                        <a:t> Assurance Systems)</a:t>
                      </a:r>
                      <a:endParaRPr lang="en-US" sz="1200" i="0" dirty="0" smtClean="0"/>
                    </a:p>
                  </a:txBody>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i="0" dirty="0" smtClean="0"/>
                        <a:t>Nunavut</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i="0" dirty="0" smtClean="0"/>
                        <a:t>N/A</a:t>
                      </a:r>
                    </a:p>
                  </a:txBody>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i="0" dirty="0" smtClean="0"/>
                        <a:t>Northwest Territories</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i="0" dirty="0" smtClean="0"/>
                        <a:t>Food Safety Program</a:t>
                      </a:r>
                    </a:p>
                  </a:txBody>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i="0" dirty="0" smtClean="0"/>
                        <a:t>Yukon</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i="0" dirty="0" smtClean="0"/>
                        <a:t>Food</a:t>
                      </a:r>
                      <a:r>
                        <a:rPr lang="en-US" sz="1200" i="0" baseline="0" dirty="0" smtClean="0"/>
                        <a:t> Safety, Food Safety Beneficial Management Practices</a:t>
                      </a:r>
                      <a:endParaRPr lang="en-US" sz="1200" i="0" dirty="0" smtClean="0"/>
                    </a:p>
                  </a:txBody>
                  <a:tcPr/>
                </a:tc>
              </a:tr>
            </a:tbl>
          </a:graphicData>
        </a:graphic>
      </p:graphicFrame>
    </p:spTree>
    <p:extLst>
      <p:ext uri="{BB962C8B-B14F-4D97-AF65-F5344CB8AC3E}">
        <p14:creationId xmlns:p14="http://schemas.microsoft.com/office/powerpoint/2010/main" val="208653055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6638"/>
            <a:ext cx="8229600" cy="1143000"/>
          </a:xfrm>
        </p:spPr>
        <p:txBody>
          <a:bodyPr/>
          <a:lstStyle/>
          <a:p>
            <a:r>
              <a:rPr lang="en-US" dirty="0" smtClean="0">
                <a:solidFill>
                  <a:srgbClr val="008000"/>
                </a:solidFill>
              </a:rPr>
              <a:t>QUESTIONS?</a:t>
            </a:r>
            <a:endParaRPr lang="en-US" dirty="0">
              <a:solidFill>
                <a:srgbClr val="008000"/>
              </a:solidFill>
            </a:endParaRPr>
          </a:p>
        </p:txBody>
      </p:sp>
    </p:spTree>
    <p:extLst>
      <p:ext uri="{BB962C8B-B14F-4D97-AF65-F5344CB8AC3E}">
        <p14:creationId xmlns:p14="http://schemas.microsoft.com/office/powerpoint/2010/main" val="3179134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solidFill>
                  <a:srgbClr val="008000"/>
                </a:solidFill>
              </a:rPr>
              <a:t>FEDERAL GOVERNMENT DEPARTMENTS</a:t>
            </a:r>
            <a:endParaRPr lang="en-US" sz="3600" dirty="0">
              <a:solidFill>
                <a:srgbClr val="008000"/>
              </a:solidFill>
            </a:endParaRPr>
          </a:p>
        </p:txBody>
      </p:sp>
      <p:sp>
        <p:nvSpPr>
          <p:cNvPr id="6" name="TextBox 5"/>
          <p:cNvSpPr txBox="1"/>
          <p:nvPr/>
        </p:nvSpPr>
        <p:spPr>
          <a:xfrm>
            <a:off x="2379502" y="1228499"/>
            <a:ext cx="6307297" cy="584776"/>
          </a:xfrm>
          <a:prstGeom prst="rect">
            <a:avLst/>
          </a:prstGeom>
          <a:noFill/>
        </p:spPr>
        <p:txBody>
          <a:bodyPr wrap="square" rtlCol="0">
            <a:spAutoFit/>
          </a:bodyPr>
          <a:lstStyle/>
          <a:p>
            <a:r>
              <a:rPr lang="en-US" sz="1600" b="1" dirty="0" smtClean="0"/>
              <a:t>Health Canada</a:t>
            </a:r>
            <a:r>
              <a:rPr lang="en-US" sz="1600" dirty="0" smtClean="0"/>
              <a:t> – sets health and safety related requirements under the </a:t>
            </a:r>
            <a:r>
              <a:rPr lang="en-US" sz="1600" i="1" dirty="0" smtClean="0"/>
              <a:t>Food and Drug Act </a:t>
            </a:r>
            <a:r>
              <a:rPr lang="en-US" sz="1600" dirty="0" smtClean="0"/>
              <a:t>(FDA) and </a:t>
            </a:r>
            <a:r>
              <a:rPr lang="en-US" sz="1600" i="1" dirty="0" smtClean="0"/>
              <a:t>Safe Food for Canadians Act </a:t>
            </a:r>
            <a:r>
              <a:rPr lang="en-US" sz="1600" dirty="0" smtClean="0"/>
              <a:t>(SFCA).</a:t>
            </a:r>
            <a:endParaRPr lang="en-US" sz="1600" b="1" dirty="0"/>
          </a:p>
        </p:txBody>
      </p:sp>
      <p:pic>
        <p:nvPicPr>
          <p:cNvPr id="3" name="Picture 2" descr="Picture 1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803" y="1201705"/>
            <a:ext cx="791863" cy="840592"/>
          </a:xfrm>
          <a:prstGeom prst="rect">
            <a:avLst/>
          </a:prstGeom>
        </p:spPr>
      </p:pic>
      <p:pic>
        <p:nvPicPr>
          <p:cNvPr id="5" name="Picture 4" descr="Picture 1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220" y="2027097"/>
            <a:ext cx="1171828" cy="346222"/>
          </a:xfrm>
          <a:prstGeom prst="rect">
            <a:avLst/>
          </a:prstGeom>
        </p:spPr>
      </p:pic>
      <p:sp>
        <p:nvSpPr>
          <p:cNvPr id="8" name="TextBox 7"/>
          <p:cNvSpPr txBox="1"/>
          <p:nvPr/>
        </p:nvSpPr>
        <p:spPr>
          <a:xfrm>
            <a:off x="2379504" y="3610631"/>
            <a:ext cx="6038246" cy="1323439"/>
          </a:xfrm>
          <a:prstGeom prst="rect">
            <a:avLst/>
          </a:prstGeom>
          <a:noFill/>
        </p:spPr>
        <p:txBody>
          <a:bodyPr wrap="square" rtlCol="0">
            <a:spAutoFit/>
          </a:bodyPr>
          <a:lstStyle/>
          <a:p>
            <a:r>
              <a:rPr lang="en-US" sz="1600" b="1" dirty="0" smtClean="0"/>
              <a:t>Canadian Food Inspection Agency (</a:t>
            </a:r>
            <a:r>
              <a:rPr lang="en-US" sz="1600" b="1" dirty="0" smtClean="0">
                <a:solidFill>
                  <a:srgbClr val="000000"/>
                </a:solidFill>
              </a:rPr>
              <a:t>CFIA)</a:t>
            </a:r>
            <a:r>
              <a:rPr lang="en-US" sz="1600" b="1" dirty="0" smtClean="0"/>
              <a:t> </a:t>
            </a:r>
            <a:r>
              <a:rPr lang="en-US" sz="1600" dirty="0" smtClean="0"/>
              <a:t>– provides inspection services and regulatory oversight for food production, and plant and animal health products, and is responsible for the enforcement of the health and safety requirements in the </a:t>
            </a:r>
            <a:r>
              <a:rPr lang="en-US" sz="1600" i="1" dirty="0" smtClean="0"/>
              <a:t>Food and Drugs Act</a:t>
            </a:r>
            <a:r>
              <a:rPr lang="en-US" sz="1600" dirty="0" smtClean="0"/>
              <a:t> and </a:t>
            </a:r>
            <a:r>
              <a:rPr lang="en-US" sz="1600" i="1" dirty="0" smtClean="0"/>
              <a:t>Safe Food for Canadians Act</a:t>
            </a:r>
            <a:r>
              <a:rPr lang="en-US" sz="1600" dirty="0" smtClean="0"/>
              <a:t>.</a:t>
            </a:r>
            <a:endParaRPr lang="en-US" sz="1600" b="1" dirty="0"/>
          </a:p>
        </p:txBody>
      </p:sp>
      <p:sp>
        <p:nvSpPr>
          <p:cNvPr id="10" name="TextBox 9"/>
          <p:cNvSpPr txBox="1"/>
          <p:nvPr/>
        </p:nvSpPr>
        <p:spPr>
          <a:xfrm>
            <a:off x="2379502" y="2270253"/>
            <a:ext cx="6038246" cy="830997"/>
          </a:xfrm>
          <a:prstGeom prst="rect">
            <a:avLst/>
          </a:prstGeom>
          <a:noFill/>
        </p:spPr>
        <p:txBody>
          <a:bodyPr wrap="square" rtlCol="0">
            <a:spAutoFit/>
          </a:bodyPr>
          <a:lstStyle/>
          <a:p>
            <a:r>
              <a:rPr lang="en-US" sz="1600" b="1" dirty="0" smtClean="0"/>
              <a:t>Agriculture and </a:t>
            </a:r>
            <a:r>
              <a:rPr lang="en-US" sz="1600" b="1" dirty="0" err="1" smtClean="0"/>
              <a:t>Agri</a:t>
            </a:r>
            <a:r>
              <a:rPr lang="en-US" sz="1600" b="1" dirty="0" smtClean="0"/>
              <a:t>-Food Canada (AAFC) </a:t>
            </a:r>
            <a:r>
              <a:rPr lang="en-US" sz="1600" dirty="0" smtClean="0"/>
              <a:t>–  responsible for policies governing agriculture production, farming income, research and development, inspection, and the regulation of animals and plants.</a:t>
            </a:r>
            <a:endParaRPr lang="en-US" sz="1600" b="1" dirty="0">
              <a:solidFill>
                <a:schemeClr val="tx1">
                  <a:lumMod val="95000"/>
                  <a:lumOff val="5000"/>
                </a:schemeClr>
              </a:solidFill>
            </a:endParaRPr>
          </a:p>
        </p:txBody>
      </p:sp>
      <p:pic>
        <p:nvPicPr>
          <p:cNvPr id="15" name="Picture 14" descr="Picture 1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725" y="2444871"/>
            <a:ext cx="1051399" cy="782835"/>
          </a:xfrm>
          <a:prstGeom prst="rect">
            <a:avLst/>
          </a:prstGeom>
        </p:spPr>
      </p:pic>
      <p:pic>
        <p:nvPicPr>
          <p:cNvPr id="16" name="Picture 15" descr="Picture 1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565" y="3204107"/>
            <a:ext cx="1234019" cy="307000"/>
          </a:xfrm>
          <a:prstGeom prst="rect">
            <a:avLst/>
          </a:prstGeom>
        </p:spPr>
      </p:pic>
      <p:sp>
        <p:nvSpPr>
          <p:cNvPr id="11" name="TextBox 10"/>
          <p:cNvSpPr txBox="1"/>
          <p:nvPr/>
        </p:nvSpPr>
        <p:spPr>
          <a:xfrm>
            <a:off x="2369760" y="5177250"/>
            <a:ext cx="6038246" cy="1323439"/>
          </a:xfrm>
          <a:prstGeom prst="rect">
            <a:avLst/>
          </a:prstGeom>
          <a:noFill/>
        </p:spPr>
        <p:txBody>
          <a:bodyPr wrap="square" rtlCol="0">
            <a:spAutoFit/>
          </a:bodyPr>
          <a:lstStyle/>
          <a:p>
            <a:r>
              <a:rPr lang="en-US" sz="1600" b="1" dirty="0" smtClean="0"/>
              <a:t>Canadian Border Services Agency (CBSA)</a:t>
            </a:r>
            <a:r>
              <a:rPr lang="en-US" sz="1600" dirty="0" smtClean="0"/>
              <a:t> – ensures the security and safety of Canada by managing the access of people and goods to and from Canada, enforces many acts including </a:t>
            </a:r>
            <a:r>
              <a:rPr lang="en-US" sz="1600" i="1" dirty="0" smtClean="0"/>
              <a:t>Food and Drugs Act, Consumer Packaging and </a:t>
            </a:r>
            <a:r>
              <a:rPr lang="en-US" sz="1600" i="1" dirty="0" err="1" smtClean="0"/>
              <a:t>Labelling</a:t>
            </a:r>
            <a:r>
              <a:rPr lang="en-US" sz="1600" i="1" dirty="0" smtClean="0"/>
              <a:t> Act, Canada Agricultural Products Act, Meat Inspection Act,</a:t>
            </a:r>
            <a:r>
              <a:rPr lang="en-US" sz="1600" i="1" dirty="0"/>
              <a:t> </a:t>
            </a:r>
            <a:r>
              <a:rPr lang="en-US" sz="1600" i="1" dirty="0" smtClean="0"/>
              <a:t>Fish Inspection Act.</a:t>
            </a:r>
            <a:endParaRPr lang="en-US" sz="1600" b="1" dirty="0"/>
          </a:p>
        </p:txBody>
      </p:sp>
      <p:pic>
        <p:nvPicPr>
          <p:cNvPr id="4" name="Picture 3" descr="CFIA_MA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3709997"/>
            <a:ext cx="1508957" cy="1239753"/>
          </a:xfrm>
          <a:prstGeom prst="rect">
            <a:avLst/>
          </a:prstGeom>
        </p:spPr>
      </p:pic>
      <p:pic>
        <p:nvPicPr>
          <p:cNvPr id="7" name="Picture 6" descr="CBSA_WOMAN.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2878" y="5233715"/>
            <a:ext cx="1508957" cy="1266974"/>
          </a:xfrm>
          <a:prstGeom prst="rect">
            <a:avLst/>
          </a:prstGeom>
        </p:spPr>
      </p:pic>
    </p:spTree>
    <p:extLst>
      <p:ext uri="{BB962C8B-B14F-4D97-AF65-F5344CB8AC3E}">
        <p14:creationId xmlns:p14="http://schemas.microsoft.com/office/powerpoint/2010/main" val="3530369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0298"/>
            <a:ext cx="8229600" cy="574906"/>
          </a:xfrm>
        </p:spPr>
        <p:txBody>
          <a:bodyPr>
            <a:normAutofit/>
          </a:bodyPr>
          <a:lstStyle/>
          <a:p>
            <a:pPr marL="0" indent="0">
              <a:buNone/>
            </a:pPr>
            <a:r>
              <a:rPr lang="en-US" sz="2400" b="1" dirty="0"/>
              <a:t>Applies to </a:t>
            </a:r>
            <a:r>
              <a:rPr lang="en-US" sz="2400" b="1" dirty="0" smtClean="0"/>
              <a:t>any prepackaged product sold in Canada.</a:t>
            </a:r>
            <a:endParaRPr lang="en-US" sz="2400" dirty="0" smtClean="0"/>
          </a:p>
          <a:p>
            <a:pPr algn="ctr"/>
            <a:endParaRPr lang="en-US" sz="2400" dirty="0"/>
          </a:p>
        </p:txBody>
      </p:sp>
      <p:sp>
        <p:nvSpPr>
          <p:cNvPr id="4" name="Title 1"/>
          <p:cNvSpPr>
            <a:spLocks noGrp="1"/>
          </p:cNvSpPr>
          <p:nvPr>
            <p:ph type="title"/>
          </p:nvPr>
        </p:nvSpPr>
        <p:spPr/>
        <p:txBody>
          <a:bodyPr>
            <a:normAutofit fontScale="90000"/>
          </a:bodyPr>
          <a:lstStyle/>
          <a:p>
            <a:pPr algn="l"/>
            <a:r>
              <a:rPr lang="en-US" sz="4000" dirty="0">
                <a:solidFill>
                  <a:srgbClr val="008000"/>
                </a:solidFill>
              </a:rPr>
              <a:t>CONSUMER PACKAGING AND LABELLING ACT &amp; REGULATIONS</a:t>
            </a:r>
            <a:endParaRPr lang="en-US" sz="3800" dirty="0">
              <a:solidFill>
                <a:srgbClr val="008000"/>
              </a:solidFill>
            </a:endParaRPr>
          </a:p>
        </p:txBody>
      </p:sp>
      <p:pic>
        <p:nvPicPr>
          <p:cNvPr id="5" name="Picture 4" descr="Picture 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085" y="2017954"/>
            <a:ext cx="1202384" cy="1089340"/>
          </a:xfrm>
          <a:prstGeom prst="rect">
            <a:avLst/>
          </a:prstGeom>
        </p:spPr>
      </p:pic>
      <p:pic>
        <p:nvPicPr>
          <p:cNvPr id="6" name="Picture 5" descr="Picture 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658" y="3376065"/>
            <a:ext cx="1366228" cy="1022064"/>
          </a:xfrm>
          <a:prstGeom prst="rect">
            <a:avLst/>
          </a:prstGeom>
        </p:spPr>
      </p:pic>
      <p:sp>
        <p:nvSpPr>
          <p:cNvPr id="7" name="TextBox 6"/>
          <p:cNvSpPr txBox="1"/>
          <p:nvPr/>
        </p:nvSpPr>
        <p:spPr>
          <a:xfrm>
            <a:off x="2026744" y="1896363"/>
            <a:ext cx="6296423" cy="1015663"/>
          </a:xfrm>
          <a:prstGeom prst="rect">
            <a:avLst/>
          </a:prstGeom>
          <a:noFill/>
        </p:spPr>
        <p:txBody>
          <a:bodyPr wrap="square" rtlCol="0">
            <a:spAutoFit/>
          </a:bodyPr>
          <a:lstStyle/>
          <a:p>
            <a:r>
              <a:rPr lang="en-US" sz="2000" b="1" i="1" dirty="0"/>
              <a:t>Consumer Packaging and </a:t>
            </a:r>
            <a:r>
              <a:rPr lang="en-US" sz="2000" b="1" i="1" dirty="0" err="1"/>
              <a:t>Labelling</a:t>
            </a:r>
            <a:r>
              <a:rPr lang="en-US" sz="2000" b="1" i="1" dirty="0"/>
              <a:t> Act</a:t>
            </a:r>
            <a:r>
              <a:rPr lang="en-US" sz="2000" b="1" dirty="0"/>
              <a:t> </a:t>
            </a:r>
            <a:r>
              <a:rPr lang="en-US" sz="2000" dirty="0" smtClean="0"/>
              <a:t>[CPLA] – An act respecting the packaging, </a:t>
            </a:r>
            <a:r>
              <a:rPr lang="en-US" sz="2000" dirty="0" err="1" smtClean="0"/>
              <a:t>labelling</a:t>
            </a:r>
            <a:r>
              <a:rPr lang="en-US" sz="2000" dirty="0" smtClean="0"/>
              <a:t>, sale, importation and advertising of prepackaged and certain other products.  </a:t>
            </a:r>
            <a:endParaRPr lang="en-US" sz="2000" dirty="0"/>
          </a:p>
        </p:txBody>
      </p:sp>
      <p:sp>
        <p:nvSpPr>
          <p:cNvPr id="8" name="TextBox 7"/>
          <p:cNvSpPr txBox="1"/>
          <p:nvPr/>
        </p:nvSpPr>
        <p:spPr>
          <a:xfrm>
            <a:off x="2003488" y="3257848"/>
            <a:ext cx="6752051" cy="1631216"/>
          </a:xfrm>
          <a:prstGeom prst="rect">
            <a:avLst/>
          </a:prstGeom>
          <a:noFill/>
        </p:spPr>
        <p:txBody>
          <a:bodyPr wrap="square" rtlCol="0">
            <a:spAutoFit/>
          </a:bodyPr>
          <a:lstStyle/>
          <a:p>
            <a:r>
              <a:rPr lang="en-US" sz="2000" b="1" i="1" dirty="0"/>
              <a:t>Consumer Packaging and </a:t>
            </a:r>
            <a:r>
              <a:rPr lang="en-US" sz="2000" b="1" i="1" dirty="0" err="1"/>
              <a:t>Labelling</a:t>
            </a:r>
            <a:r>
              <a:rPr lang="en-US" sz="2000" b="1" i="1" dirty="0"/>
              <a:t> Regulations </a:t>
            </a:r>
            <a:r>
              <a:rPr lang="en-US" sz="2000" dirty="0" smtClean="0"/>
              <a:t>[CPLR]– </a:t>
            </a:r>
            <a:r>
              <a:rPr lang="en-US" sz="2000" dirty="0"/>
              <a:t>sets forth mandatory label information such as bilingual </a:t>
            </a:r>
            <a:r>
              <a:rPr lang="en-US" sz="2000" dirty="0" err="1"/>
              <a:t>labelling</a:t>
            </a:r>
            <a:r>
              <a:rPr lang="en-US" sz="2000" dirty="0"/>
              <a:t> and the use of metric units of measurement. Both the FDR and CPLR contain provisions re. fraud and misrepresentation.</a:t>
            </a:r>
          </a:p>
          <a:p>
            <a:endParaRPr lang="en-US" sz="2000" dirty="0"/>
          </a:p>
        </p:txBody>
      </p:sp>
      <p:sp>
        <p:nvSpPr>
          <p:cNvPr id="13" name="TextBox 12"/>
          <p:cNvSpPr txBox="1"/>
          <p:nvPr/>
        </p:nvSpPr>
        <p:spPr>
          <a:xfrm>
            <a:off x="2007256" y="4742352"/>
            <a:ext cx="6296423" cy="1015663"/>
          </a:xfrm>
          <a:prstGeom prst="rect">
            <a:avLst/>
          </a:prstGeom>
          <a:noFill/>
        </p:spPr>
        <p:txBody>
          <a:bodyPr wrap="square" rtlCol="0">
            <a:spAutoFit/>
          </a:bodyPr>
          <a:lstStyle/>
          <a:p>
            <a:r>
              <a:rPr lang="en-US" sz="2000" dirty="0" smtClean="0"/>
              <a:t>The CFIA enforces the CPLA by inspecting against the requirements in the CPLR.</a:t>
            </a:r>
          </a:p>
          <a:p>
            <a:endParaRPr lang="en-US" sz="2000" dirty="0"/>
          </a:p>
        </p:txBody>
      </p:sp>
      <p:sp>
        <p:nvSpPr>
          <p:cNvPr id="11" name="TextBox 10"/>
          <p:cNvSpPr txBox="1"/>
          <p:nvPr/>
        </p:nvSpPr>
        <p:spPr>
          <a:xfrm>
            <a:off x="457200" y="6045034"/>
            <a:ext cx="8229600" cy="1200329"/>
          </a:xfrm>
          <a:prstGeom prst="rect">
            <a:avLst/>
          </a:prstGeom>
          <a:noFill/>
        </p:spPr>
        <p:txBody>
          <a:bodyPr wrap="square" rtlCol="0">
            <a:spAutoFit/>
          </a:bodyPr>
          <a:lstStyle/>
          <a:p>
            <a:r>
              <a:rPr lang="en-US" dirty="0" smtClean="0"/>
              <a:t>[CPLA]</a:t>
            </a:r>
            <a:r>
              <a:rPr lang="en-US" dirty="0"/>
              <a:t>: </a:t>
            </a:r>
            <a:r>
              <a:rPr lang="en-US" dirty="0">
                <a:hlinkClick r:id="rId5"/>
              </a:rPr>
              <a:t>http://laws-lois.justice.gc.ca/eng/acts/c-38/</a:t>
            </a:r>
            <a:r>
              <a:rPr lang="en-US" dirty="0"/>
              <a:t> </a:t>
            </a:r>
            <a:endParaRPr lang="en-US" dirty="0" smtClean="0"/>
          </a:p>
          <a:p>
            <a:r>
              <a:rPr lang="en-US" dirty="0" smtClean="0"/>
              <a:t>[CPLR]</a:t>
            </a:r>
            <a:r>
              <a:rPr lang="en-US" dirty="0"/>
              <a:t>: </a:t>
            </a:r>
            <a:r>
              <a:rPr lang="en-US" dirty="0">
                <a:hlinkClick r:id="rId6"/>
              </a:rPr>
              <a:t>http://www.laws.justice.gc.ca/eng/Regulations/C.R.C.,_c._417/index.</a:t>
            </a:r>
            <a:r>
              <a:rPr lang="en-US" dirty="0" smtClean="0">
                <a:hlinkClick r:id="rId6"/>
              </a:rPr>
              <a:t>html</a:t>
            </a:r>
            <a:endParaRPr lang="en-US" dirty="0" smtClean="0"/>
          </a:p>
          <a:p>
            <a:endParaRPr lang="en-US" dirty="0" smtClean="0"/>
          </a:p>
          <a:p>
            <a:r>
              <a:rPr lang="en-US" dirty="0" smtClean="0"/>
              <a:t> </a:t>
            </a:r>
            <a:endParaRPr lang="en-US" dirty="0"/>
          </a:p>
        </p:txBody>
      </p:sp>
      <p:sp>
        <p:nvSpPr>
          <p:cNvPr id="14" name="TextBox 13"/>
          <p:cNvSpPr txBox="1"/>
          <p:nvPr/>
        </p:nvSpPr>
        <p:spPr>
          <a:xfrm>
            <a:off x="262259" y="3085416"/>
            <a:ext cx="1844212" cy="276999"/>
          </a:xfrm>
          <a:prstGeom prst="rect">
            <a:avLst/>
          </a:prstGeom>
          <a:noFill/>
        </p:spPr>
        <p:txBody>
          <a:bodyPr wrap="square" rtlCol="0">
            <a:spAutoFit/>
          </a:bodyPr>
          <a:lstStyle/>
          <a:p>
            <a:pPr algn="ctr"/>
            <a:r>
              <a:rPr lang="en-US" sz="1200" dirty="0"/>
              <a:t>Current to Sept. 29, 2014</a:t>
            </a:r>
          </a:p>
        </p:txBody>
      </p:sp>
      <p:sp>
        <p:nvSpPr>
          <p:cNvPr id="15" name="TextBox 14"/>
          <p:cNvSpPr txBox="1"/>
          <p:nvPr/>
        </p:nvSpPr>
        <p:spPr>
          <a:xfrm>
            <a:off x="253395" y="4398129"/>
            <a:ext cx="1844212" cy="276999"/>
          </a:xfrm>
          <a:prstGeom prst="rect">
            <a:avLst/>
          </a:prstGeom>
          <a:noFill/>
        </p:spPr>
        <p:txBody>
          <a:bodyPr wrap="square" rtlCol="0">
            <a:spAutoFit/>
          </a:bodyPr>
          <a:lstStyle/>
          <a:p>
            <a:pPr algn="ctr"/>
            <a:r>
              <a:rPr lang="en-US" sz="1200" dirty="0"/>
              <a:t>Current to Sept. 29, 2014</a:t>
            </a:r>
          </a:p>
        </p:txBody>
      </p:sp>
      <p:pic>
        <p:nvPicPr>
          <p:cNvPr id="16" name="Picture 15" descr="CFIA_MAN.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 y="4805281"/>
            <a:ext cx="1508957" cy="1239753"/>
          </a:xfrm>
          <a:prstGeom prst="rect">
            <a:avLst/>
          </a:prstGeom>
        </p:spPr>
      </p:pic>
    </p:spTree>
    <p:extLst>
      <p:ext uri="{BB962C8B-B14F-4D97-AF65-F5344CB8AC3E}">
        <p14:creationId xmlns:p14="http://schemas.microsoft.com/office/powerpoint/2010/main" val="19718720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3" grpId="0"/>
      <p:bldP spid="11"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12748"/>
            <a:ext cx="8229600" cy="574906"/>
          </a:xfrm>
        </p:spPr>
        <p:txBody>
          <a:bodyPr>
            <a:normAutofit/>
          </a:bodyPr>
          <a:lstStyle/>
          <a:p>
            <a:pPr marL="0" indent="0">
              <a:buNone/>
            </a:pPr>
            <a:r>
              <a:rPr lang="en-US" sz="2400" b="1" dirty="0"/>
              <a:t>Applies to all food (and drugs) sold in </a:t>
            </a:r>
            <a:r>
              <a:rPr lang="en-US" sz="2400" b="1" dirty="0" smtClean="0"/>
              <a:t>Canada.</a:t>
            </a:r>
            <a:endParaRPr lang="en-US" sz="2400" dirty="0"/>
          </a:p>
          <a:p>
            <a:pPr algn="ctr"/>
            <a:endParaRPr lang="en-US" sz="2400" dirty="0"/>
          </a:p>
        </p:txBody>
      </p:sp>
      <p:sp>
        <p:nvSpPr>
          <p:cNvPr id="4" name="Title 1"/>
          <p:cNvSpPr>
            <a:spLocks noGrp="1"/>
          </p:cNvSpPr>
          <p:nvPr>
            <p:ph type="title"/>
          </p:nvPr>
        </p:nvSpPr>
        <p:spPr/>
        <p:txBody>
          <a:bodyPr>
            <a:normAutofit/>
          </a:bodyPr>
          <a:lstStyle/>
          <a:p>
            <a:pPr algn="l"/>
            <a:r>
              <a:rPr lang="en-US" sz="3800" dirty="0" smtClean="0">
                <a:solidFill>
                  <a:srgbClr val="008000"/>
                </a:solidFill>
              </a:rPr>
              <a:t>FOOD AND DRUG ACT &amp; REGULATIONS</a:t>
            </a:r>
            <a:endParaRPr lang="en-US" sz="3800" dirty="0">
              <a:solidFill>
                <a:srgbClr val="008000"/>
              </a:solidFill>
            </a:endParaRPr>
          </a:p>
        </p:txBody>
      </p:sp>
      <p:pic>
        <p:nvPicPr>
          <p:cNvPr id="5" name="Picture 4" descr="Picture 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060" y="1963913"/>
            <a:ext cx="1189301" cy="1077487"/>
          </a:xfrm>
          <a:prstGeom prst="rect">
            <a:avLst/>
          </a:prstGeom>
        </p:spPr>
      </p:pic>
      <p:pic>
        <p:nvPicPr>
          <p:cNvPr id="6" name="Picture 5" descr="Picture 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122" y="3295005"/>
            <a:ext cx="1366228" cy="1022064"/>
          </a:xfrm>
          <a:prstGeom prst="rect">
            <a:avLst/>
          </a:prstGeom>
        </p:spPr>
      </p:pic>
      <p:sp>
        <p:nvSpPr>
          <p:cNvPr id="7" name="TextBox 6"/>
          <p:cNvSpPr txBox="1"/>
          <p:nvPr/>
        </p:nvSpPr>
        <p:spPr>
          <a:xfrm>
            <a:off x="2026744" y="1828813"/>
            <a:ext cx="6296423" cy="1200328"/>
          </a:xfrm>
          <a:prstGeom prst="rect">
            <a:avLst/>
          </a:prstGeom>
          <a:noFill/>
        </p:spPr>
        <p:txBody>
          <a:bodyPr wrap="square" rtlCol="0">
            <a:spAutoFit/>
          </a:bodyPr>
          <a:lstStyle/>
          <a:p>
            <a:r>
              <a:rPr lang="en-US" sz="2400" b="1" i="1" dirty="0" smtClean="0"/>
              <a:t>Food </a:t>
            </a:r>
            <a:r>
              <a:rPr lang="en-US" sz="2400" b="1" i="1" dirty="0"/>
              <a:t>and Drugs Act</a:t>
            </a:r>
            <a:r>
              <a:rPr lang="en-US" sz="2400" b="1" dirty="0"/>
              <a:t> </a:t>
            </a:r>
            <a:r>
              <a:rPr lang="en-US" sz="2400" dirty="0"/>
              <a:t>[FDA]– An act respecting food, drugs, </a:t>
            </a:r>
            <a:r>
              <a:rPr lang="en-US" sz="2400" dirty="0" smtClean="0"/>
              <a:t>cosmetics </a:t>
            </a:r>
            <a:r>
              <a:rPr lang="en-US" sz="2400" dirty="0"/>
              <a:t>and therapeutic devices.</a:t>
            </a:r>
            <a:endParaRPr lang="en-US" sz="2400" i="1" dirty="0"/>
          </a:p>
          <a:p>
            <a:endParaRPr lang="en-US" sz="2400" dirty="0"/>
          </a:p>
        </p:txBody>
      </p:sp>
      <p:sp>
        <p:nvSpPr>
          <p:cNvPr id="8" name="TextBox 7"/>
          <p:cNvSpPr txBox="1"/>
          <p:nvPr/>
        </p:nvSpPr>
        <p:spPr>
          <a:xfrm>
            <a:off x="2071048" y="3163278"/>
            <a:ext cx="6296423" cy="1569660"/>
          </a:xfrm>
          <a:prstGeom prst="rect">
            <a:avLst/>
          </a:prstGeom>
          <a:noFill/>
        </p:spPr>
        <p:txBody>
          <a:bodyPr wrap="square" rtlCol="0">
            <a:spAutoFit/>
          </a:bodyPr>
          <a:lstStyle/>
          <a:p>
            <a:r>
              <a:rPr lang="en-US" sz="2400" b="1" i="1" dirty="0"/>
              <a:t>Food and Drug Regulations </a:t>
            </a:r>
            <a:r>
              <a:rPr lang="en-US" sz="2400" dirty="0"/>
              <a:t>[FDR] </a:t>
            </a:r>
            <a:r>
              <a:rPr lang="en-US" sz="2400" i="1" dirty="0"/>
              <a:t>– </a:t>
            </a:r>
            <a:r>
              <a:rPr lang="en-US" sz="2400" dirty="0"/>
              <a:t>regulations that </a:t>
            </a:r>
            <a:r>
              <a:rPr lang="en-US" sz="2400" dirty="0" smtClean="0"/>
              <a:t>prescribe </a:t>
            </a:r>
            <a:r>
              <a:rPr lang="en-US" sz="2400" dirty="0"/>
              <a:t>the standards for </a:t>
            </a:r>
            <a:r>
              <a:rPr lang="en-US" sz="2400" dirty="0" err="1"/>
              <a:t>labelling</a:t>
            </a:r>
            <a:r>
              <a:rPr lang="en-US" sz="2400" dirty="0"/>
              <a:t> </a:t>
            </a:r>
            <a:r>
              <a:rPr lang="en-US" sz="2400" dirty="0" smtClean="0"/>
              <a:t>and composition of food and drugs.</a:t>
            </a:r>
          </a:p>
          <a:p>
            <a:endParaRPr lang="en-US" sz="2400" dirty="0"/>
          </a:p>
        </p:txBody>
      </p:sp>
      <p:sp>
        <p:nvSpPr>
          <p:cNvPr id="9" name="TextBox 8"/>
          <p:cNvSpPr txBox="1"/>
          <p:nvPr/>
        </p:nvSpPr>
        <p:spPr>
          <a:xfrm>
            <a:off x="457200" y="5882914"/>
            <a:ext cx="8229600" cy="923330"/>
          </a:xfrm>
          <a:prstGeom prst="rect">
            <a:avLst/>
          </a:prstGeom>
          <a:noFill/>
        </p:spPr>
        <p:txBody>
          <a:bodyPr wrap="square" rtlCol="0">
            <a:spAutoFit/>
          </a:bodyPr>
          <a:lstStyle/>
          <a:p>
            <a:r>
              <a:rPr lang="en-US" dirty="0" smtClean="0"/>
              <a:t>[FDA]: </a:t>
            </a:r>
            <a:r>
              <a:rPr lang="en-US" dirty="0">
                <a:hlinkClick r:id="rId5"/>
              </a:rPr>
              <a:t>http://laws-lois.justice.gc.ca/eng/acts/F-27/index.</a:t>
            </a:r>
            <a:r>
              <a:rPr lang="en-US" dirty="0" smtClean="0">
                <a:hlinkClick r:id="rId5"/>
              </a:rPr>
              <a:t>html</a:t>
            </a:r>
            <a:endParaRPr lang="en-US" dirty="0" smtClean="0"/>
          </a:p>
          <a:p>
            <a:r>
              <a:rPr lang="en-US" dirty="0" smtClean="0"/>
              <a:t>[FDR]: </a:t>
            </a:r>
            <a:r>
              <a:rPr lang="en-US" dirty="0">
                <a:hlinkClick r:id="rId6"/>
              </a:rPr>
              <a:t>http://laws-lois.justice.gc.ca/eng/regulations/C.R.C.%2C%5Fc.%5F870</a:t>
            </a:r>
            <a:r>
              <a:rPr lang="en-US" dirty="0" smtClean="0">
                <a:hlinkClick r:id="rId6"/>
              </a:rPr>
              <a:t>/</a:t>
            </a:r>
            <a:endParaRPr lang="en-US" dirty="0" smtClean="0"/>
          </a:p>
          <a:p>
            <a:r>
              <a:rPr lang="en-US" dirty="0" smtClean="0"/>
              <a:t> </a:t>
            </a:r>
            <a:endParaRPr lang="en-US" dirty="0"/>
          </a:p>
        </p:txBody>
      </p:sp>
      <p:sp>
        <p:nvSpPr>
          <p:cNvPr id="13" name="TextBox 12"/>
          <p:cNvSpPr txBox="1"/>
          <p:nvPr/>
        </p:nvSpPr>
        <p:spPr>
          <a:xfrm>
            <a:off x="2061304" y="4526192"/>
            <a:ext cx="6296423" cy="1200328"/>
          </a:xfrm>
          <a:prstGeom prst="rect">
            <a:avLst/>
          </a:prstGeom>
          <a:noFill/>
        </p:spPr>
        <p:txBody>
          <a:bodyPr wrap="square" rtlCol="0">
            <a:spAutoFit/>
          </a:bodyPr>
          <a:lstStyle/>
          <a:p>
            <a:r>
              <a:rPr lang="en-US" sz="2400" dirty="0" smtClean="0"/>
              <a:t>The CFIA enforces the FDA by inspecting against the standards in the FDR. </a:t>
            </a:r>
          </a:p>
          <a:p>
            <a:endParaRPr lang="en-US" sz="2400" dirty="0"/>
          </a:p>
        </p:txBody>
      </p:sp>
      <p:sp>
        <p:nvSpPr>
          <p:cNvPr id="11" name="TextBox 10"/>
          <p:cNvSpPr txBox="1"/>
          <p:nvPr/>
        </p:nvSpPr>
        <p:spPr>
          <a:xfrm>
            <a:off x="201577" y="3030796"/>
            <a:ext cx="1875562" cy="276999"/>
          </a:xfrm>
          <a:prstGeom prst="rect">
            <a:avLst/>
          </a:prstGeom>
          <a:noFill/>
        </p:spPr>
        <p:txBody>
          <a:bodyPr wrap="square" rtlCol="0">
            <a:spAutoFit/>
          </a:bodyPr>
          <a:lstStyle/>
          <a:p>
            <a:pPr algn="ctr"/>
            <a:r>
              <a:rPr lang="en-US" sz="1200" dirty="0"/>
              <a:t>C</a:t>
            </a:r>
            <a:r>
              <a:rPr lang="en-US" sz="1200" dirty="0" smtClean="0"/>
              <a:t>urrent to Sept. 29, 2014</a:t>
            </a:r>
            <a:endParaRPr lang="en-US" sz="1200" dirty="0"/>
          </a:p>
        </p:txBody>
      </p:sp>
      <p:sp>
        <p:nvSpPr>
          <p:cNvPr id="14" name="TextBox 13"/>
          <p:cNvSpPr txBox="1"/>
          <p:nvPr/>
        </p:nvSpPr>
        <p:spPr>
          <a:xfrm>
            <a:off x="201577" y="4304989"/>
            <a:ext cx="1875562" cy="276999"/>
          </a:xfrm>
          <a:prstGeom prst="rect">
            <a:avLst/>
          </a:prstGeom>
          <a:noFill/>
        </p:spPr>
        <p:txBody>
          <a:bodyPr wrap="square" rtlCol="0">
            <a:spAutoFit/>
          </a:bodyPr>
          <a:lstStyle/>
          <a:p>
            <a:pPr algn="ctr"/>
            <a:r>
              <a:rPr lang="en-US" sz="1200" dirty="0"/>
              <a:t>C</a:t>
            </a:r>
            <a:r>
              <a:rPr lang="en-US" sz="1200" dirty="0" smtClean="0"/>
              <a:t>urrent to Sept. 29, 2014</a:t>
            </a:r>
            <a:endParaRPr lang="en-US" sz="1200" dirty="0"/>
          </a:p>
        </p:txBody>
      </p:sp>
      <p:pic>
        <p:nvPicPr>
          <p:cNvPr id="15" name="Picture 14" descr="CFIA_MAN.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8810" y="4673673"/>
            <a:ext cx="1508957" cy="1239753"/>
          </a:xfrm>
          <a:prstGeom prst="rect">
            <a:avLst/>
          </a:prstGeom>
        </p:spPr>
      </p:pic>
    </p:spTree>
    <p:extLst>
      <p:ext uri="{BB962C8B-B14F-4D97-AF65-F5344CB8AC3E}">
        <p14:creationId xmlns:p14="http://schemas.microsoft.com/office/powerpoint/2010/main" val="28112800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3" grpId="0"/>
      <p:bldP spid="11"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008000"/>
                </a:solidFill>
              </a:rPr>
              <a:t>SAFE FOOD FOR CANADIANS ACT</a:t>
            </a:r>
            <a:endParaRPr lang="en-US" dirty="0">
              <a:solidFill>
                <a:srgbClr val="008000"/>
              </a:solidFill>
            </a:endParaRPr>
          </a:p>
        </p:txBody>
      </p:sp>
      <p:sp>
        <p:nvSpPr>
          <p:cNvPr id="4" name="Content Placeholder 2"/>
          <p:cNvSpPr txBox="1">
            <a:spLocks/>
          </p:cNvSpPr>
          <p:nvPr/>
        </p:nvSpPr>
        <p:spPr>
          <a:xfrm>
            <a:off x="457200" y="1098058"/>
            <a:ext cx="8229600" cy="57490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b="1" dirty="0" smtClean="0"/>
              <a:t>Establishes a framework for the safety of food commodities.</a:t>
            </a:r>
            <a:endParaRPr lang="en-US" sz="2400" dirty="0" smtClean="0"/>
          </a:p>
          <a:p>
            <a:pPr algn="ctr"/>
            <a:endParaRPr lang="en-US" sz="2400" dirty="0"/>
          </a:p>
        </p:txBody>
      </p:sp>
      <p:pic>
        <p:nvPicPr>
          <p:cNvPr id="5" name="Picture 4" descr="Picture 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243" y="1735714"/>
            <a:ext cx="1202384" cy="1089340"/>
          </a:xfrm>
          <a:prstGeom prst="rect">
            <a:avLst/>
          </a:prstGeom>
        </p:spPr>
      </p:pic>
      <p:pic>
        <p:nvPicPr>
          <p:cNvPr id="6" name="Picture 5" descr="Picture 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336" y="4680285"/>
            <a:ext cx="1366228" cy="1022064"/>
          </a:xfrm>
          <a:prstGeom prst="rect">
            <a:avLst/>
          </a:prstGeom>
        </p:spPr>
      </p:pic>
      <p:sp>
        <p:nvSpPr>
          <p:cNvPr id="7" name="TextBox 6"/>
          <p:cNvSpPr txBox="1"/>
          <p:nvPr/>
        </p:nvSpPr>
        <p:spPr>
          <a:xfrm>
            <a:off x="2026744" y="1614123"/>
            <a:ext cx="6296423" cy="2862322"/>
          </a:xfrm>
          <a:prstGeom prst="rect">
            <a:avLst/>
          </a:prstGeom>
          <a:noFill/>
        </p:spPr>
        <p:txBody>
          <a:bodyPr wrap="square" rtlCol="0">
            <a:spAutoFit/>
          </a:bodyPr>
          <a:lstStyle/>
          <a:p>
            <a:r>
              <a:rPr lang="en-US" sz="2000" b="1" i="1" dirty="0" smtClean="0"/>
              <a:t>Safe Food for Canadians Act </a:t>
            </a:r>
            <a:r>
              <a:rPr lang="en-US" sz="2000" dirty="0" smtClean="0"/>
              <a:t>[SFCA] – An act respecting food commodities, including their inspection, their safety, their </a:t>
            </a:r>
            <a:r>
              <a:rPr lang="en-US" sz="2000" dirty="0" err="1" smtClean="0"/>
              <a:t>labelling</a:t>
            </a:r>
            <a:r>
              <a:rPr lang="en-US" sz="2000" dirty="0" smtClean="0"/>
              <a:t> and advertising, their import, export and interprovincial trade, the establishment of standards for them, the registration or licensing of persons who perform certain activities related to them, the establishment of standards governing establishments where those activities are performed and the registration of establishments where those activities are performed.  </a:t>
            </a:r>
            <a:endParaRPr lang="en-US" sz="2000" dirty="0"/>
          </a:p>
        </p:txBody>
      </p:sp>
      <p:sp>
        <p:nvSpPr>
          <p:cNvPr id="9" name="TextBox 8"/>
          <p:cNvSpPr txBox="1"/>
          <p:nvPr/>
        </p:nvSpPr>
        <p:spPr>
          <a:xfrm>
            <a:off x="262259" y="2803176"/>
            <a:ext cx="1844212" cy="276999"/>
          </a:xfrm>
          <a:prstGeom prst="rect">
            <a:avLst/>
          </a:prstGeom>
          <a:noFill/>
        </p:spPr>
        <p:txBody>
          <a:bodyPr wrap="square" rtlCol="0">
            <a:spAutoFit/>
          </a:bodyPr>
          <a:lstStyle/>
          <a:p>
            <a:pPr algn="ctr"/>
            <a:r>
              <a:rPr lang="en-US" sz="1200" dirty="0"/>
              <a:t>Current to Sept. 29, 2014</a:t>
            </a:r>
          </a:p>
        </p:txBody>
      </p:sp>
      <p:sp>
        <p:nvSpPr>
          <p:cNvPr id="10" name="TextBox 9"/>
          <p:cNvSpPr txBox="1"/>
          <p:nvPr/>
        </p:nvSpPr>
        <p:spPr>
          <a:xfrm>
            <a:off x="2038042" y="4533860"/>
            <a:ext cx="7105958" cy="2862322"/>
          </a:xfrm>
          <a:prstGeom prst="rect">
            <a:avLst/>
          </a:prstGeom>
          <a:noFill/>
        </p:spPr>
        <p:txBody>
          <a:bodyPr wrap="square" rtlCol="0">
            <a:spAutoFit/>
          </a:bodyPr>
          <a:lstStyle/>
          <a:p>
            <a:r>
              <a:rPr lang="en-US" sz="2000" dirty="0" smtClean="0"/>
              <a:t>The supporting regulations that will bring into force the SFCA are in development.  Initiatives under the SFCA  include:</a:t>
            </a:r>
          </a:p>
          <a:p>
            <a:pPr marL="342900" indent="-342900">
              <a:buFont typeface="Arial"/>
              <a:buChar char="•"/>
            </a:pPr>
            <a:r>
              <a:rPr lang="en-US" sz="2000" dirty="0" err="1" smtClean="0"/>
              <a:t>Labelling</a:t>
            </a:r>
            <a:r>
              <a:rPr lang="en-US" sz="2000" dirty="0" smtClean="0"/>
              <a:t> Modernization Initiative</a:t>
            </a:r>
          </a:p>
          <a:p>
            <a:pPr marL="342900" indent="-342900">
              <a:buFont typeface="Arial"/>
              <a:buChar char="•"/>
            </a:pPr>
            <a:r>
              <a:rPr lang="en-US" sz="2000" dirty="0" smtClean="0"/>
              <a:t>Inspection Verification Teams</a:t>
            </a:r>
          </a:p>
          <a:p>
            <a:pPr marL="342900" indent="-342900">
              <a:buFont typeface="Arial"/>
              <a:buChar char="•"/>
            </a:pPr>
            <a:r>
              <a:rPr lang="en-US" sz="2000" dirty="0" smtClean="0"/>
              <a:t>New Testing and </a:t>
            </a:r>
            <a:r>
              <a:rPr lang="en-US" sz="2000" dirty="0" err="1" smtClean="0"/>
              <a:t>Labelling</a:t>
            </a:r>
            <a:r>
              <a:rPr lang="en-US" sz="2000" dirty="0" smtClean="0"/>
              <a:t> Safeguards at Federal Meat Plants</a:t>
            </a:r>
          </a:p>
          <a:p>
            <a:pPr marL="342900" indent="-342900">
              <a:buFont typeface="Arial"/>
              <a:buChar char="•"/>
            </a:pPr>
            <a:endParaRPr lang="en-US" sz="2000" dirty="0" smtClean="0"/>
          </a:p>
          <a:p>
            <a:endParaRPr lang="en-US" sz="2000" dirty="0" smtClean="0"/>
          </a:p>
          <a:p>
            <a:endParaRPr lang="en-US" sz="2000" dirty="0"/>
          </a:p>
          <a:p>
            <a:endParaRPr lang="en-US" sz="2000" dirty="0"/>
          </a:p>
        </p:txBody>
      </p:sp>
      <p:sp>
        <p:nvSpPr>
          <p:cNvPr id="11" name="TextBox 10"/>
          <p:cNvSpPr txBox="1"/>
          <p:nvPr/>
        </p:nvSpPr>
        <p:spPr>
          <a:xfrm>
            <a:off x="1207186" y="4813731"/>
            <a:ext cx="501685" cy="707886"/>
          </a:xfrm>
          <a:prstGeom prst="rect">
            <a:avLst/>
          </a:prstGeom>
          <a:noFill/>
        </p:spPr>
        <p:txBody>
          <a:bodyPr wrap="square" rtlCol="0">
            <a:spAutoFit/>
          </a:bodyPr>
          <a:lstStyle/>
          <a:p>
            <a:pPr algn="ctr"/>
            <a:r>
              <a:rPr lang="en-US" sz="4000" b="1" dirty="0">
                <a:solidFill>
                  <a:srgbClr val="FF0000"/>
                </a:solidFill>
              </a:rPr>
              <a:t>?</a:t>
            </a:r>
          </a:p>
        </p:txBody>
      </p:sp>
      <p:sp>
        <p:nvSpPr>
          <p:cNvPr id="14" name="TextBox 13"/>
          <p:cNvSpPr txBox="1"/>
          <p:nvPr/>
        </p:nvSpPr>
        <p:spPr>
          <a:xfrm>
            <a:off x="451145" y="6170474"/>
            <a:ext cx="8229600" cy="923330"/>
          </a:xfrm>
          <a:prstGeom prst="rect">
            <a:avLst/>
          </a:prstGeom>
          <a:noFill/>
        </p:spPr>
        <p:txBody>
          <a:bodyPr wrap="square" rtlCol="0">
            <a:spAutoFit/>
          </a:bodyPr>
          <a:lstStyle/>
          <a:p>
            <a:r>
              <a:rPr lang="en-US" dirty="0" smtClean="0"/>
              <a:t>[SFCA]</a:t>
            </a:r>
            <a:r>
              <a:rPr lang="en-US" dirty="0"/>
              <a:t>: </a:t>
            </a:r>
            <a:r>
              <a:rPr lang="en-US" dirty="0">
                <a:hlinkClick r:id="rId5"/>
              </a:rPr>
              <a:t>http://laws-lois.justice.gc.ca/eng/acts/S-1.1/index.</a:t>
            </a:r>
            <a:r>
              <a:rPr lang="en-US" dirty="0" smtClean="0">
                <a:hlinkClick r:id="rId5"/>
              </a:rPr>
              <a:t>html</a:t>
            </a:r>
            <a:endParaRPr lang="en-US" dirty="0" smtClean="0"/>
          </a:p>
          <a:p>
            <a:endParaRPr lang="en-US" dirty="0" smtClean="0"/>
          </a:p>
          <a:p>
            <a:r>
              <a:rPr lang="en-US" dirty="0" smtClean="0"/>
              <a:t> </a:t>
            </a:r>
            <a:endParaRPr lang="en-US" dirty="0"/>
          </a:p>
        </p:txBody>
      </p:sp>
    </p:spTree>
    <p:extLst>
      <p:ext uri="{BB962C8B-B14F-4D97-AF65-F5344CB8AC3E}">
        <p14:creationId xmlns:p14="http://schemas.microsoft.com/office/powerpoint/2010/main" val="18091942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008000"/>
                </a:solidFill>
              </a:rPr>
              <a:t>SFCA – COMING INTO FORCE</a:t>
            </a:r>
            <a:endParaRPr lang="en-US" dirty="0">
              <a:solidFill>
                <a:srgbClr val="008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443806708"/>
              </p:ext>
            </p:extLst>
          </p:nvPr>
        </p:nvGraphicFramePr>
        <p:xfrm>
          <a:off x="1471103" y="1821954"/>
          <a:ext cx="6096000" cy="1381760"/>
        </p:xfrm>
        <a:graphic>
          <a:graphicData uri="http://schemas.openxmlformats.org/drawingml/2006/table">
            <a:tbl>
              <a:tblPr firstRow="1" bandRow="1">
                <a:tableStyleId>{F5AB1C69-6EDB-4FF4-983F-18BD219EF322}</a:tableStyleId>
              </a:tblPr>
              <a:tblGrid>
                <a:gridCol w="1524000"/>
                <a:gridCol w="1524000"/>
                <a:gridCol w="1524000"/>
                <a:gridCol w="1524000"/>
              </a:tblGrid>
              <a:tr h="370840">
                <a:tc>
                  <a:txBody>
                    <a:bodyPr/>
                    <a:lstStyle/>
                    <a:p>
                      <a:r>
                        <a:rPr lang="en-US" dirty="0" smtClean="0"/>
                        <a:t>(Previously proposed)</a:t>
                      </a:r>
                      <a:endParaRPr lang="en-US" dirty="0"/>
                    </a:p>
                  </a:txBody>
                  <a:tcPr/>
                </a:tc>
                <a:tc>
                  <a:txBody>
                    <a:bodyPr/>
                    <a:lstStyle/>
                    <a:p>
                      <a:r>
                        <a:rPr lang="en-US" dirty="0" smtClean="0"/>
                        <a:t>Currently</a:t>
                      </a:r>
                      <a:r>
                        <a:rPr lang="en-US" baseline="0" dirty="0" smtClean="0"/>
                        <a:t> “Registered”</a:t>
                      </a:r>
                      <a:endParaRPr lang="en-US" dirty="0"/>
                    </a:p>
                  </a:txBody>
                  <a:tcPr/>
                </a:tc>
                <a:tc>
                  <a:txBody>
                    <a:bodyPr/>
                    <a:lstStyle/>
                    <a:p>
                      <a:r>
                        <a:rPr lang="en-US" dirty="0" smtClean="0"/>
                        <a:t>FFV</a:t>
                      </a:r>
                      <a:endParaRPr lang="en-US" dirty="0"/>
                    </a:p>
                  </a:txBody>
                  <a:tcPr/>
                </a:tc>
                <a:tc>
                  <a:txBody>
                    <a:bodyPr/>
                    <a:lstStyle/>
                    <a:p>
                      <a:r>
                        <a:rPr lang="en-US" dirty="0" smtClean="0"/>
                        <a:t>Non-Registered</a:t>
                      </a:r>
                      <a:endParaRPr lang="en-US" dirty="0"/>
                    </a:p>
                  </a:txBody>
                  <a:tcPr/>
                </a:tc>
              </a:tr>
              <a:tr h="370840">
                <a:tc>
                  <a:txBody>
                    <a:bodyPr/>
                    <a:lstStyle/>
                    <a:p>
                      <a:r>
                        <a:rPr lang="en-US" dirty="0" err="1" smtClean="0"/>
                        <a:t>Licence</a:t>
                      </a:r>
                      <a:endParaRPr lang="en-US" dirty="0"/>
                    </a:p>
                  </a:txBody>
                  <a:tcPr/>
                </a:tc>
                <a:tc>
                  <a:txBody>
                    <a:bodyPr/>
                    <a:lstStyle/>
                    <a:p>
                      <a:r>
                        <a:rPr lang="en-US" dirty="0" smtClean="0"/>
                        <a:t>2015</a:t>
                      </a:r>
                      <a:endParaRPr lang="en-US" dirty="0"/>
                    </a:p>
                  </a:txBody>
                  <a:tcPr/>
                </a:tc>
                <a:tc>
                  <a:txBody>
                    <a:bodyPr/>
                    <a:lstStyle/>
                    <a:p>
                      <a:r>
                        <a:rPr lang="en-US" dirty="0" smtClean="0"/>
                        <a:t>2015</a:t>
                      </a:r>
                      <a:endParaRPr lang="en-US" dirty="0"/>
                    </a:p>
                  </a:txBody>
                  <a:tcPr/>
                </a:tc>
                <a:tc>
                  <a:txBody>
                    <a:bodyPr/>
                    <a:lstStyle/>
                    <a:p>
                      <a:r>
                        <a:rPr lang="en-US" dirty="0" smtClean="0"/>
                        <a:t>2016</a:t>
                      </a:r>
                      <a:endParaRPr lang="en-US" dirty="0"/>
                    </a:p>
                  </a:txBody>
                  <a:tcPr/>
                </a:tc>
              </a:tr>
              <a:tr h="370840">
                <a:tc>
                  <a:txBody>
                    <a:bodyPr/>
                    <a:lstStyle/>
                    <a:p>
                      <a:r>
                        <a:rPr lang="en-US" dirty="0" smtClean="0"/>
                        <a:t>PCP</a:t>
                      </a:r>
                      <a:endParaRPr lang="en-US" dirty="0"/>
                    </a:p>
                  </a:txBody>
                  <a:tcPr/>
                </a:tc>
                <a:tc>
                  <a:txBody>
                    <a:bodyPr/>
                    <a:lstStyle/>
                    <a:p>
                      <a:r>
                        <a:rPr lang="en-US" dirty="0" smtClean="0"/>
                        <a:t>2015</a:t>
                      </a:r>
                      <a:endParaRPr lang="en-US" dirty="0"/>
                    </a:p>
                  </a:txBody>
                  <a:tcPr/>
                </a:tc>
                <a:tc>
                  <a:txBody>
                    <a:bodyPr/>
                    <a:lstStyle/>
                    <a:p>
                      <a:r>
                        <a:rPr lang="en-US" dirty="0" smtClean="0"/>
                        <a:t>2016</a:t>
                      </a:r>
                      <a:endParaRPr lang="en-US" dirty="0"/>
                    </a:p>
                  </a:txBody>
                  <a:tcPr/>
                </a:tc>
                <a:tc>
                  <a:txBody>
                    <a:bodyPr/>
                    <a:lstStyle/>
                    <a:p>
                      <a:r>
                        <a:rPr lang="en-US" dirty="0" smtClean="0"/>
                        <a:t>2017</a:t>
                      </a:r>
                      <a:endParaRPr lang="en-US" dirty="0"/>
                    </a:p>
                  </a:txBody>
                  <a:tcPr/>
                </a:tc>
              </a:tr>
            </a:tbl>
          </a:graphicData>
        </a:graphic>
      </p:graphicFrame>
      <p:sp>
        <p:nvSpPr>
          <p:cNvPr id="5" name="TextBox 4"/>
          <p:cNvSpPr txBox="1"/>
          <p:nvPr/>
        </p:nvSpPr>
        <p:spPr>
          <a:xfrm>
            <a:off x="457200" y="3872942"/>
            <a:ext cx="8416360" cy="2308324"/>
          </a:xfrm>
          <a:prstGeom prst="rect">
            <a:avLst/>
          </a:prstGeom>
          <a:noFill/>
        </p:spPr>
        <p:txBody>
          <a:bodyPr wrap="square" rtlCol="0">
            <a:spAutoFit/>
          </a:bodyPr>
          <a:lstStyle/>
          <a:p>
            <a:pPr marL="285750" indent="-285750">
              <a:buFont typeface="Arial"/>
              <a:buChar char="•"/>
            </a:pPr>
            <a:r>
              <a:rPr lang="en-US" dirty="0" smtClean="0"/>
              <a:t>Draft regulations under the SFCA were released May 22, 2014 but only contains a subset of the proposed regulations</a:t>
            </a:r>
            <a:r>
              <a:rPr lang="en-US" dirty="0"/>
              <a:t> </a:t>
            </a:r>
            <a:r>
              <a:rPr lang="en-US" dirty="0" smtClean="0"/>
              <a:t>and significant details were lacking.</a:t>
            </a:r>
          </a:p>
          <a:p>
            <a:endParaRPr lang="en-US" dirty="0" smtClean="0"/>
          </a:p>
          <a:p>
            <a:pPr marL="285750" indent="-285750">
              <a:buFont typeface="Arial"/>
              <a:buChar char="•"/>
            </a:pPr>
            <a:r>
              <a:rPr lang="en-US" dirty="0" smtClean="0"/>
              <a:t>Industry has (recently) proposed to the CFIA and Minister of Health that the coming into force of the new regulations be phased in over three years starting in January 2016.  </a:t>
            </a:r>
          </a:p>
          <a:p>
            <a:endParaRPr lang="en-US" dirty="0" smtClean="0"/>
          </a:p>
          <a:p>
            <a:r>
              <a:rPr lang="en-US" dirty="0" smtClean="0"/>
              <a:t> </a:t>
            </a:r>
            <a:endParaRPr lang="en-US" dirty="0"/>
          </a:p>
        </p:txBody>
      </p:sp>
    </p:spTree>
    <p:extLst>
      <p:ext uri="{BB962C8B-B14F-4D97-AF65-F5344CB8AC3E}">
        <p14:creationId xmlns:p14="http://schemas.microsoft.com/office/powerpoint/2010/main" val="27215977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5574</TotalTime>
  <Words>5702</Words>
  <Application>Microsoft Macintosh PowerPoint</Application>
  <PresentationFormat>On-screen Show (4:3)</PresentationFormat>
  <Paragraphs>719</Paragraphs>
  <Slides>44</Slides>
  <Notes>20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PowerPoint Presentation</vt:lpstr>
      <vt:lpstr>Canadian Food Industry Regulation &amp; Food Safety Requirements</vt:lpstr>
      <vt:lpstr>AGENDA</vt:lpstr>
      <vt:lpstr>(1) CANADIAN FOOD LAW</vt:lpstr>
      <vt:lpstr>FEDERAL GOVERNMENT DEPARTMENTS</vt:lpstr>
      <vt:lpstr>CONSUMER PACKAGING AND LABELLING ACT &amp; REGULATIONS</vt:lpstr>
      <vt:lpstr>FOOD AND DRUG ACT &amp; REGULATIONS</vt:lpstr>
      <vt:lpstr>SAFE FOOD FOR CANADIANS ACT</vt:lpstr>
      <vt:lpstr>SFCA – COMING INTO FORCE</vt:lpstr>
      <vt:lpstr>(2) FOOD LABELLING</vt:lpstr>
      <vt:lpstr>FOOD PRODUCTS THAT REQUIRE A LABEL</vt:lpstr>
      <vt:lpstr>FOOD PRODUCTS THAT REQUIRE A LABEL</vt:lpstr>
      <vt:lpstr>Food Labelling Examples</vt:lpstr>
      <vt:lpstr>MANDATORY LABEL REQUIREMENTS</vt:lpstr>
      <vt:lpstr>DATE MARKINGS</vt:lpstr>
      <vt:lpstr>FOOD-SPECIFIC REQUIREMENTS</vt:lpstr>
      <vt:lpstr>What’s in a Name?</vt:lpstr>
      <vt:lpstr>NUTRITION LABELLING</vt:lpstr>
      <vt:lpstr>LIST OF INGREDIENTS</vt:lpstr>
      <vt:lpstr>LIST OF INGREDIENTS</vt:lpstr>
      <vt:lpstr>LIST OF INGREDIENTS</vt:lpstr>
      <vt:lpstr>ALLERGEN DECLARATION</vt:lpstr>
      <vt:lpstr>FOOD ALLERGENS, GLUTEN AND ADDED SULPHITES DECLARATION</vt:lpstr>
      <vt:lpstr>ALLERGEN DECLARATION</vt:lpstr>
      <vt:lpstr>NUTRITION FACTS TABLE (NFT)</vt:lpstr>
      <vt:lpstr>FOODS PROHIBITED FROM DISPLAYING A NFT</vt:lpstr>
      <vt:lpstr>NUTRITION LABELLING</vt:lpstr>
      <vt:lpstr>NFT HOW-TO</vt:lpstr>
      <vt:lpstr>OPTIONAL CLAIMS &amp; STATEMENTS</vt:lpstr>
      <vt:lpstr>ORGANIC CLAIMS</vt:lpstr>
      <vt:lpstr>ORGANIC CLAIMS</vt:lpstr>
      <vt:lpstr>BILINGUAL LABELLING </vt:lpstr>
      <vt:lpstr>(3) PREMISES REGULATION &amp; FOOD SAFETY</vt:lpstr>
      <vt:lpstr>FEDERAL PREMISES REQUIREMENTS</vt:lpstr>
      <vt:lpstr>FEDERAL FOOD SAFETY REQUIREMENTS</vt:lpstr>
      <vt:lpstr>HACCP &amp; PREREQUISITE PROGRAMS</vt:lpstr>
      <vt:lpstr>PROVINCIAL/TERRITORIAL REGULATIONS</vt:lpstr>
      <vt:lpstr>PROVINCIAL/TERRITORIAL REGULATIONS</vt:lpstr>
      <vt:lpstr>PROVINCIAL/TERRITORIAL REGULATIONS</vt:lpstr>
      <vt:lpstr>PROVINCIAL/TERRITORIAL FOOD SAFETY REQUIREMENTS</vt:lpstr>
      <vt:lpstr>PROVINCIAL/TERRITORIAL FOOD SAFETY REQUIREMENTS</vt:lpstr>
      <vt:lpstr>BEYOND THE REQUIREMENTS - BUILDING YOUR FOOD SAFETY PLAN</vt:lpstr>
      <vt:lpstr>FOOD SAFETY PLANS – NEED HELP?</vt:lpstr>
      <vt:lpstr>QUESTIONS?</vt:lpstr>
    </vt:vector>
  </TitlesOfParts>
  <Company>SEED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Canadian Food Industry Regulation &amp; Food Safety Requirements</dc:title>
  <dc:creator>000 - Warren Caldwell</dc:creator>
  <cp:lastModifiedBy>Abra Brynne</cp:lastModifiedBy>
  <cp:revision>438</cp:revision>
  <dcterms:created xsi:type="dcterms:W3CDTF">2014-09-17T16:41:12Z</dcterms:created>
  <dcterms:modified xsi:type="dcterms:W3CDTF">2014-10-28T15:44:00Z</dcterms:modified>
</cp:coreProperties>
</file>