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0"/>
  </p:notesMasterIdLst>
  <p:sldIdLst>
    <p:sldId id="314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35" r:id="rId14"/>
    <p:sldId id="312" r:id="rId15"/>
    <p:sldId id="331" r:id="rId16"/>
    <p:sldId id="343" r:id="rId17"/>
    <p:sldId id="344" r:id="rId18"/>
    <p:sldId id="345" r:id="rId19"/>
    <p:sldId id="342" r:id="rId20"/>
    <p:sldId id="346" r:id="rId21"/>
    <p:sldId id="320" r:id="rId22"/>
    <p:sldId id="321" r:id="rId23"/>
    <p:sldId id="322" r:id="rId24"/>
    <p:sldId id="317" r:id="rId25"/>
    <p:sldId id="325" r:id="rId26"/>
    <p:sldId id="347" r:id="rId27"/>
    <p:sldId id="316" r:id="rId28"/>
    <p:sldId id="313" r:id="rId29"/>
    <p:sldId id="359" r:id="rId30"/>
    <p:sldId id="398" r:id="rId31"/>
    <p:sldId id="397" r:id="rId32"/>
    <p:sldId id="289" r:id="rId33"/>
    <p:sldId id="309" r:id="rId34"/>
    <p:sldId id="311" r:id="rId35"/>
    <p:sldId id="358" r:id="rId36"/>
    <p:sldId id="338" r:id="rId37"/>
    <p:sldId id="349" r:id="rId38"/>
    <p:sldId id="348" r:id="rId39"/>
    <p:sldId id="361" r:id="rId40"/>
    <p:sldId id="360" r:id="rId41"/>
    <p:sldId id="367" r:id="rId42"/>
    <p:sldId id="368" r:id="rId43"/>
    <p:sldId id="350" r:id="rId44"/>
    <p:sldId id="352" r:id="rId45"/>
    <p:sldId id="353" r:id="rId46"/>
    <p:sldId id="354" r:id="rId47"/>
    <p:sldId id="365" r:id="rId48"/>
    <p:sldId id="362" r:id="rId49"/>
    <p:sldId id="366" r:id="rId50"/>
    <p:sldId id="372" r:id="rId51"/>
    <p:sldId id="371" r:id="rId52"/>
    <p:sldId id="370" r:id="rId53"/>
    <p:sldId id="369" r:id="rId54"/>
    <p:sldId id="373" r:id="rId55"/>
    <p:sldId id="363" r:id="rId56"/>
    <p:sldId id="374" r:id="rId57"/>
    <p:sldId id="375" r:id="rId58"/>
    <p:sldId id="376" r:id="rId59"/>
    <p:sldId id="377" r:id="rId60"/>
    <p:sldId id="378" r:id="rId61"/>
    <p:sldId id="380" r:id="rId62"/>
    <p:sldId id="324" r:id="rId63"/>
    <p:sldId id="381" r:id="rId64"/>
    <p:sldId id="382" r:id="rId65"/>
    <p:sldId id="384" r:id="rId66"/>
    <p:sldId id="385" r:id="rId67"/>
    <p:sldId id="308" r:id="rId68"/>
    <p:sldId id="356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3D3A"/>
    <a:srgbClr val="BD9B53"/>
    <a:srgbClr val="9E803C"/>
    <a:srgbClr val="B0A436"/>
    <a:srgbClr val="C6B843"/>
    <a:srgbClr val="BDB255"/>
    <a:srgbClr val="BDB039"/>
    <a:srgbClr val="A5632D"/>
    <a:srgbClr val="844F24"/>
    <a:srgbClr val="B66D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265" autoAdjust="0"/>
  </p:normalViewPr>
  <p:slideViewPr>
    <p:cSldViewPr>
      <p:cViewPr>
        <p:scale>
          <a:sx n="66" d="100"/>
          <a:sy n="66" d="100"/>
        </p:scale>
        <p:origin x="-69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ln w="41275"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100</c:v>
                </c:pt>
                <c:pt idx="1">
                  <c:v>200</c:v>
                </c:pt>
                <c:pt idx="2">
                  <c:v>400</c:v>
                </c:pt>
                <c:pt idx="3">
                  <c:v>800</c:v>
                </c:pt>
                <c:pt idx="4">
                  <c:v>1600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Expenses</c:v>
                </c:pt>
              </c:strCache>
            </c:strRef>
          </c:tx>
          <c:spPr>
            <a:ln w="41275"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200</c:v>
                </c:pt>
                <c:pt idx="1">
                  <c:v>300</c:v>
                </c:pt>
                <c:pt idx="2">
                  <c:v>400</c:v>
                </c:pt>
                <c:pt idx="3">
                  <c:v>780</c:v>
                </c:pt>
                <c:pt idx="4">
                  <c:v>1520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EBITDA</c:v>
                </c:pt>
              </c:strCache>
            </c:strRef>
          </c:tx>
          <c:spPr>
            <a:ln w="41275"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Sheet1!$D$2:$D$6</c:f>
              <c:numCache>
                <c:formatCode>"$"#,##0</c:formatCode>
                <c:ptCount val="5"/>
                <c:pt idx="0">
                  <c:v>-100</c:v>
                </c:pt>
                <c:pt idx="1">
                  <c:v>-100</c:v>
                </c:pt>
                <c:pt idx="2">
                  <c:v>0</c:v>
                </c:pt>
                <c:pt idx="3">
                  <c:v>20</c:v>
                </c:pt>
                <c:pt idx="4">
                  <c:v>80</c:v>
                </c:pt>
              </c:numCache>
            </c:numRef>
          </c:val>
        </c:ser>
        <c:marker val="1"/>
        <c:axId val="161904512"/>
        <c:axId val="161906048"/>
      </c:lineChart>
      <c:catAx>
        <c:axId val="161904512"/>
        <c:scaling>
          <c:orientation val="minMax"/>
        </c:scaling>
        <c:axPos val="b"/>
        <c:tickLblPos val="nextTo"/>
        <c:crossAx val="161906048"/>
        <c:crosses val="autoZero"/>
        <c:auto val="1"/>
        <c:lblAlgn val="ctr"/>
        <c:lblOffset val="100"/>
      </c:catAx>
      <c:valAx>
        <c:axId val="1619060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2">
                        <a:lumMod val="75000"/>
                      </a:schemeClr>
                    </a:solidFill>
                  </a:defRPr>
                </a:pPr>
                <a:r>
                  <a:rPr lang="en-US" dirty="0" smtClean="0">
                    <a:solidFill>
                      <a:schemeClr val="bg2">
                        <a:lumMod val="75000"/>
                      </a:schemeClr>
                    </a:solidFill>
                  </a:rPr>
                  <a:t>Thousands</a:t>
                </a:r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c:rich>
          </c:tx>
          <c:layout/>
        </c:title>
        <c:numFmt formatCode="&quot;$&quot;#,##0" sourceLinked="1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</a:defRPr>
            </a:pPr>
            <a:endParaRPr lang="en-US"/>
          </a:p>
        </c:txPr>
        <c:crossAx val="1619045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solidFill>
                  <a:schemeClr val="bg2">
                    <a:lumMod val="75000"/>
                  </a:schemeClr>
                </a:solidFill>
              </a:defRPr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5C443-7AF7-448D-88A9-F86BB3811C4B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22C697F-B248-48DB-95EF-E750D4B6B98B}">
      <dgm:prSet phldrT="[Text]" custT="1"/>
      <dgm:spPr/>
      <dgm:t>
        <a:bodyPr/>
        <a:lstStyle/>
        <a:p>
          <a:r>
            <a:rPr lang="en-US" sz="2800" b="1" dirty="0" smtClean="0"/>
            <a:t>Specialty Grocery Chefs</a:t>
          </a:r>
          <a:endParaRPr lang="en-US" sz="2800" b="1" dirty="0"/>
        </a:p>
      </dgm:t>
    </dgm:pt>
    <dgm:pt modelId="{DBBC3601-9C2B-478F-8C2A-8BCBE10E0F55}" type="parTrans" cxnId="{EF0F4CE0-9AF9-4426-878B-C4956E85B08F}">
      <dgm:prSet/>
      <dgm:spPr/>
      <dgm:t>
        <a:bodyPr/>
        <a:lstStyle/>
        <a:p>
          <a:endParaRPr lang="en-US" sz="2400" b="1"/>
        </a:p>
      </dgm:t>
    </dgm:pt>
    <dgm:pt modelId="{4E5F2EB3-030A-42C5-9F26-0DB8C09FBF34}" type="sibTrans" cxnId="{EF0F4CE0-9AF9-4426-878B-C4956E85B08F}">
      <dgm:prSet/>
      <dgm:spPr/>
      <dgm:t>
        <a:bodyPr/>
        <a:lstStyle/>
        <a:p>
          <a:endParaRPr lang="en-US" sz="2400" b="1"/>
        </a:p>
      </dgm:t>
    </dgm:pt>
    <dgm:pt modelId="{1F3130E8-2676-44EF-8BB6-48D23923AA40}">
      <dgm:prSet phldrT="[Text]" custT="1"/>
      <dgm:spPr/>
      <dgm:t>
        <a:bodyPr/>
        <a:lstStyle/>
        <a:p>
          <a:r>
            <a:rPr lang="en-US" sz="2400" b="1" dirty="0" smtClean="0"/>
            <a:t>Farmers Market, CSA</a:t>
          </a:r>
          <a:endParaRPr lang="en-US" sz="2400" b="1" dirty="0"/>
        </a:p>
      </dgm:t>
    </dgm:pt>
    <dgm:pt modelId="{73714B4D-C3A0-45B4-B0DA-7217ED502203}" type="parTrans" cxnId="{A3CDF0C6-4BE1-4B63-A95D-525824238B9F}">
      <dgm:prSet/>
      <dgm:spPr/>
      <dgm:t>
        <a:bodyPr/>
        <a:lstStyle/>
        <a:p>
          <a:endParaRPr lang="en-US" sz="2400" b="1"/>
        </a:p>
      </dgm:t>
    </dgm:pt>
    <dgm:pt modelId="{24B97C63-23DA-4A6E-B3AC-6CB4234DB47A}" type="sibTrans" cxnId="{A3CDF0C6-4BE1-4B63-A95D-525824238B9F}">
      <dgm:prSet/>
      <dgm:spPr/>
      <dgm:t>
        <a:bodyPr/>
        <a:lstStyle/>
        <a:p>
          <a:endParaRPr lang="en-US" sz="2400" b="1"/>
        </a:p>
      </dgm:t>
    </dgm:pt>
    <dgm:pt modelId="{213C001A-FB52-4FC6-851D-E4B9A02CE44A}">
      <dgm:prSet phldrT="[Text]" custT="1"/>
      <dgm:spPr/>
      <dgm:t>
        <a:bodyPr/>
        <a:lstStyle/>
        <a:p>
          <a:r>
            <a:rPr lang="en-US" sz="2400" b="1" dirty="0" smtClean="0"/>
            <a:t>Restaurant &amp; Grocery Chains</a:t>
          </a:r>
          <a:endParaRPr lang="en-US" sz="2400" b="1" dirty="0"/>
        </a:p>
      </dgm:t>
    </dgm:pt>
    <dgm:pt modelId="{AC304A01-245E-4309-B316-BD13261DA80E}" type="parTrans" cxnId="{570F9E01-F128-440C-AAD2-1FD4E2CF85D0}">
      <dgm:prSet/>
      <dgm:spPr/>
      <dgm:t>
        <a:bodyPr/>
        <a:lstStyle/>
        <a:p>
          <a:endParaRPr lang="en-US" sz="2400" b="1"/>
        </a:p>
      </dgm:t>
    </dgm:pt>
    <dgm:pt modelId="{B78576B1-0C26-4E26-BF3B-920E4DD3E08D}" type="sibTrans" cxnId="{570F9E01-F128-440C-AAD2-1FD4E2CF85D0}">
      <dgm:prSet/>
      <dgm:spPr/>
      <dgm:t>
        <a:bodyPr/>
        <a:lstStyle/>
        <a:p>
          <a:endParaRPr lang="en-US" sz="2400" b="1"/>
        </a:p>
      </dgm:t>
    </dgm:pt>
    <dgm:pt modelId="{77498FB4-7C78-4046-BDA5-C3462699149D}">
      <dgm:prSet phldrT="[Text]" custT="1"/>
      <dgm:spPr/>
      <dgm:t>
        <a:bodyPr/>
        <a:lstStyle/>
        <a:p>
          <a:r>
            <a:rPr lang="en-US" sz="2400" b="1" dirty="0" smtClean="0"/>
            <a:t>Specialty Distributors</a:t>
          </a:r>
          <a:endParaRPr lang="en-US" sz="2400" b="1" dirty="0"/>
        </a:p>
      </dgm:t>
    </dgm:pt>
    <dgm:pt modelId="{A29FE306-6ABA-425B-9C1A-13E22F5220FA}" type="parTrans" cxnId="{07FD9175-A74E-4AB2-9990-C36F52AADE8B}">
      <dgm:prSet/>
      <dgm:spPr/>
      <dgm:t>
        <a:bodyPr/>
        <a:lstStyle/>
        <a:p>
          <a:endParaRPr lang="en-US" sz="2400" b="1"/>
        </a:p>
      </dgm:t>
    </dgm:pt>
    <dgm:pt modelId="{9225C97F-47DB-4C94-8DE8-0E8146143C26}" type="sibTrans" cxnId="{07FD9175-A74E-4AB2-9990-C36F52AADE8B}">
      <dgm:prSet/>
      <dgm:spPr/>
      <dgm:t>
        <a:bodyPr/>
        <a:lstStyle/>
        <a:p>
          <a:endParaRPr lang="en-US" sz="2400" b="1"/>
        </a:p>
      </dgm:t>
    </dgm:pt>
    <dgm:pt modelId="{C5FB4857-C43C-4969-8DA5-898A779ABA2E}">
      <dgm:prSet phldrT="[Text]" custT="1"/>
      <dgm:spPr/>
      <dgm:t>
        <a:bodyPr/>
        <a:lstStyle/>
        <a:p>
          <a:r>
            <a:rPr lang="en-US" sz="2400" b="1" dirty="0" smtClean="0"/>
            <a:t>Broadline Distributors</a:t>
          </a:r>
          <a:endParaRPr lang="en-US" sz="2400" b="1" dirty="0"/>
        </a:p>
      </dgm:t>
    </dgm:pt>
    <dgm:pt modelId="{F8869A99-E360-4063-845E-FAD2D065A758}" type="parTrans" cxnId="{CA7A09D6-FA8B-4A9F-806E-28ED4285EB91}">
      <dgm:prSet/>
      <dgm:spPr/>
      <dgm:t>
        <a:bodyPr/>
        <a:lstStyle/>
        <a:p>
          <a:endParaRPr lang="en-US" sz="2400" b="1"/>
        </a:p>
      </dgm:t>
    </dgm:pt>
    <dgm:pt modelId="{890D5198-6034-4FE5-8B8A-1C5F179267A6}" type="sibTrans" cxnId="{CA7A09D6-FA8B-4A9F-806E-28ED4285EB91}">
      <dgm:prSet/>
      <dgm:spPr/>
      <dgm:t>
        <a:bodyPr/>
        <a:lstStyle/>
        <a:p>
          <a:endParaRPr lang="en-US" sz="2400" b="1"/>
        </a:p>
      </dgm:t>
    </dgm:pt>
    <dgm:pt modelId="{FC1BE5BE-A882-470B-826B-F40D56DAC462}" type="pres">
      <dgm:prSet presAssocID="{9415C443-7AF7-448D-88A9-F86BB3811C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0925E-CF4D-43F7-9085-CF4BCFAFB48A}" type="pres">
      <dgm:prSet presAssocID="{9415C443-7AF7-448D-88A9-F86BB3811C4B}" presName="matrix" presStyleCnt="0"/>
      <dgm:spPr/>
      <dgm:t>
        <a:bodyPr/>
        <a:lstStyle/>
        <a:p>
          <a:endParaRPr lang="en-US"/>
        </a:p>
      </dgm:t>
    </dgm:pt>
    <dgm:pt modelId="{13ADC066-1CCC-4F84-807D-E46F018D2E8F}" type="pres">
      <dgm:prSet presAssocID="{9415C443-7AF7-448D-88A9-F86BB3811C4B}" presName="tile1" presStyleLbl="node1" presStyleIdx="0" presStyleCnt="4"/>
      <dgm:spPr/>
      <dgm:t>
        <a:bodyPr/>
        <a:lstStyle/>
        <a:p>
          <a:endParaRPr lang="en-US"/>
        </a:p>
      </dgm:t>
    </dgm:pt>
    <dgm:pt modelId="{E3A9EEAE-DC6C-4A60-A6DB-71B70F4069A6}" type="pres">
      <dgm:prSet presAssocID="{9415C443-7AF7-448D-88A9-F86BB3811C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758A4-1C5C-419F-8468-2D07755E5578}" type="pres">
      <dgm:prSet presAssocID="{9415C443-7AF7-448D-88A9-F86BB3811C4B}" presName="tile2" presStyleLbl="node1" presStyleIdx="1" presStyleCnt="4" custLinFactNeighborX="2667"/>
      <dgm:spPr/>
      <dgm:t>
        <a:bodyPr/>
        <a:lstStyle/>
        <a:p>
          <a:endParaRPr lang="en-US"/>
        </a:p>
      </dgm:t>
    </dgm:pt>
    <dgm:pt modelId="{501EA752-7361-4669-AE1B-7BB70D383C75}" type="pres">
      <dgm:prSet presAssocID="{9415C443-7AF7-448D-88A9-F86BB3811C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73603-3EAC-48F3-A6A2-E951671F7D94}" type="pres">
      <dgm:prSet presAssocID="{9415C443-7AF7-448D-88A9-F86BB3811C4B}" presName="tile3" presStyleLbl="node1" presStyleIdx="2" presStyleCnt="4"/>
      <dgm:spPr/>
      <dgm:t>
        <a:bodyPr/>
        <a:lstStyle/>
        <a:p>
          <a:endParaRPr lang="en-US"/>
        </a:p>
      </dgm:t>
    </dgm:pt>
    <dgm:pt modelId="{A7F338B3-A816-4F6B-9051-3D841B89DAB5}" type="pres">
      <dgm:prSet presAssocID="{9415C443-7AF7-448D-88A9-F86BB3811C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D7B0E-3D40-4A4B-BFDC-0EC7765B2D04}" type="pres">
      <dgm:prSet presAssocID="{9415C443-7AF7-448D-88A9-F86BB3811C4B}" presName="tile4" presStyleLbl="node1" presStyleIdx="3" presStyleCnt="4"/>
      <dgm:spPr/>
      <dgm:t>
        <a:bodyPr/>
        <a:lstStyle/>
        <a:p>
          <a:endParaRPr lang="en-US"/>
        </a:p>
      </dgm:t>
    </dgm:pt>
    <dgm:pt modelId="{6A2DA7D6-C285-4601-BFFF-D249689C36EB}" type="pres">
      <dgm:prSet presAssocID="{9415C443-7AF7-448D-88A9-F86BB3811C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2826E-34C7-4543-BB88-D821312C88B2}" type="pres">
      <dgm:prSet presAssocID="{9415C443-7AF7-448D-88A9-F86BB3811C4B}" presName="centerTile" presStyleLbl="fgShp" presStyleIdx="0" presStyleCnt="1" custScaleX="186452" custScaleY="11720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05F8491-DF38-4A6A-92BE-86C5C8620CAF}" type="presOf" srcId="{77498FB4-7C78-4046-BDA5-C3462699149D}" destId="{18973603-3EAC-48F3-A6A2-E951671F7D94}" srcOrd="0" destOrd="0" presId="urn:microsoft.com/office/officeart/2005/8/layout/matrix1"/>
    <dgm:cxn modelId="{CF37E5B0-65EC-44A4-923A-769C4A4C0C07}" type="presOf" srcId="{C5FB4857-C43C-4969-8DA5-898A779ABA2E}" destId="{DAED7B0E-3D40-4A4B-BFDC-0EC7765B2D04}" srcOrd="0" destOrd="0" presId="urn:microsoft.com/office/officeart/2005/8/layout/matrix1"/>
    <dgm:cxn modelId="{EF0F4CE0-9AF9-4426-878B-C4956E85B08F}" srcId="{9415C443-7AF7-448D-88A9-F86BB3811C4B}" destId="{922C697F-B248-48DB-95EF-E750D4B6B98B}" srcOrd="0" destOrd="0" parTransId="{DBBC3601-9C2B-478F-8C2A-8BCBE10E0F55}" sibTransId="{4E5F2EB3-030A-42C5-9F26-0DB8C09FBF34}"/>
    <dgm:cxn modelId="{07FD9175-A74E-4AB2-9990-C36F52AADE8B}" srcId="{922C697F-B248-48DB-95EF-E750D4B6B98B}" destId="{77498FB4-7C78-4046-BDA5-C3462699149D}" srcOrd="2" destOrd="0" parTransId="{A29FE306-6ABA-425B-9C1A-13E22F5220FA}" sibTransId="{9225C97F-47DB-4C94-8DE8-0E8146143C26}"/>
    <dgm:cxn modelId="{56B791CB-DE3B-4853-B70B-7546B6A53DB5}" type="presOf" srcId="{213C001A-FB52-4FC6-851D-E4B9A02CE44A}" destId="{501EA752-7361-4669-AE1B-7BB70D383C75}" srcOrd="1" destOrd="0" presId="urn:microsoft.com/office/officeart/2005/8/layout/matrix1"/>
    <dgm:cxn modelId="{CA7A09D6-FA8B-4A9F-806E-28ED4285EB91}" srcId="{922C697F-B248-48DB-95EF-E750D4B6B98B}" destId="{C5FB4857-C43C-4969-8DA5-898A779ABA2E}" srcOrd="3" destOrd="0" parTransId="{F8869A99-E360-4063-845E-FAD2D065A758}" sibTransId="{890D5198-6034-4FE5-8B8A-1C5F179267A6}"/>
    <dgm:cxn modelId="{24E8769F-EAA0-4688-AB4A-2094E9C47DC2}" type="presOf" srcId="{1F3130E8-2676-44EF-8BB6-48D23923AA40}" destId="{13ADC066-1CCC-4F84-807D-E46F018D2E8F}" srcOrd="0" destOrd="0" presId="urn:microsoft.com/office/officeart/2005/8/layout/matrix1"/>
    <dgm:cxn modelId="{1B7E6647-527E-4632-99A7-82F5FAC6C080}" type="presOf" srcId="{77498FB4-7C78-4046-BDA5-C3462699149D}" destId="{A7F338B3-A816-4F6B-9051-3D841B89DAB5}" srcOrd="1" destOrd="0" presId="urn:microsoft.com/office/officeart/2005/8/layout/matrix1"/>
    <dgm:cxn modelId="{A3CDF0C6-4BE1-4B63-A95D-525824238B9F}" srcId="{922C697F-B248-48DB-95EF-E750D4B6B98B}" destId="{1F3130E8-2676-44EF-8BB6-48D23923AA40}" srcOrd="0" destOrd="0" parTransId="{73714B4D-C3A0-45B4-B0DA-7217ED502203}" sibTransId="{24B97C63-23DA-4A6E-B3AC-6CB4234DB47A}"/>
    <dgm:cxn modelId="{E4A64DCE-783E-4E39-A8D7-25E8AF31EC45}" type="presOf" srcId="{213C001A-FB52-4FC6-851D-E4B9A02CE44A}" destId="{EB7758A4-1C5C-419F-8468-2D07755E5578}" srcOrd="0" destOrd="0" presId="urn:microsoft.com/office/officeart/2005/8/layout/matrix1"/>
    <dgm:cxn modelId="{570F9E01-F128-440C-AAD2-1FD4E2CF85D0}" srcId="{922C697F-B248-48DB-95EF-E750D4B6B98B}" destId="{213C001A-FB52-4FC6-851D-E4B9A02CE44A}" srcOrd="1" destOrd="0" parTransId="{AC304A01-245E-4309-B316-BD13261DA80E}" sibTransId="{B78576B1-0C26-4E26-BF3B-920E4DD3E08D}"/>
    <dgm:cxn modelId="{07320F44-BA20-4585-8829-A9DF19A8FD8B}" type="presOf" srcId="{C5FB4857-C43C-4969-8DA5-898A779ABA2E}" destId="{6A2DA7D6-C285-4601-BFFF-D249689C36EB}" srcOrd="1" destOrd="0" presId="urn:microsoft.com/office/officeart/2005/8/layout/matrix1"/>
    <dgm:cxn modelId="{1B7D8C2A-E616-4D52-A15D-59ABB0E15AB0}" type="presOf" srcId="{922C697F-B248-48DB-95EF-E750D4B6B98B}" destId="{0C02826E-34C7-4543-BB88-D821312C88B2}" srcOrd="0" destOrd="0" presId="urn:microsoft.com/office/officeart/2005/8/layout/matrix1"/>
    <dgm:cxn modelId="{112D392B-A508-4957-A7F9-D1F827C0C31C}" type="presOf" srcId="{9415C443-7AF7-448D-88A9-F86BB3811C4B}" destId="{FC1BE5BE-A882-470B-826B-F40D56DAC462}" srcOrd="0" destOrd="0" presId="urn:microsoft.com/office/officeart/2005/8/layout/matrix1"/>
    <dgm:cxn modelId="{EFE72D31-F92A-4037-85BD-F1A2D12A1025}" type="presOf" srcId="{1F3130E8-2676-44EF-8BB6-48D23923AA40}" destId="{E3A9EEAE-DC6C-4A60-A6DB-71B70F4069A6}" srcOrd="1" destOrd="0" presId="urn:microsoft.com/office/officeart/2005/8/layout/matrix1"/>
    <dgm:cxn modelId="{3A123B0F-05C3-4850-87D1-324F3A8B0420}" type="presParOf" srcId="{FC1BE5BE-A882-470B-826B-F40D56DAC462}" destId="{B4B0925E-CF4D-43F7-9085-CF4BCFAFB48A}" srcOrd="0" destOrd="0" presId="urn:microsoft.com/office/officeart/2005/8/layout/matrix1"/>
    <dgm:cxn modelId="{0B7670A4-A73A-44CF-A84A-B543836B96AA}" type="presParOf" srcId="{B4B0925E-CF4D-43F7-9085-CF4BCFAFB48A}" destId="{13ADC066-1CCC-4F84-807D-E46F018D2E8F}" srcOrd="0" destOrd="0" presId="urn:microsoft.com/office/officeart/2005/8/layout/matrix1"/>
    <dgm:cxn modelId="{86812EA2-2A45-46CD-8577-FB65E3DAA31D}" type="presParOf" srcId="{B4B0925E-CF4D-43F7-9085-CF4BCFAFB48A}" destId="{E3A9EEAE-DC6C-4A60-A6DB-71B70F4069A6}" srcOrd="1" destOrd="0" presId="urn:microsoft.com/office/officeart/2005/8/layout/matrix1"/>
    <dgm:cxn modelId="{325AFECC-5BBF-4D0C-B3FC-DE978CC2EFB4}" type="presParOf" srcId="{B4B0925E-CF4D-43F7-9085-CF4BCFAFB48A}" destId="{EB7758A4-1C5C-419F-8468-2D07755E5578}" srcOrd="2" destOrd="0" presId="urn:microsoft.com/office/officeart/2005/8/layout/matrix1"/>
    <dgm:cxn modelId="{4E2C70EC-92E7-4629-9F93-769110BFBBA7}" type="presParOf" srcId="{B4B0925E-CF4D-43F7-9085-CF4BCFAFB48A}" destId="{501EA752-7361-4669-AE1B-7BB70D383C75}" srcOrd="3" destOrd="0" presId="urn:microsoft.com/office/officeart/2005/8/layout/matrix1"/>
    <dgm:cxn modelId="{A2DEA979-F3B2-4233-A2E9-B58715E06341}" type="presParOf" srcId="{B4B0925E-CF4D-43F7-9085-CF4BCFAFB48A}" destId="{18973603-3EAC-48F3-A6A2-E951671F7D94}" srcOrd="4" destOrd="0" presId="urn:microsoft.com/office/officeart/2005/8/layout/matrix1"/>
    <dgm:cxn modelId="{338CBD86-2944-48D9-92B1-63DE4C388F2A}" type="presParOf" srcId="{B4B0925E-CF4D-43F7-9085-CF4BCFAFB48A}" destId="{A7F338B3-A816-4F6B-9051-3D841B89DAB5}" srcOrd="5" destOrd="0" presId="urn:microsoft.com/office/officeart/2005/8/layout/matrix1"/>
    <dgm:cxn modelId="{63FC1647-92BB-4119-8F87-B7716003E920}" type="presParOf" srcId="{B4B0925E-CF4D-43F7-9085-CF4BCFAFB48A}" destId="{DAED7B0E-3D40-4A4B-BFDC-0EC7765B2D04}" srcOrd="6" destOrd="0" presId="urn:microsoft.com/office/officeart/2005/8/layout/matrix1"/>
    <dgm:cxn modelId="{BF5F5374-B3B1-40E1-BC81-17335B26FDEA}" type="presParOf" srcId="{B4B0925E-CF4D-43F7-9085-CF4BCFAFB48A}" destId="{6A2DA7D6-C285-4601-BFFF-D249689C36EB}" srcOrd="7" destOrd="0" presId="urn:microsoft.com/office/officeart/2005/8/layout/matrix1"/>
    <dgm:cxn modelId="{C18BF824-DA84-4B73-841A-6A6BBA34B419}" type="presParOf" srcId="{FC1BE5BE-A882-470B-826B-F40D56DAC462}" destId="{0C02826E-34C7-4543-BB88-D821312C88B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CC3CA93-CF63-4504-BFB6-B79AF512182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CC2B8E-C1D2-4BB3-942E-C57AE98DE8AA}">
      <dgm:prSet phldrT="[Text]"/>
      <dgm:spPr/>
      <dgm:t>
        <a:bodyPr/>
        <a:lstStyle/>
        <a:p>
          <a:r>
            <a:rPr lang="en-US" dirty="0" smtClean="0"/>
            <a:t>Emotional Benefits</a:t>
          </a:r>
          <a:endParaRPr lang="en-US" dirty="0"/>
        </a:p>
      </dgm:t>
    </dgm:pt>
    <dgm:pt modelId="{30CC5B29-B966-45FB-A152-EC6150E93513}" type="parTrans" cxnId="{41C4DEDC-4D18-43CA-9329-42E0FA8B6266}">
      <dgm:prSet/>
      <dgm:spPr/>
      <dgm:t>
        <a:bodyPr/>
        <a:lstStyle/>
        <a:p>
          <a:endParaRPr lang="en-US"/>
        </a:p>
      </dgm:t>
    </dgm:pt>
    <dgm:pt modelId="{4ECDBF63-40B2-4D0B-91C0-9DF5801A6461}" type="sibTrans" cxnId="{41C4DEDC-4D18-43CA-9329-42E0FA8B6266}">
      <dgm:prSet/>
      <dgm:spPr/>
      <dgm:t>
        <a:bodyPr/>
        <a:lstStyle/>
        <a:p>
          <a:endParaRPr lang="en-US"/>
        </a:p>
      </dgm:t>
    </dgm:pt>
    <dgm:pt modelId="{56B0D6EF-61EA-4DF2-B5C7-4DF8BFC04407}">
      <dgm:prSet phldrT="[Text]"/>
      <dgm:spPr/>
      <dgm:t>
        <a:bodyPr/>
        <a:lstStyle/>
        <a:p>
          <a:r>
            <a:rPr lang="en-US" dirty="0" smtClean="0"/>
            <a:t>How customers feel about    your product/service</a:t>
          </a:r>
          <a:endParaRPr lang="en-US" dirty="0"/>
        </a:p>
      </dgm:t>
    </dgm:pt>
    <dgm:pt modelId="{FB0A4F25-B385-4A9C-BAB1-FF1B154141E4}" type="parTrans" cxnId="{06CA1A69-737A-41D0-9978-3C876073AC4C}">
      <dgm:prSet/>
      <dgm:spPr/>
      <dgm:t>
        <a:bodyPr/>
        <a:lstStyle/>
        <a:p>
          <a:endParaRPr lang="en-US"/>
        </a:p>
      </dgm:t>
    </dgm:pt>
    <dgm:pt modelId="{4AB8D8B7-461E-4BC5-900A-32AD4C7A572F}" type="sibTrans" cxnId="{06CA1A69-737A-41D0-9978-3C876073AC4C}">
      <dgm:prSet/>
      <dgm:spPr/>
      <dgm:t>
        <a:bodyPr/>
        <a:lstStyle/>
        <a:p>
          <a:endParaRPr lang="en-US"/>
        </a:p>
      </dgm:t>
    </dgm:pt>
    <dgm:pt modelId="{9C9F9193-35AF-4D58-9E21-6515C2B716F8}" type="pres">
      <dgm:prSet presAssocID="{ECC3CA93-CF63-4504-BFB6-B79AF51218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A8EA84-ACD6-4413-94C8-26363937364F}" type="pres">
      <dgm:prSet presAssocID="{40CC2B8E-C1D2-4BB3-942E-C57AE98DE8AA}" presName="linNode" presStyleCnt="0"/>
      <dgm:spPr/>
    </dgm:pt>
    <dgm:pt modelId="{6157DE07-5C77-475A-8A24-B5CE50F41D2C}" type="pres">
      <dgm:prSet presAssocID="{40CC2B8E-C1D2-4BB3-942E-C57AE98DE8A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A79B6-748A-44CB-8DAE-221049EE2001}" type="pres">
      <dgm:prSet presAssocID="{40CC2B8E-C1D2-4BB3-942E-C57AE98DE8A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99148D-B9A9-4EB5-BB48-158188F81AA8}" type="presOf" srcId="{56B0D6EF-61EA-4DF2-B5C7-4DF8BFC04407}" destId="{7A4A79B6-748A-44CB-8DAE-221049EE2001}" srcOrd="0" destOrd="0" presId="urn:microsoft.com/office/officeart/2005/8/layout/vList5"/>
    <dgm:cxn modelId="{06CA1A69-737A-41D0-9978-3C876073AC4C}" srcId="{40CC2B8E-C1D2-4BB3-942E-C57AE98DE8AA}" destId="{56B0D6EF-61EA-4DF2-B5C7-4DF8BFC04407}" srcOrd="0" destOrd="0" parTransId="{FB0A4F25-B385-4A9C-BAB1-FF1B154141E4}" sibTransId="{4AB8D8B7-461E-4BC5-900A-32AD4C7A572F}"/>
    <dgm:cxn modelId="{41C4DEDC-4D18-43CA-9329-42E0FA8B6266}" srcId="{ECC3CA93-CF63-4504-BFB6-B79AF5121821}" destId="{40CC2B8E-C1D2-4BB3-942E-C57AE98DE8AA}" srcOrd="0" destOrd="0" parTransId="{30CC5B29-B966-45FB-A152-EC6150E93513}" sibTransId="{4ECDBF63-40B2-4D0B-91C0-9DF5801A6461}"/>
    <dgm:cxn modelId="{CA9D76AB-0912-4651-A832-D8F0CC04C324}" type="presOf" srcId="{ECC3CA93-CF63-4504-BFB6-B79AF5121821}" destId="{9C9F9193-35AF-4D58-9E21-6515C2B716F8}" srcOrd="0" destOrd="0" presId="urn:microsoft.com/office/officeart/2005/8/layout/vList5"/>
    <dgm:cxn modelId="{240F6F00-464D-4B9A-BBFF-AF2D28CCF054}" type="presOf" srcId="{40CC2B8E-C1D2-4BB3-942E-C57AE98DE8AA}" destId="{6157DE07-5C77-475A-8A24-B5CE50F41D2C}" srcOrd="0" destOrd="0" presId="urn:microsoft.com/office/officeart/2005/8/layout/vList5"/>
    <dgm:cxn modelId="{87AD4EA6-B41B-4B75-8826-DC53489F7AB5}" type="presParOf" srcId="{9C9F9193-35AF-4D58-9E21-6515C2B716F8}" destId="{DDA8EA84-ACD6-4413-94C8-26363937364F}" srcOrd="0" destOrd="0" presId="urn:microsoft.com/office/officeart/2005/8/layout/vList5"/>
    <dgm:cxn modelId="{CB14ED4C-B265-4A48-99E7-7C42391C3E0F}" type="presParOf" srcId="{DDA8EA84-ACD6-4413-94C8-26363937364F}" destId="{6157DE07-5C77-475A-8A24-B5CE50F41D2C}" srcOrd="0" destOrd="0" presId="urn:microsoft.com/office/officeart/2005/8/layout/vList5"/>
    <dgm:cxn modelId="{D76DEC2E-A870-4E03-997B-B2D6F2B9AC7B}" type="presParOf" srcId="{DDA8EA84-ACD6-4413-94C8-26363937364F}" destId="{7A4A79B6-748A-44CB-8DAE-221049EE20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681F8C0-C01F-4D57-A62F-8408A01A371F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65F87BDE-5409-4142-9C29-2B5B9F2CF28C}">
      <dgm:prSet phldrT="[Text]"/>
      <dgm:spPr>
        <a:solidFill>
          <a:srgbClr val="B66D31"/>
        </a:solidFill>
      </dgm:spPr>
      <dgm:t>
        <a:bodyPr/>
        <a:lstStyle/>
        <a:p>
          <a:r>
            <a:rPr lang="en-US" dirty="0" smtClean="0"/>
            <a:t>Consumer Benefits</a:t>
          </a:r>
          <a:endParaRPr lang="en-US" dirty="0"/>
        </a:p>
      </dgm:t>
    </dgm:pt>
    <dgm:pt modelId="{3EC8EF73-3773-4FAC-8F3A-DC9A4B5D1E79}" type="parTrans" cxnId="{7E4EB6DE-A9BD-4E82-A5BD-A0820C411358}">
      <dgm:prSet/>
      <dgm:spPr/>
      <dgm:t>
        <a:bodyPr/>
        <a:lstStyle/>
        <a:p>
          <a:endParaRPr lang="en-US"/>
        </a:p>
      </dgm:t>
    </dgm:pt>
    <dgm:pt modelId="{D450977B-EA2C-47FA-AEE8-A71137CDD461}" type="sibTrans" cxnId="{7E4EB6DE-A9BD-4E82-A5BD-A0820C411358}">
      <dgm:prSet/>
      <dgm:spPr/>
      <dgm:t>
        <a:bodyPr/>
        <a:lstStyle/>
        <a:p>
          <a:endParaRPr lang="en-US"/>
        </a:p>
      </dgm:t>
    </dgm:pt>
    <dgm:pt modelId="{D92A27AD-2471-4CE5-A2C4-FC87C38EBB0B}">
      <dgm:prSet phldrT="[Text]"/>
      <dgm:spPr>
        <a:solidFill>
          <a:srgbClr val="E8DCD0">
            <a:alpha val="90000"/>
          </a:srgbClr>
        </a:solidFill>
        <a:ln>
          <a:solidFill>
            <a:srgbClr val="E8DCD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Customer advantage based on functional benefits</a:t>
          </a:r>
          <a:endParaRPr lang="en-US" dirty="0"/>
        </a:p>
      </dgm:t>
    </dgm:pt>
    <dgm:pt modelId="{7184861C-0EA8-4A19-8BA9-792148E0D419}" type="parTrans" cxnId="{AADF2B1C-70A9-484A-A290-6677E368A5C4}">
      <dgm:prSet/>
      <dgm:spPr/>
      <dgm:t>
        <a:bodyPr/>
        <a:lstStyle/>
        <a:p>
          <a:endParaRPr lang="en-US"/>
        </a:p>
      </dgm:t>
    </dgm:pt>
    <dgm:pt modelId="{35F74BBE-6EBB-4C92-934A-1B290E304EFD}" type="sibTrans" cxnId="{AADF2B1C-70A9-484A-A290-6677E368A5C4}">
      <dgm:prSet/>
      <dgm:spPr/>
      <dgm:t>
        <a:bodyPr/>
        <a:lstStyle/>
        <a:p>
          <a:endParaRPr lang="en-US"/>
        </a:p>
      </dgm:t>
    </dgm:pt>
    <dgm:pt modelId="{29AE685C-AF77-4E56-9DD0-9ECA3D4236DB}" type="pres">
      <dgm:prSet presAssocID="{6681F8C0-C01F-4D57-A62F-8408A01A37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2EC301-84F2-4BED-95AF-C7A2E23B1406}" type="pres">
      <dgm:prSet presAssocID="{65F87BDE-5409-4142-9C29-2B5B9F2CF28C}" presName="linNode" presStyleCnt="0"/>
      <dgm:spPr/>
    </dgm:pt>
    <dgm:pt modelId="{0BCCC1A4-4F41-4C91-BE2F-5783381CC229}" type="pres">
      <dgm:prSet presAssocID="{65F87BDE-5409-4142-9C29-2B5B9F2CF28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59157F-69CA-411D-8EFF-458A2977C1BF}" type="pres">
      <dgm:prSet presAssocID="{65F87BDE-5409-4142-9C29-2B5B9F2CF28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4EB6DE-A9BD-4E82-A5BD-A0820C411358}" srcId="{6681F8C0-C01F-4D57-A62F-8408A01A371F}" destId="{65F87BDE-5409-4142-9C29-2B5B9F2CF28C}" srcOrd="0" destOrd="0" parTransId="{3EC8EF73-3773-4FAC-8F3A-DC9A4B5D1E79}" sibTransId="{D450977B-EA2C-47FA-AEE8-A71137CDD461}"/>
    <dgm:cxn modelId="{29438B54-E821-4FF4-92DC-28F5FE833713}" type="presOf" srcId="{6681F8C0-C01F-4D57-A62F-8408A01A371F}" destId="{29AE685C-AF77-4E56-9DD0-9ECA3D4236DB}" srcOrd="0" destOrd="0" presId="urn:microsoft.com/office/officeart/2005/8/layout/vList5"/>
    <dgm:cxn modelId="{AADF2B1C-70A9-484A-A290-6677E368A5C4}" srcId="{65F87BDE-5409-4142-9C29-2B5B9F2CF28C}" destId="{D92A27AD-2471-4CE5-A2C4-FC87C38EBB0B}" srcOrd="0" destOrd="0" parTransId="{7184861C-0EA8-4A19-8BA9-792148E0D419}" sibTransId="{35F74BBE-6EBB-4C92-934A-1B290E304EFD}"/>
    <dgm:cxn modelId="{4D863905-05CF-4868-A615-613B411E6E77}" type="presOf" srcId="{65F87BDE-5409-4142-9C29-2B5B9F2CF28C}" destId="{0BCCC1A4-4F41-4C91-BE2F-5783381CC229}" srcOrd="0" destOrd="0" presId="urn:microsoft.com/office/officeart/2005/8/layout/vList5"/>
    <dgm:cxn modelId="{D3661902-1F17-407E-BC93-21A40838DCA9}" type="presOf" srcId="{D92A27AD-2471-4CE5-A2C4-FC87C38EBB0B}" destId="{7A59157F-69CA-411D-8EFF-458A2977C1BF}" srcOrd="0" destOrd="0" presId="urn:microsoft.com/office/officeart/2005/8/layout/vList5"/>
    <dgm:cxn modelId="{33F6347A-DDE4-480D-AE87-FCF98B3E5D5C}" type="presParOf" srcId="{29AE685C-AF77-4E56-9DD0-9ECA3D4236DB}" destId="{342EC301-84F2-4BED-95AF-C7A2E23B1406}" srcOrd="0" destOrd="0" presId="urn:microsoft.com/office/officeart/2005/8/layout/vList5"/>
    <dgm:cxn modelId="{CC00AAC2-6313-481C-B6D3-40E83BD22E6D}" type="presParOf" srcId="{342EC301-84F2-4BED-95AF-C7A2E23B1406}" destId="{0BCCC1A4-4F41-4C91-BE2F-5783381CC229}" srcOrd="0" destOrd="0" presId="urn:microsoft.com/office/officeart/2005/8/layout/vList5"/>
    <dgm:cxn modelId="{D6FC22B7-2194-47D1-A41F-64A19BA97003}" type="presParOf" srcId="{342EC301-84F2-4BED-95AF-C7A2E23B1406}" destId="{7A59157F-69CA-411D-8EFF-458A2977C1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CA0B2DF-487B-4595-A0AE-A7885EA0635E}" type="doc">
      <dgm:prSet loTypeId="urn:microsoft.com/office/officeart/2005/8/layout/vList5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4886FEE-9D71-466B-9D4A-BFE937AC65B8}">
      <dgm:prSet phldrT="[Text]"/>
      <dgm:spPr>
        <a:solidFill>
          <a:srgbClr val="C6B843"/>
        </a:solidFill>
      </dgm:spPr>
      <dgm:t>
        <a:bodyPr/>
        <a:lstStyle/>
        <a:p>
          <a:r>
            <a:rPr lang="en-US" dirty="0" smtClean="0"/>
            <a:t>Product   Benefits</a:t>
          </a:r>
          <a:endParaRPr lang="en-US" dirty="0"/>
        </a:p>
      </dgm:t>
    </dgm:pt>
    <dgm:pt modelId="{F161094E-750C-4C9C-9C26-5109F53826B6}" type="parTrans" cxnId="{4A9CF981-695B-4EE1-BB60-7BD663C0554B}">
      <dgm:prSet/>
      <dgm:spPr/>
      <dgm:t>
        <a:bodyPr/>
        <a:lstStyle/>
        <a:p>
          <a:endParaRPr lang="en-US"/>
        </a:p>
      </dgm:t>
    </dgm:pt>
    <dgm:pt modelId="{58E3911E-8A12-4D01-8226-A4799813D8A1}" type="sibTrans" cxnId="{4A9CF981-695B-4EE1-BB60-7BD663C0554B}">
      <dgm:prSet/>
      <dgm:spPr/>
      <dgm:t>
        <a:bodyPr/>
        <a:lstStyle/>
        <a:p>
          <a:endParaRPr lang="en-US"/>
        </a:p>
      </dgm:t>
    </dgm:pt>
    <dgm:pt modelId="{96A7EDA7-32B5-4F8C-8A73-C2EC95D22623}">
      <dgm:prSet phldrT="[Text]"/>
      <dgm:spPr>
        <a:solidFill>
          <a:srgbClr val="E7E6D1">
            <a:alpha val="90000"/>
          </a:srgbClr>
        </a:solidFill>
        <a:ln>
          <a:solidFill>
            <a:srgbClr val="E7E6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Functional benefits provided by product attributes</a:t>
          </a:r>
          <a:endParaRPr lang="en-US" dirty="0"/>
        </a:p>
      </dgm:t>
    </dgm:pt>
    <dgm:pt modelId="{F6D0BF4E-902E-47DD-949A-17E1706499D4}" type="parTrans" cxnId="{22634166-2AC9-40FF-ACF6-487C6F154C50}">
      <dgm:prSet/>
      <dgm:spPr/>
      <dgm:t>
        <a:bodyPr/>
        <a:lstStyle/>
        <a:p>
          <a:endParaRPr lang="en-US"/>
        </a:p>
      </dgm:t>
    </dgm:pt>
    <dgm:pt modelId="{733D00BC-6336-45BB-9068-BFAED057CED8}" type="sibTrans" cxnId="{22634166-2AC9-40FF-ACF6-487C6F154C50}">
      <dgm:prSet/>
      <dgm:spPr/>
      <dgm:t>
        <a:bodyPr/>
        <a:lstStyle/>
        <a:p>
          <a:endParaRPr lang="en-US"/>
        </a:p>
      </dgm:t>
    </dgm:pt>
    <dgm:pt modelId="{EF3C669B-F796-4E78-8B28-D3DE5702F854}" type="pres">
      <dgm:prSet presAssocID="{3CA0B2DF-487B-4595-A0AE-A7885EA063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FAB301-50CC-4B08-B734-FBD4D360CEE7}" type="pres">
      <dgm:prSet presAssocID="{94886FEE-9D71-466B-9D4A-BFE937AC65B8}" presName="linNode" presStyleCnt="0"/>
      <dgm:spPr/>
    </dgm:pt>
    <dgm:pt modelId="{4B5BE5C4-C84D-4C92-952C-816DF520C145}" type="pres">
      <dgm:prSet presAssocID="{94886FEE-9D71-466B-9D4A-BFE937AC65B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7E5A6-CA52-4AD2-89BF-BFECDF085B39}" type="pres">
      <dgm:prSet presAssocID="{94886FEE-9D71-466B-9D4A-BFE937AC65B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9CF981-695B-4EE1-BB60-7BD663C0554B}" srcId="{3CA0B2DF-487B-4595-A0AE-A7885EA0635E}" destId="{94886FEE-9D71-466B-9D4A-BFE937AC65B8}" srcOrd="0" destOrd="0" parTransId="{F161094E-750C-4C9C-9C26-5109F53826B6}" sibTransId="{58E3911E-8A12-4D01-8226-A4799813D8A1}"/>
    <dgm:cxn modelId="{37AD9864-5CB4-4C54-8599-157BC6398C39}" type="presOf" srcId="{3CA0B2DF-487B-4595-A0AE-A7885EA0635E}" destId="{EF3C669B-F796-4E78-8B28-D3DE5702F854}" srcOrd="0" destOrd="0" presId="urn:microsoft.com/office/officeart/2005/8/layout/vList5"/>
    <dgm:cxn modelId="{22634166-2AC9-40FF-ACF6-487C6F154C50}" srcId="{94886FEE-9D71-466B-9D4A-BFE937AC65B8}" destId="{96A7EDA7-32B5-4F8C-8A73-C2EC95D22623}" srcOrd="0" destOrd="0" parTransId="{F6D0BF4E-902E-47DD-949A-17E1706499D4}" sibTransId="{733D00BC-6336-45BB-9068-BFAED057CED8}"/>
    <dgm:cxn modelId="{F2C00769-140F-4827-AB2E-ECA41F309220}" type="presOf" srcId="{94886FEE-9D71-466B-9D4A-BFE937AC65B8}" destId="{4B5BE5C4-C84D-4C92-952C-816DF520C145}" srcOrd="0" destOrd="0" presId="urn:microsoft.com/office/officeart/2005/8/layout/vList5"/>
    <dgm:cxn modelId="{2574AE34-C74C-4046-A7D2-AE493978FDB4}" type="presOf" srcId="{96A7EDA7-32B5-4F8C-8A73-C2EC95D22623}" destId="{0207E5A6-CA52-4AD2-89BF-BFECDF085B39}" srcOrd="0" destOrd="0" presId="urn:microsoft.com/office/officeart/2005/8/layout/vList5"/>
    <dgm:cxn modelId="{54C377D8-87D3-4640-A0BE-47BD793B5A63}" type="presParOf" srcId="{EF3C669B-F796-4E78-8B28-D3DE5702F854}" destId="{E9FAB301-50CC-4B08-B734-FBD4D360CEE7}" srcOrd="0" destOrd="0" presId="urn:microsoft.com/office/officeart/2005/8/layout/vList5"/>
    <dgm:cxn modelId="{82F08900-44C0-4667-BB1C-183681F13C29}" type="presParOf" srcId="{E9FAB301-50CC-4B08-B734-FBD4D360CEE7}" destId="{4B5BE5C4-C84D-4C92-952C-816DF520C145}" srcOrd="0" destOrd="0" presId="urn:microsoft.com/office/officeart/2005/8/layout/vList5"/>
    <dgm:cxn modelId="{888327CE-EF1D-43E8-9448-AED0120CE81B}" type="presParOf" srcId="{E9FAB301-50CC-4B08-B734-FBD4D360CEE7}" destId="{0207E5A6-CA52-4AD2-89BF-BFECDF085B3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B5390E-28B2-4A81-9E0E-40146F988CFD}" type="doc">
      <dgm:prSet loTypeId="urn:microsoft.com/office/officeart/2005/8/layout/vList5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6FC98C08-987C-4A9E-8DD8-AA1BEF67C87E}">
      <dgm:prSet phldrT="[Text]"/>
      <dgm:spPr>
        <a:solidFill>
          <a:srgbClr val="8CA950"/>
        </a:solidFill>
      </dgm:spPr>
      <dgm:t>
        <a:bodyPr/>
        <a:lstStyle/>
        <a:p>
          <a:r>
            <a:rPr lang="en-US" dirty="0" smtClean="0"/>
            <a:t>Product Attributes</a:t>
          </a:r>
          <a:endParaRPr lang="en-US" dirty="0"/>
        </a:p>
      </dgm:t>
    </dgm:pt>
    <dgm:pt modelId="{DBB111A5-9C4F-4EF3-A674-448F72CFBBE0}" type="parTrans" cxnId="{D8CA1A53-5E24-4E2A-841B-F161D20A23B0}">
      <dgm:prSet/>
      <dgm:spPr/>
      <dgm:t>
        <a:bodyPr/>
        <a:lstStyle/>
        <a:p>
          <a:endParaRPr lang="en-US"/>
        </a:p>
      </dgm:t>
    </dgm:pt>
    <dgm:pt modelId="{A2E43180-AB22-4DC2-A95D-1A4886E37D8B}" type="sibTrans" cxnId="{D8CA1A53-5E24-4E2A-841B-F161D20A23B0}">
      <dgm:prSet/>
      <dgm:spPr/>
      <dgm:t>
        <a:bodyPr/>
        <a:lstStyle/>
        <a:p>
          <a:endParaRPr lang="en-US"/>
        </a:p>
      </dgm:t>
    </dgm:pt>
    <dgm:pt modelId="{66CA1B57-FB68-40E4-94AC-773FF1CECB09}">
      <dgm:prSet phldrT="[Text]"/>
      <dgm:spPr>
        <a:solidFill>
          <a:srgbClr val="DEE7D1">
            <a:alpha val="90000"/>
          </a:srgbClr>
        </a:solidFill>
        <a:ln>
          <a:solidFill>
            <a:srgbClr val="DEE7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Features and attributes of the product/service offering</a:t>
          </a:r>
          <a:endParaRPr lang="en-US" dirty="0"/>
        </a:p>
      </dgm:t>
    </dgm:pt>
    <dgm:pt modelId="{F1D55287-D61F-4335-993C-A363A1F2B60F}" type="parTrans" cxnId="{608597AF-9212-41ED-9246-948E733B16ED}">
      <dgm:prSet/>
      <dgm:spPr/>
      <dgm:t>
        <a:bodyPr/>
        <a:lstStyle/>
        <a:p>
          <a:endParaRPr lang="en-US"/>
        </a:p>
      </dgm:t>
    </dgm:pt>
    <dgm:pt modelId="{87053A2D-5FE6-454D-AEA1-73C5768BA874}" type="sibTrans" cxnId="{608597AF-9212-41ED-9246-948E733B16ED}">
      <dgm:prSet/>
      <dgm:spPr/>
      <dgm:t>
        <a:bodyPr/>
        <a:lstStyle/>
        <a:p>
          <a:endParaRPr lang="en-US"/>
        </a:p>
      </dgm:t>
    </dgm:pt>
    <dgm:pt modelId="{B4F4F700-342A-4C10-88A5-0E060AC8B814}" type="pres">
      <dgm:prSet presAssocID="{08B5390E-28B2-4A81-9E0E-40146F988C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2D6358-EB21-4514-A0E8-3C14F99C9FA3}" type="pres">
      <dgm:prSet presAssocID="{6FC98C08-987C-4A9E-8DD8-AA1BEF67C87E}" presName="linNode" presStyleCnt="0"/>
      <dgm:spPr/>
    </dgm:pt>
    <dgm:pt modelId="{24AFBE7F-BE01-4859-89C6-C3F709FE7FA3}" type="pres">
      <dgm:prSet presAssocID="{6FC98C08-987C-4A9E-8DD8-AA1BEF67C87E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2B3D8-A1AD-432D-B7A9-E9B2D614A76F}" type="pres">
      <dgm:prSet presAssocID="{6FC98C08-987C-4A9E-8DD8-AA1BEF67C87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8597AF-9212-41ED-9246-948E733B16ED}" srcId="{6FC98C08-987C-4A9E-8DD8-AA1BEF67C87E}" destId="{66CA1B57-FB68-40E4-94AC-773FF1CECB09}" srcOrd="0" destOrd="0" parTransId="{F1D55287-D61F-4335-993C-A363A1F2B60F}" sibTransId="{87053A2D-5FE6-454D-AEA1-73C5768BA874}"/>
    <dgm:cxn modelId="{2F2D024D-9EC9-462F-BECC-603ACC2B8F54}" type="presOf" srcId="{6FC98C08-987C-4A9E-8DD8-AA1BEF67C87E}" destId="{24AFBE7F-BE01-4859-89C6-C3F709FE7FA3}" srcOrd="0" destOrd="0" presId="urn:microsoft.com/office/officeart/2005/8/layout/vList5"/>
    <dgm:cxn modelId="{F7164727-99B7-485C-B7F5-1B43C37E71EB}" type="presOf" srcId="{08B5390E-28B2-4A81-9E0E-40146F988CFD}" destId="{B4F4F700-342A-4C10-88A5-0E060AC8B814}" srcOrd="0" destOrd="0" presId="urn:microsoft.com/office/officeart/2005/8/layout/vList5"/>
    <dgm:cxn modelId="{D8CA1A53-5E24-4E2A-841B-F161D20A23B0}" srcId="{08B5390E-28B2-4A81-9E0E-40146F988CFD}" destId="{6FC98C08-987C-4A9E-8DD8-AA1BEF67C87E}" srcOrd="0" destOrd="0" parTransId="{DBB111A5-9C4F-4EF3-A674-448F72CFBBE0}" sibTransId="{A2E43180-AB22-4DC2-A95D-1A4886E37D8B}"/>
    <dgm:cxn modelId="{0655FC40-5DC9-419E-ADDF-B887317FF731}" type="presOf" srcId="{66CA1B57-FB68-40E4-94AC-773FF1CECB09}" destId="{E6E2B3D8-A1AD-432D-B7A9-E9B2D614A76F}" srcOrd="0" destOrd="0" presId="urn:microsoft.com/office/officeart/2005/8/layout/vList5"/>
    <dgm:cxn modelId="{08B052B5-D129-4B86-8DD6-D1C6950667EE}" type="presParOf" srcId="{B4F4F700-342A-4C10-88A5-0E060AC8B814}" destId="{992D6358-EB21-4514-A0E8-3C14F99C9FA3}" srcOrd="0" destOrd="0" presId="urn:microsoft.com/office/officeart/2005/8/layout/vList5"/>
    <dgm:cxn modelId="{E2781826-5D87-4C12-80C0-20907FAEB254}" type="presParOf" srcId="{992D6358-EB21-4514-A0E8-3C14F99C9FA3}" destId="{24AFBE7F-BE01-4859-89C6-C3F709FE7FA3}" srcOrd="0" destOrd="0" presId="urn:microsoft.com/office/officeart/2005/8/layout/vList5"/>
    <dgm:cxn modelId="{5E9AE3E6-1F84-4B18-8E90-9B440978C2F9}" type="presParOf" srcId="{992D6358-EB21-4514-A0E8-3C14F99C9FA3}" destId="{E6E2B3D8-A1AD-432D-B7A9-E9B2D614A7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A45A7EC-42FD-43D7-B507-CAE4CAEDCD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35517A-0E23-4758-AC3C-CADE68C2B96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Sector</a:t>
          </a:r>
          <a:endParaRPr lang="en-US" b="1" dirty="0">
            <a:solidFill>
              <a:schemeClr val="bg2"/>
            </a:solidFill>
          </a:endParaRPr>
        </a:p>
      </dgm:t>
    </dgm:pt>
    <dgm:pt modelId="{B4D4E911-4EB7-48D9-826B-620F3A2C6064}" type="parTrans" cxnId="{BBC6ECFF-A488-40C7-A065-61DC3E0C38A6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A5972846-76F5-4469-953E-E45BD8E84F1A}" type="sibTrans" cxnId="{BBC6ECFF-A488-40C7-A065-61DC3E0C38A6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EB68CF99-ADFD-4F3A-B8E6-8F0657579163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Industry</a:t>
          </a:r>
          <a:endParaRPr lang="en-US" b="1" dirty="0">
            <a:solidFill>
              <a:schemeClr val="bg2"/>
            </a:solidFill>
          </a:endParaRPr>
        </a:p>
      </dgm:t>
    </dgm:pt>
    <dgm:pt modelId="{88F3A785-D53A-4222-906C-BDF6FB192AA4}" type="parTrans" cxnId="{68D7120B-CB01-450A-827A-45A9B805F70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490895BF-95BB-4F94-8C8D-476C1964E545}" type="sibTrans" cxnId="{68D7120B-CB01-450A-827A-45A9B805F70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E5656E30-A797-4EC4-BF8D-DAFCAAE0DE93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Category</a:t>
          </a:r>
          <a:endParaRPr lang="en-US" b="1" dirty="0">
            <a:solidFill>
              <a:schemeClr val="bg2"/>
            </a:solidFill>
          </a:endParaRPr>
        </a:p>
      </dgm:t>
    </dgm:pt>
    <dgm:pt modelId="{DA3A2647-947B-4DCA-803F-0ADD48F1C8DF}" type="parTrans" cxnId="{A922757B-A920-4544-8B35-8A42CDC0807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774F1AA2-7C3C-4AD1-AA7D-2BD675054975}" type="sibTrans" cxnId="{A922757B-A920-4544-8B35-8A42CDC0807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B6353C36-A880-4103-A226-550283789866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Segment</a:t>
          </a:r>
          <a:endParaRPr lang="en-US" b="1" dirty="0">
            <a:solidFill>
              <a:schemeClr val="bg2"/>
            </a:solidFill>
          </a:endParaRPr>
        </a:p>
      </dgm:t>
    </dgm:pt>
    <dgm:pt modelId="{B9710C2F-B16E-44A8-B604-A5F576159708}" type="parTrans" cxnId="{FFAC6B0B-6959-4319-9E3A-8554D97D1A9E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FC035247-0F14-42FC-AF89-60AD47E98D7D}" type="sibTrans" cxnId="{FFAC6B0B-6959-4319-9E3A-8554D97D1A9E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1FF465EE-8F36-40D6-B206-8BF2EDA6268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Sub-Segment</a:t>
          </a:r>
          <a:endParaRPr lang="en-US" b="1" dirty="0">
            <a:solidFill>
              <a:schemeClr val="bg2"/>
            </a:solidFill>
          </a:endParaRPr>
        </a:p>
      </dgm:t>
    </dgm:pt>
    <dgm:pt modelId="{F77877D0-058A-4ACF-829C-E2168ED48CE1}" type="parTrans" cxnId="{E9FA0B92-B0EC-4822-8F7F-CCE03F99EF40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BF5A1A07-B0D7-49AA-A7DC-8D7C932022C8}" type="sibTrans" cxnId="{E9FA0B92-B0EC-4822-8F7F-CCE03F99EF40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C8871573-6093-4397-B0CD-86FAA46B783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Product</a:t>
          </a:r>
          <a:endParaRPr lang="en-US" b="1" dirty="0">
            <a:solidFill>
              <a:schemeClr val="bg2"/>
            </a:solidFill>
          </a:endParaRPr>
        </a:p>
      </dgm:t>
    </dgm:pt>
    <dgm:pt modelId="{F2741B3D-7FEA-45CF-B779-CA4D9ADABB22}" type="parTrans" cxnId="{A4EA8D4D-66CA-4137-8C82-E67609C2F7A2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6238A2A2-3484-4E78-8A70-481EA937424B}" type="sibTrans" cxnId="{A4EA8D4D-66CA-4137-8C82-E67609C2F7A2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F8EC20F6-95AE-46E9-B7C9-E196EE2B9125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Brand</a:t>
          </a:r>
          <a:endParaRPr lang="en-US" b="1" dirty="0">
            <a:solidFill>
              <a:schemeClr val="bg2"/>
            </a:solidFill>
          </a:endParaRPr>
        </a:p>
      </dgm:t>
    </dgm:pt>
    <dgm:pt modelId="{69BED474-0790-4F8A-B289-CCE46CEC1784}" type="parTrans" cxnId="{C81DB197-2E8D-437F-8B59-C89FFE22553A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DB6D5937-6AA0-44DE-8859-89F2ED466931}" type="sibTrans" cxnId="{C81DB197-2E8D-437F-8B59-C89FFE22553A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8076CA85-57F3-4D0C-8D85-FE728F5B7742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SKU</a:t>
          </a:r>
          <a:endParaRPr lang="en-US" b="1" dirty="0">
            <a:solidFill>
              <a:schemeClr val="bg2"/>
            </a:solidFill>
          </a:endParaRPr>
        </a:p>
      </dgm:t>
    </dgm:pt>
    <dgm:pt modelId="{7A71EFE7-86E8-4C42-B0CC-B538ACDEBB37}" type="parTrans" cxnId="{E29F9EE8-951E-43A7-9483-DB6243047261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52D488A8-4BFA-46F9-B76B-6677585E5440}" type="sibTrans" cxnId="{E29F9EE8-951E-43A7-9483-DB6243047261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496C1750-B7E3-47DF-93F4-CD4C44BB83A1}" type="pres">
      <dgm:prSet presAssocID="{7A45A7EC-42FD-43D7-B507-CAE4CAEDCD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345244-173C-48F6-9747-87C15164CB16}" type="pres">
      <dgm:prSet presAssocID="{8A35517A-0E23-4758-AC3C-CADE68C2B967}" presName="hierRoot1" presStyleCnt="0">
        <dgm:presLayoutVars>
          <dgm:hierBranch val="init"/>
        </dgm:presLayoutVars>
      </dgm:prSet>
      <dgm:spPr/>
    </dgm:pt>
    <dgm:pt modelId="{444629AD-64A1-4C26-BFCA-8C0512542D18}" type="pres">
      <dgm:prSet presAssocID="{8A35517A-0E23-4758-AC3C-CADE68C2B967}" presName="rootComposite1" presStyleCnt="0"/>
      <dgm:spPr/>
    </dgm:pt>
    <dgm:pt modelId="{D79938DB-A36E-4779-BC1E-1B4624A00FF6}" type="pres">
      <dgm:prSet presAssocID="{8A35517A-0E23-4758-AC3C-CADE68C2B96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0CA5DA-DC70-42F4-A310-23FE006B99E3}" type="pres">
      <dgm:prSet presAssocID="{8A35517A-0E23-4758-AC3C-CADE68C2B96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693D132-B40F-41C1-BAFA-D727AC5942EF}" type="pres">
      <dgm:prSet presAssocID="{8A35517A-0E23-4758-AC3C-CADE68C2B967}" presName="hierChild2" presStyleCnt="0"/>
      <dgm:spPr/>
    </dgm:pt>
    <dgm:pt modelId="{6AF25521-61AA-4398-B898-540E6D3A8F62}" type="pres">
      <dgm:prSet presAssocID="{88F3A785-D53A-4222-906C-BDF6FB192AA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31969212-E732-4CF6-A0C1-C97C71CB7F0F}" type="pres">
      <dgm:prSet presAssocID="{EB68CF99-ADFD-4F3A-B8E6-8F0657579163}" presName="hierRoot2" presStyleCnt="0">
        <dgm:presLayoutVars>
          <dgm:hierBranch val="init"/>
        </dgm:presLayoutVars>
      </dgm:prSet>
      <dgm:spPr/>
    </dgm:pt>
    <dgm:pt modelId="{776BB032-7FFD-4F7B-8FF1-A53D1B4823C6}" type="pres">
      <dgm:prSet presAssocID="{EB68CF99-ADFD-4F3A-B8E6-8F0657579163}" presName="rootComposite" presStyleCnt="0"/>
      <dgm:spPr/>
    </dgm:pt>
    <dgm:pt modelId="{8791BAAE-E548-4DA6-94DE-8A0B54868C6E}" type="pres">
      <dgm:prSet presAssocID="{EB68CF99-ADFD-4F3A-B8E6-8F0657579163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B3BEC3-C0DF-4B5C-8F55-D571277EA1DF}" type="pres">
      <dgm:prSet presAssocID="{EB68CF99-ADFD-4F3A-B8E6-8F0657579163}" presName="rootConnector" presStyleLbl="node2" presStyleIdx="0" presStyleCnt="1"/>
      <dgm:spPr/>
      <dgm:t>
        <a:bodyPr/>
        <a:lstStyle/>
        <a:p>
          <a:endParaRPr lang="en-US"/>
        </a:p>
      </dgm:t>
    </dgm:pt>
    <dgm:pt modelId="{3E736330-25A8-464C-B4B9-B7E02233D593}" type="pres">
      <dgm:prSet presAssocID="{EB68CF99-ADFD-4F3A-B8E6-8F0657579163}" presName="hierChild4" presStyleCnt="0"/>
      <dgm:spPr/>
    </dgm:pt>
    <dgm:pt modelId="{05948980-5291-4652-8BC6-F7D4F083460B}" type="pres">
      <dgm:prSet presAssocID="{DA3A2647-947B-4DCA-803F-0ADD48F1C8D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38B7DEF4-BA80-4AF8-AF55-70DEED707BDC}" type="pres">
      <dgm:prSet presAssocID="{E5656E30-A797-4EC4-BF8D-DAFCAAE0DE93}" presName="hierRoot2" presStyleCnt="0">
        <dgm:presLayoutVars>
          <dgm:hierBranch val="init"/>
        </dgm:presLayoutVars>
      </dgm:prSet>
      <dgm:spPr/>
    </dgm:pt>
    <dgm:pt modelId="{F8FA7A48-BAD9-4603-B65B-D79023861B48}" type="pres">
      <dgm:prSet presAssocID="{E5656E30-A797-4EC4-BF8D-DAFCAAE0DE93}" presName="rootComposite" presStyleCnt="0"/>
      <dgm:spPr/>
    </dgm:pt>
    <dgm:pt modelId="{FEE5CC60-715D-4AA0-A172-F22E4F9AB448}" type="pres">
      <dgm:prSet presAssocID="{E5656E30-A797-4EC4-BF8D-DAFCAAE0DE93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4AF781-3C83-43AE-AC23-C6DAF9701FAA}" type="pres">
      <dgm:prSet presAssocID="{E5656E30-A797-4EC4-BF8D-DAFCAAE0DE93}" presName="rootConnector" presStyleLbl="node3" presStyleIdx="0" presStyleCnt="1"/>
      <dgm:spPr/>
      <dgm:t>
        <a:bodyPr/>
        <a:lstStyle/>
        <a:p>
          <a:endParaRPr lang="en-US"/>
        </a:p>
      </dgm:t>
    </dgm:pt>
    <dgm:pt modelId="{318BA687-D977-40AF-B401-F6849E32E22D}" type="pres">
      <dgm:prSet presAssocID="{E5656E30-A797-4EC4-BF8D-DAFCAAE0DE93}" presName="hierChild4" presStyleCnt="0"/>
      <dgm:spPr/>
    </dgm:pt>
    <dgm:pt modelId="{0704CD82-C307-4BA5-B42F-23C2732DEC3C}" type="pres">
      <dgm:prSet presAssocID="{B9710C2F-B16E-44A8-B604-A5F576159708}" presName="Name37" presStyleLbl="parChTrans1D4" presStyleIdx="0" presStyleCnt="5"/>
      <dgm:spPr/>
      <dgm:t>
        <a:bodyPr/>
        <a:lstStyle/>
        <a:p>
          <a:endParaRPr lang="en-US"/>
        </a:p>
      </dgm:t>
    </dgm:pt>
    <dgm:pt modelId="{50093D66-F883-47AC-9D70-39F09AD60B23}" type="pres">
      <dgm:prSet presAssocID="{B6353C36-A880-4103-A226-550283789866}" presName="hierRoot2" presStyleCnt="0">
        <dgm:presLayoutVars>
          <dgm:hierBranch val="init"/>
        </dgm:presLayoutVars>
      </dgm:prSet>
      <dgm:spPr/>
    </dgm:pt>
    <dgm:pt modelId="{620F4EFE-7D3A-4C9E-8910-55B5952328F3}" type="pres">
      <dgm:prSet presAssocID="{B6353C36-A880-4103-A226-550283789866}" presName="rootComposite" presStyleCnt="0"/>
      <dgm:spPr/>
    </dgm:pt>
    <dgm:pt modelId="{667F94F4-5C80-4970-BF1B-1D351F38443C}" type="pres">
      <dgm:prSet presAssocID="{B6353C36-A880-4103-A226-550283789866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D0938F-188F-4124-AF99-498907D063A7}" type="pres">
      <dgm:prSet presAssocID="{B6353C36-A880-4103-A226-550283789866}" presName="rootConnector" presStyleLbl="node4" presStyleIdx="0" presStyleCnt="5"/>
      <dgm:spPr/>
      <dgm:t>
        <a:bodyPr/>
        <a:lstStyle/>
        <a:p>
          <a:endParaRPr lang="en-US"/>
        </a:p>
      </dgm:t>
    </dgm:pt>
    <dgm:pt modelId="{5FB49B6F-766A-4588-8D2F-B12D77905990}" type="pres">
      <dgm:prSet presAssocID="{B6353C36-A880-4103-A226-550283789866}" presName="hierChild4" presStyleCnt="0"/>
      <dgm:spPr/>
    </dgm:pt>
    <dgm:pt modelId="{3DFF95C5-79BF-4187-B8D0-639EB7DCB6B1}" type="pres">
      <dgm:prSet presAssocID="{F77877D0-058A-4ACF-829C-E2168ED48CE1}" presName="Name37" presStyleLbl="parChTrans1D4" presStyleIdx="1" presStyleCnt="5"/>
      <dgm:spPr/>
      <dgm:t>
        <a:bodyPr/>
        <a:lstStyle/>
        <a:p>
          <a:endParaRPr lang="en-US"/>
        </a:p>
      </dgm:t>
    </dgm:pt>
    <dgm:pt modelId="{8724C386-533D-4EF4-8490-F7EE010F028B}" type="pres">
      <dgm:prSet presAssocID="{1FF465EE-8F36-40D6-B206-8BF2EDA62687}" presName="hierRoot2" presStyleCnt="0">
        <dgm:presLayoutVars>
          <dgm:hierBranch val="init"/>
        </dgm:presLayoutVars>
      </dgm:prSet>
      <dgm:spPr/>
    </dgm:pt>
    <dgm:pt modelId="{DCCBB382-F1A2-4DBC-97ED-10EA87FF23CC}" type="pres">
      <dgm:prSet presAssocID="{1FF465EE-8F36-40D6-B206-8BF2EDA62687}" presName="rootComposite" presStyleCnt="0"/>
      <dgm:spPr/>
    </dgm:pt>
    <dgm:pt modelId="{5ECF0C2B-1371-4AAC-B574-3AADC7CA9A5E}" type="pres">
      <dgm:prSet presAssocID="{1FF465EE-8F36-40D6-B206-8BF2EDA62687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B63F58-E71F-462E-98EB-DB3A3FCB3EFC}" type="pres">
      <dgm:prSet presAssocID="{1FF465EE-8F36-40D6-B206-8BF2EDA62687}" presName="rootConnector" presStyleLbl="node4" presStyleIdx="1" presStyleCnt="5"/>
      <dgm:spPr/>
      <dgm:t>
        <a:bodyPr/>
        <a:lstStyle/>
        <a:p>
          <a:endParaRPr lang="en-US"/>
        </a:p>
      </dgm:t>
    </dgm:pt>
    <dgm:pt modelId="{D1F5D69C-402D-4556-A1DC-19DB42F43540}" type="pres">
      <dgm:prSet presAssocID="{1FF465EE-8F36-40D6-B206-8BF2EDA62687}" presName="hierChild4" presStyleCnt="0"/>
      <dgm:spPr/>
    </dgm:pt>
    <dgm:pt modelId="{23107836-B6C9-4A13-95C8-AE5CC9A8AA31}" type="pres">
      <dgm:prSet presAssocID="{F2741B3D-7FEA-45CF-B779-CA4D9ADABB22}" presName="Name37" presStyleLbl="parChTrans1D4" presStyleIdx="2" presStyleCnt="5"/>
      <dgm:spPr/>
      <dgm:t>
        <a:bodyPr/>
        <a:lstStyle/>
        <a:p>
          <a:endParaRPr lang="en-US"/>
        </a:p>
      </dgm:t>
    </dgm:pt>
    <dgm:pt modelId="{62E6BE91-A468-426B-A098-6A0C5BCDCEDA}" type="pres">
      <dgm:prSet presAssocID="{C8871573-6093-4397-B0CD-86FAA46B7837}" presName="hierRoot2" presStyleCnt="0">
        <dgm:presLayoutVars>
          <dgm:hierBranch val="init"/>
        </dgm:presLayoutVars>
      </dgm:prSet>
      <dgm:spPr/>
    </dgm:pt>
    <dgm:pt modelId="{ED51B864-F5E2-4A49-92FC-1608F88DC7AA}" type="pres">
      <dgm:prSet presAssocID="{C8871573-6093-4397-B0CD-86FAA46B7837}" presName="rootComposite" presStyleCnt="0"/>
      <dgm:spPr/>
    </dgm:pt>
    <dgm:pt modelId="{443DF245-07DD-4068-8102-018FEB6C59CB}" type="pres">
      <dgm:prSet presAssocID="{C8871573-6093-4397-B0CD-86FAA46B7837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9F4B9B-8FAD-4D2A-82AF-59F5FA128036}" type="pres">
      <dgm:prSet presAssocID="{C8871573-6093-4397-B0CD-86FAA46B7837}" presName="rootConnector" presStyleLbl="node4" presStyleIdx="2" presStyleCnt="5"/>
      <dgm:spPr/>
      <dgm:t>
        <a:bodyPr/>
        <a:lstStyle/>
        <a:p>
          <a:endParaRPr lang="en-US"/>
        </a:p>
      </dgm:t>
    </dgm:pt>
    <dgm:pt modelId="{4459D06C-1915-451A-A21C-477F215EE329}" type="pres">
      <dgm:prSet presAssocID="{C8871573-6093-4397-B0CD-86FAA46B7837}" presName="hierChild4" presStyleCnt="0"/>
      <dgm:spPr/>
    </dgm:pt>
    <dgm:pt modelId="{B7400C96-B54E-4070-9C6D-E2C1C75AD816}" type="pres">
      <dgm:prSet presAssocID="{69BED474-0790-4F8A-B289-CCE46CEC1784}" presName="Name37" presStyleLbl="parChTrans1D4" presStyleIdx="3" presStyleCnt="5"/>
      <dgm:spPr/>
      <dgm:t>
        <a:bodyPr/>
        <a:lstStyle/>
        <a:p>
          <a:endParaRPr lang="en-US"/>
        </a:p>
      </dgm:t>
    </dgm:pt>
    <dgm:pt modelId="{B2E7E31B-365D-4BD5-950D-AD83B8C6608E}" type="pres">
      <dgm:prSet presAssocID="{F8EC20F6-95AE-46E9-B7C9-E196EE2B9125}" presName="hierRoot2" presStyleCnt="0">
        <dgm:presLayoutVars>
          <dgm:hierBranch/>
        </dgm:presLayoutVars>
      </dgm:prSet>
      <dgm:spPr/>
    </dgm:pt>
    <dgm:pt modelId="{94076C6B-8E74-407E-BCFD-C7A6D7938200}" type="pres">
      <dgm:prSet presAssocID="{F8EC20F6-95AE-46E9-B7C9-E196EE2B9125}" presName="rootComposite" presStyleCnt="0"/>
      <dgm:spPr/>
    </dgm:pt>
    <dgm:pt modelId="{AFFA355F-EC78-4515-8E5B-18F4418B3DF2}" type="pres">
      <dgm:prSet presAssocID="{F8EC20F6-95AE-46E9-B7C9-E196EE2B9125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35790D-002B-4A6D-8A33-7D9E9B79266E}" type="pres">
      <dgm:prSet presAssocID="{F8EC20F6-95AE-46E9-B7C9-E196EE2B9125}" presName="rootConnector" presStyleLbl="node4" presStyleIdx="3" presStyleCnt="5"/>
      <dgm:spPr/>
      <dgm:t>
        <a:bodyPr/>
        <a:lstStyle/>
        <a:p>
          <a:endParaRPr lang="en-US"/>
        </a:p>
      </dgm:t>
    </dgm:pt>
    <dgm:pt modelId="{1F469DDE-C4B4-4BBC-90E2-9DD905CBDA4B}" type="pres">
      <dgm:prSet presAssocID="{F8EC20F6-95AE-46E9-B7C9-E196EE2B9125}" presName="hierChild4" presStyleCnt="0"/>
      <dgm:spPr/>
    </dgm:pt>
    <dgm:pt modelId="{8AC87411-0309-47DD-A329-6ED78D68FEB7}" type="pres">
      <dgm:prSet presAssocID="{7A71EFE7-86E8-4C42-B0CC-B538ACDEBB37}" presName="Name35" presStyleLbl="parChTrans1D4" presStyleIdx="4" presStyleCnt="5"/>
      <dgm:spPr/>
      <dgm:t>
        <a:bodyPr/>
        <a:lstStyle/>
        <a:p>
          <a:endParaRPr lang="en-US"/>
        </a:p>
      </dgm:t>
    </dgm:pt>
    <dgm:pt modelId="{3BD562C9-E796-4D66-8717-E919225CF9A9}" type="pres">
      <dgm:prSet presAssocID="{8076CA85-57F3-4D0C-8D85-FE728F5B7742}" presName="hierRoot2" presStyleCnt="0">
        <dgm:presLayoutVars>
          <dgm:hierBranch val="init"/>
        </dgm:presLayoutVars>
      </dgm:prSet>
      <dgm:spPr/>
    </dgm:pt>
    <dgm:pt modelId="{73ADF8D8-7781-4A90-AE04-1D7A25112D09}" type="pres">
      <dgm:prSet presAssocID="{8076CA85-57F3-4D0C-8D85-FE728F5B7742}" presName="rootComposite" presStyleCnt="0"/>
      <dgm:spPr/>
    </dgm:pt>
    <dgm:pt modelId="{062A324A-CADC-4E09-B514-A29BFEBE0EBF}" type="pres">
      <dgm:prSet presAssocID="{8076CA85-57F3-4D0C-8D85-FE728F5B7742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FB9A2B-000C-4014-B706-8D1F4473B4CE}" type="pres">
      <dgm:prSet presAssocID="{8076CA85-57F3-4D0C-8D85-FE728F5B7742}" presName="rootConnector" presStyleLbl="node4" presStyleIdx="4" presStyleCnt="5"/>
      <dgm:spPr/>
      <dgm:t>
        <a:bodyPr/>
        <a:lstStyle/>
        <a:p>
          <a:endParaRPr lang="en-US"/>
        </a:p>
      </dgm:t>
    </dgm:pt>
    <dgm:pt modelId="{46D337CA-4845-4151-A455-78B3F0E2EA7C}" type="pres">
      <dgm:prSet presAssocID="{8076CA85-57F3-4D0C-8D85-FE728F5B7742}" presName="hierChild4" presStyleCnt="0"/>
      <dgm:spPr/>
    </dgm:pt>
    <dgm:pt modelId="{D5EDD8B5-B481-4BA2-AC77-C6A644C47A75}" type="pres">
      <dgm:prSet presAssocID="{8076CA85-57F3-4D0C-8D85-FE728F5B7742}" presName="hierChild5" presStyleCnt="0"/>
      <dgm:spPr/>
    </dgm:pt>
    <dgm:pt modelId="{1C7F2E8E-1888-4BBE-9725-3EA7F1445CD5}" type="pres">
      <dgm:prSet presAssocID="{F8EC20F6-95AE-46E9-B7C9-E196EE2B9125}" presName="hierChild5" presStyleCnt="0"/>
      <dgm:spPr/>
    </dgm:pt>
    <dgm:pt modelId="{325FDDF8-B7EB-4A2A-B3FA-D5276BBFB977}" type="pres">
      <dgm:prSet presAssocID="{C8871573-6093-4397-B0CD-86FAA46B7837}" presName="hierChild5" presStyleCnt="0"/>
      <dgm:spPr/>
    </dgm:pt>
    <dgm:pt modelId="{3EEF4972-0FAB-47E2-AC6A-CD530EE45938}" type="pres">
      <dgm:prSet presAssocID="{1FF465EE-8F36-40D6-B206-8BF2EDA62687}" presName="hierChild5" presStyleCnt="0"/>
      <dgm:spPr/>
    </dgm:pt>
    <dgm:pt modelId="{B7D8F8FF-3996-4612-BF10-ED08849AAB85}" type="pres">
      <dgm:prSet presAssocID="{B6353C36-A880-4103-A226-550283789866}" presName="hierChild5" presStyleCnt="0"/>
      <dgm:spPr/>
    </dgm:pt>
    <dgm:pt modelId="{FECB4613-66A5-47A4-9212-3C441D5E9F36}" type="pres">
      <dgm:prSet presAssocID="{E5656E30-A797-4EC4-BF8D-DAFCAAE0DE93}" presName="hierChild5" presStyleCnt="0"/>
      <dgm:spPr/>
    </dgm:pt>
    <dgm:pt modelId="{BFAA9EE3-34C7-4FC9-8BAA-68F98ACB8794}" type="pres">
      <dgm:prSet presAssocID="{EB68CF99-ADFD-4F3A-B8E6-8F0657579163}" presName="hierChild5" presStyleCnt="0"/>
      <dgm:spPr/>
    </dgm:pt>
    <dgm:pt modelId="{0741FCEC-BADF-4C63-A8CC-E6D13641A6C9}" type="pres">
      <dgm:prSet presAssocID="{8A35517A-0E23-4758-AC3C-CADE68C2B967}" presName="hierChild3" presStyleCnt="0"/>
      <dgm:spPr/>
    </dgm:pt>
  </dgm:ptLst>
  <dgm:cxnLst>
    <dgm:cxn modelId="{7197AF27-F7FD-4425-970B-EE6143B6B084}" type="presOf" srcId="{B6353C36-A880-4103-A226-550283789866}" destId="{667F94F4-5C80-4970-BF1B-1D351F38443C}" srcOrd="0" destOrd="0" presId="urn:microsoft.com/office/officeart/2005/8/layout/orgChart1"/>
    <dgm:cxn modelId="{24008384-7234-4190-BA6C-22EFFC4BF4D1}" type="presOf" srcId="{B9710C2F-B16E-44A8-B604-A5F576159708}" destId="{0704CD82-C307-4BA5-B42F-23C2732DEC3C}" srcOrd="0" destOrd="0" presId="urn:microsoft.com/office/officeart/2005/8/layout/orgChart1"/>
    <dgm:cxn modelId="{883C8F44-3CC6-4FD7-87D6-7353D58A923A}" type="presOf" srcId="{69BED474-0790-4F8A-B289-CCE46CEC1784}" destId="{B7400C96-B54E-4070-9C6D-E2C1C75AD816}" srcOrd="0" destOrd="0" presId="urn:microsoft.com/office/officeart/2005/8/layout/orgChart1"/>
    <dgm:cxn modelId="{F8F69621-CB95-4454-9E55-F4D47B295492}" type="presOf" srcId="{F8EC20F6-95AE-46E9-B7C9-E196EE2B9125}" destId="{B135790D-002B-4A6D-8A33-7D9E9B79266E}" srcOrd="1" destOrd="0" presId="urn:microsoft.com/office/officeart/2005/8/layout/orgChart1"/>
    <dgm:cxn modelId="{76D4AE38-DFAC-4D18-A57D-89474D411455}" type="presOf" srcId="{8A35517A-0E23-4758-AC3C-CADE68C2B967}" destId="{210CA5DA-DC70-42F4-A310-23FE006B99E3}" srcOrd="1" destOrd="0" presId="urn:microsoft.com/office/officeart/2005/8/layout/orgChart1"/>
    <dgm:cxn modelId="{A4EA8D4D-66CA-4137-8C82-E67609C2F7A2}" srcId="{1FF465EE-8F36-40D6-B206-8BF2EDA62687}" destId="{C8871573-6093-4397-B0CD-86FAA46B7837}" srcOrd="0" destOrd="0" parTransId="{F2741B3D-7FEA-45CF-B779-CA4D9ADABB22}" sibTransId="{6238A2A2-3484-4E78-8A70-481EA937424B}"/>
    <dgm:cxn modelId="{A7307B83-71A9-48DA-BCB8-ED52B3A783B3}" type="presOf" srcId="{B6353C36-A880-4103-A226-550283789866}" destId="{9DD0938F-188F-4124-AF99-498907D063A7}" srcOrd="1" destOrd="0" presId="urn:microsoft.com/office/officeart/2005/8/layout/orgChart1"/>
    <dgm:cxn modelId="{60BE3A5A-3F10-40CF-B878-63AAAAFA46B8}" type="presOf" srcId="{C8871573-6093-4397-B0CD-86FAA46B7837}" destId="{729F4B9B-8FAD-4D2A-82AF-59F5FA128036}" srcOrd="1" destOrd="0" presId="urn:microsoft.com/office/officeart/2005/8/layout/orgChart1"/>
    <dgm:cxn modelId="{68D7120B-CB01-450A-827A-45A9B805F70C}" srcId="{8A35517A-0E23-4758-AC3C-CADE68C2B967}" destId="{EB68CF99-ADFD-4F3A-B8E6-8F0657579163}" srcOrd="0" destOrd="0" parTransId="{88F3A785-D53A-4222-906C-BDF6FB192AA4}" sibTransId="{490895BF-95BB-4F94-8C8D-476C1964E545}"/>
    <dgm:cxn modelId="{D5460307-9972-4750-A9D9-C7F33529626F}" type="presOf" srcId="{8A35517A-0E23-4758-AC3C-CADE68C2B967}" destId="{D79938DB-A36E-4779-BC1E-1B4624A00FF6}" srcOrd="0" destOrd="0" presId="urn:microsoft.com/office/officeart/2005/8/layout/orgChart1"/>
    <dgm:cxn modelId="{4B31BBC1-2221-4828-A0E5-FB6B3C14BCE8}" type="presOf" srcId="{8076CA85-57F3-4D0C-8D85-FE728F5B7742}" destId="{062A324A-CADC-4E09-B514-A29BFEBE0EBF}" srcOrd="0" destOrd="0" presId="urn:microsoft.com/office/officeart/2005/8/layout/orgChart1"/>
    <dgm:cxn modelId="{C81DB197-2E8D-437F-8B59-C89FFE22553A}" srcId="{C8871573-6093-4397-B0CD-86FAA46B7837}" destId="{F8EC20F6-95AE-46E9-B7C9-E196EE2B9125}" srcOrd="0" destOrd="0" parTransId="{69BED474-0790-4F8A-B289-CCE46CEC1784}" sibTransId="{DB6D5937-6AA0-44DE-8859-89F2ED466931}"/>
    <dgm:cxn modelId="{35CC9065-E491-4302-925C-A825BD1DC66D}" type="presOf" srcId="{DA3A2647-947B-4DCA-803F-0ADD48F1C8DF}" destId="{05948980-5291-4652-8BC6-F7D4F083460B}" srcOrd="0" destOrd="0" presId="urn:microsoft.com/office/officeart/2005/8/layout/orgChart1"/>
    <dgm:cxn modelId="{F581BA8D-FF6C-4D16-874D-110EDE848FF1}" type="presOf" srcId="{F8EC20F6-95AE-46E9-B7C9-E196EE2B9125}" destId="{AFFA355F-EC78-4515-8E5B-18F4418B3DF2}" srcOrd="0" destOrd="0" presId="urn:microsoft.com/office/officeart/2005/8/layout/orgChart1"/>
    <dgm:cxn modelId="{77B0FD5E-2120-4B69-A970-DA9D0DBAD0CE}" type="presOf" srcId="{7A45A7EC-42FD-43D7-B507-CAE4CAEDCD3A}" destId="{496C1750-B7E3-47DF-93F4-CD4C44BB83A1}" srcOrd="0" destOrd="0" presId="urn:microsoft.com/office/officeart/2005/8/layout/orgChart1"/>
    <dgm:cxn modelId="{BBC6ECFF-A488-40C7-A065-61DC3E0C38A6}" srcId="{7A45A7EC-42FD-43D7-B507-CAE4CAEDCD3A}" destId="{8A35517A-0E23-4758-AC3C-CADE68C2B967}" srcOrd="0" destOrd="0" parTransId="{B4D4E911-4EB7-48D9-826B-620F3A2C6064}" sibTransId="{A5972846-76F5-4469-953E-E45BD8E84F1A}"/>
    <dgm:cxn modelId="{E29F9EE8-951E-43A7-9483-DB6243047261}" srcId="{F8EC20F6-95AE-46E9-B7C9-E196EE2B9125}" destId="{8076CA85-57F3-4D0C-8D85-FE728F5B7742}" srcOrd="0" destOrd="0" parTransId="{7A71EFE7-86E8-4C42-B0CC-B538ACDEBB37}" sibTransId="{52D488A8-4BFA-46F9-B76B-6677585E5440}"/>
    <dgm:cxn modelId="{436FDE50-1E54-453C-938E-0F3EFCCAA355}" type="presOf" srcId="{EB68CF99-ADFD-4F3A-B8E6-8F0657579163}" destId="{11B3BEC3-C0DF-4B5C-8F55-D571277EA1DF}" srcOrd="1" destOrd="0" presId="urn:microsoft.com/office/officeart/2005/8/layout/orgChart1"/>
    <dgm:cxn modelId="{6755B343-5FCB-4834-8728-E39A07744417}" type="presOf" srcId="{F2741B3D-7FEA-45CF-B779-CA4D9ADABB22}" destId="{23107836-B6C9-4A13-95C8-AE5CC9A8AA31}" srcOrd="0" destOrd="0" presId="urn:microsoft.com/office/officeart/2005/8/layout/orgChart1"/>
    <dgm:cxn modelId="{EE3DFD22-3A32-4D45-B4A8-1A566D9968AE}" type="presOf" srcId="{C8871573-6093-4397-B0CD-86FAA46B7837}" destId="{443DF245-07DD-4068-8102-018FEB6C59CB}" srcOrd="0" destOrd="0" presId="urn:microsoft.com/office/officeart/2005/8/layout/orgChart1"/>
    <dgm:cxn modelId="{B5C4A5A2-1336-46F6-A51E-EAD711F26230}" type="presOf" srcId="{EB68CF99-ADFD-4F3A-B8E6-8F0657579163}" destId="{8791BAAE-E548-4DA6-94DE-8A0B54868C6E}" srcOrd="0" destOrd="0" presId="urn:microsoft.com/office/officeart/2005/8/layout/orgChart1"/>
    <dgm:cxn modelId="{1320B29F-6CE8-4158-B3AC-76691DA6FEC9}" type="presOf" srcId="{E5656E30-A797-4EC4-BF8D-DAFCAAE0DE93}" destId="{FEE5CC60-715D-4AA0-A172-F22E4F9AB448}" srcOrd="0" destOrd="0" presId="urn:microsoft.com/office/officeart/2005/8/layout/orgChart1"/>
    <dgm:cxn modelId="{7D005C16-284F-477D-AA34-F40AEC5988B7}" type="presOf" srcId="{F77877D0-058A-4ACF-829C-E2168ED48CE1}" destId="{3DFF95C5-79BF-4187-B8D0-639EB7DCB6B1}" srcOrd="0" destOrd="0" presId="urn:microsoft.com/office/officeart/2005/8/layout/orgChart1"/>
    <dgm:cxn modelId="{FFFD39D8-BF8D-4711-A132-FCCE310164E7}" type="presOf" srcId="{8076CA85-57F3-4D0C-8D85-FE728F5B7742}" destId="{71FB9A2B-000C-4014-B706-8D1F4473B4CE}" srcOrd="1" destOrd="0" presId="urn:microsoft.com/office/officeart/2005/8/layout/orgChart1"/>
    <dgm:cxn modelId="{E9FA0B92-B0EC-4822-8F7F-CCE03F99EF40}" srcId="{B6353C36-A880-4103-A226-550283789866}" destId="{1FF465EE-8F36-40D6-B206-8BF2EDA62687}" srcOrd="0" destOrd="0" parTransId="{F77877D0-058A-4ACF-829C-E2168ED48CE1}" sibTransId="{BF5A1A07-B0D7-49AA-A7DC-8D7C932022C8}"/>
    <dgm:cxn modelId="{35611068-8C68-4432-B3CF-87FE21B7EC83}" type="presOf" srcId="{88F3A785-D53A-4222-906C-BDF6FB192AA4}" destId="{6AF25521-61AA-4398-B898-540E6D3A8F62}" srcOrd="0" destOrd="0" presId="urn:microsoft.com/office/officeart/2005/8/layout/orgChart1"/>
    <dgm:cxn modelId="{A922757B-A920-4544-8B35-8A42CDC0807C}" srcId="{EB68CF99-ADFD-4F3A-B8E6-8F0657579163}" destId="{E5656E30-A797-4EC4-BF8D-DAFCAAE0DE93}" srcOrd="0" destOrd="0" parTransId="{DA3A2647-947B-4DCA-803F-0ADD48F1C8DF}" sibTransId="{774F1AA2-7C3C-4AD1-AA7D-2BD675054975}"/>
    <dgm:cxn modelId="{C8ABC992-BE9B-48FA-A932-A8DB1A3239D4}" type="presOf" srcId="{1FF465EE-8F36-40D6-B206-8BF2EDA62687}" destId="{C6B63F58-E71F-462E-98EB-DB3A3FCB3EFC}" srcOrd="1" destOrd="0" presId="urn:microsoft.com/office/officeart/2005/8/layout/orgChart1"/>
    <dgm:cxn modelId="{FFAC6B0B-6959-4319-9E3A-8554D97D1A9E}" srcId="{E5656E30-A797-4EC4-BF8D-DAFCAAE0DE93}" destId="{B6353C36-A880-4103-A226-550283789866}" srcOrd="0" destOrd="0" parTransId="{B9710C2F-B16E-44A8-B604-A5F576159708}" sibTransId="{FC035247-0F14-42FC-AF89-60AD47E98D7D}"/>
    <dgm:cxn modelId="{C2BB8510-E159-4555-96B6-F22FED00E99F}" type="presOf" srcId="{7A71EFE7-86E8-4C42-B0CC-B538ACDEBB37}" destId="{8AC87411-0309-47DD-A329-6ED78D68FEB7}" srcOrd="0" destOrd="0" presId="urn:microsoft.com/office/officeart/2005/8/layout/orgChart1"/>
    <dgm:cxn modelId="{30F74589-D162-45FE-9E7D-09F5508D69A8}" type="presOf" srcId="{1FF465EE-8F36-40D6-B206-8BF2EDA62687}" destId="{5ECF0C2B-1371-4AAC-B574-3AADC7CA9A5E}" srcOrd="0" destOrd="0" presId="urn:microsoft.com/office/officeart/2005/8/layout/orgChart1"/>
    <dgm:cxn modelId="{B96FFF4E-279E-400D-8F10-4A7B578D7AC1}" type="presOf" srcId="{E5656E30-A797-4EC4-BF8D-DAFCAAE0DE93}" destId="{B44AF781-3C83-43AE-AC23-C6DAF9701FAA}" srcOrd="1" destOrd="0" presId="urn:microsoft.com/office/officeart/2005/8/layout/orgChart1"/>
    <dgm:cxn modelId="{1B0E9FEB-8FB0-4AB3-9F8A-507F5963E0C5}" type="presParOf" srcId="{496C1750-B7E3-47DF-93F4-CD4C44BB83A1}" destId="{46345244-173C-48F6-9747-87C15164CB16}" srcOrd="0" destOrd="0" presId="urn:microsoft.com/office/officeart/2005/8/layout/orgChart1"/>
    <dgm:cxn modelId="{BD0381B3-F139-40D8-9756-302648F3CEF3}" type="presParOf" srcId="{46345244-173C-48F6-9747-87C15164CB16}" destId="{444629AD-64A1-4C26-BFCA-8C0512542D18}" srcOrd="0" destOrd="0" presId="urn:microsoft.com/office/officeart/2005/8/layout/orgChart1"/>
    <dgm:cxn modelId="{EC6C0527-9C86-41D4-B425-4D6F62E5115A}" type="presParOf" srcId="{444629AD-64A1-4C26-BFCA-8C0512542D18}" destId="{D79938DB-A36E-4779-BC1E-1B4624A00FF6}" srcOrd="0" destOrd="0" presId="urn:microsoft.com/office/officeart/2005/8/layout/orgChart1"/>
    <dgm:cxn modelId="{DF907CC1-E956-4832-981D-51AB1C90BADC}" type="presParOf" srcId="{444629AD-64A1-4C26-BFCA-8C0512542D18}" destId="{210CA5DA-DC70-42F4-A310-23FE006B99E3}" srcOrd="1" destOrd="0" presId="urn:microsoft.com/office/officeart/2005/8/layout/orgChart1"/>
    <dgm:cxn modelId="{7355F88F-AAFE-47D9-987F-838135F3CB61}" type="presParOf" srcId="{46345244-173C-48F6-9747-87C15164CB16}" destId="{3693D132-B40F-41C1-BAFA-D727AC5942EF}" srcOrd="1" destOrd="0" presId="urn:microsoft.com/office/officeart/2005/8/layout/orgChart1"/>
    <dgm:cxn modelId="{5F0E0066-E642-4E0F-B9A3-A70FDA17DD1E}" type="presParOf" srcId="{3693D132-B40F-41C1-BAFA-D727AC5942EF}" destId="{6AF25521-61AA-4398-B898-540E6D3A8F62}" srcOrd="0" destOrd="0" presId="urn:microsoft.com/office/officeart/2005/8/layout/orgChart1"/>
    <dgm:cxn modelId="{C2F12F2A-D06F-4454-862C-6426F5A586A5}" type="presParOf" srcId="{3693D132-B40F-41C1-BAFA-D727AC5942EF}" destId="{31969212-E732-4CF6-A0C1-C97C71CB7F0F}" srcOrd="1" destOrd="0" presId="urn:microsoft.com/office/officeart/2005/8/layout/orgChart1"/>
    <dgm:cxn modelId="{BA11DD39-8D55-4FEB-A630-3805E102DD2E}" type="presParOf" srcId="{31969212-E732-4CF6-A0C1-C97C71CB7F0F}" destId="{776BB032-7FFD-4F7B-8FF1-A53D1B4823C6}" srcOrd="0" destOrd="0" presId="urn:microsoft.com/office/officeart/2005/8/layout/orgChart1"/>
    <dgm:cxn modelId="{1B0584E0-0AA2-4CD1-8D44-CB5FA1646AC6}" type="presParOf" srcId="{776BB032-7FFD-4F7B-8FF1-A53D1B4823C6}" destId="{8791BAAE-E548-4DA6-94DE-8A0B54868C6E}" srcOrd="0" destOrd="0" presId="urn:microsoft.com/office/officeart/2005/8/layout/orgChart1"/>
    <dgm:cxn modelId="{36F7605A-B5B2-4C1E-BEBC-1F1EB53FD109}" type="presParOf" srcId="{776BB032-7FFD-4F7B-8FF1-A53D1B4823C6}" destId="{11B3BEC3-C0DF-4B5C-8F55-D571277EA1DF}" srcOrd="1" destOrd="0" presId="urn:microsoft.com/office/officeart/2005/8/layout/orgChart1"/>
    <dgm:cxn modelId="{3604619C-B567-49C9-8E36-23A9A38BED8C}" type="presParOf" srcId="{31969212-E732-4CF6-A0C1-C97C71CB7F0F}" destId="{3E736330-25A8-464C-B4B9-B7E02233D593}" srcOrd="1" destOrd="0" presId="urn:microsoft.com/office/officeart/2005/8/layout/orgChart1"/>
    <dgm:cxn modelId="{4F2CFD95-D5B5-4E4C-B853-FBA41EFFE193}" type="presParOf" srcId="{3E736330-25A8-464C-B4B9-B7E02233D593}" destId="{05948980-5291-4652-8BC6-F7D4F083460B}" srcOrd="0" destOrd="0" presId="urn:microsoft.com/office/officeart/2005/8/layout/orgChart1"/>
    <dgm:cxn modelId="{65548DDB-C6D0-4AB0-A297-F8A7E76EE361}" type="presParOf" srcId="{3E736330-25A8-464C-B4B9-B7E02233D593}" destId="{38B7DEF4-BA80-4AF8-AF55-70DEED707BDC}" srcOrd="1" destOrd="0" presId="urn:microsoft.com/office/officeart/2005/8/layout/orgChart1"/>
    <dgm:cxn modelId="{E8D8D1DB-A5D7-49EA-B164-72CB84494F50}" type="presParOf" srcId="{38B7DEF4-BA80-4AF8-AF55-70DEED707BDC}" destId="{F8FA7A48-BAD9-4603-B65B-D79023861B48}" srcOrd="0" destOrd="0" presId="urn:microsoft.com/office/officeart/2005/8/layout/orgChart1"/>
    <dgm:cxn modelId="{49E12F13-986B-4714-AB1D-A57E8A27945A}" type="presParOf" srcId="{F8FA7A48-BAD9-4603-B65B-D79023861B48}" destId="{FEE5CC60-715D-4AA0-A172-F22E4F9AB448}" srcOrd="0" destOrd="0" presId="urn:microsoft.com/office/officeart/2005/8/layout/orgChart1"/>
    <dgm:cxn modelId="{549EEB9E-301D-4CC7-B4AE-A07C8B50805F}" type="presParOf" srcId="{F8FA7A48-BAD9-4603-B65B-D79023861B48}" destId="{B44AF781-3C83-43AE-AC23-C6DAF9701FAA}" srcOrd="1" destOrd="0" presId="urn:microsoft.com/office/officeart/2005/8/layout/orgChart1"/>
    <dgm:cxn modelId="{A8025A5E-8441-4117-B7F1-90E18DFF8796}" type="presParOf" srcId="{38B7DEF4-BA80-4AF8-AF55-70DEED707BDC}" destId="{318BA687-D977-40AF-B401-F6849E32E22D}" srcOrd="1" destOrd="0" presId="urn:microsoft.com/office/officeart/2005/8/layout/orgChart1"/>
    <dgm:cxn modelId="{48D81E3F-4278-4FE0-BD87-3434EBE7F630}" type="presParOf" srcId="{318BA687-D977-40AF-B401-F6849E32E22D}" destId="{0704CD82-C307-4BA5-B42F-23C2732DEC3C}" srcOrd="0" destOrd="0" presId="urn:microsoft.com/office/officeart/2005/8/layout/orgChart1"/>
    <dgm:cxn modelId="{AD7FD044-3AF3-47E0-A0C1-64EFDC58919B}" type="presParOf" srcId="{318BA687-D977-40AF-B401-F6849E32E22D}" destId="{50093D66-F883-47AC-9D70-39F09AD60B23}" srcOrd="1" destOrd="0" presId="urn:microsoft.com/office/officeart/2005/8/layout/orgChart1"/>
    <dgm:cxn modelId="{2C726E71-06E5-4110-944A-DECFD7A4784C}" type="presParOf" srcId="{50093D66-F883-47AC-9D70-39F09AD60B23}" destId="{620F4EFE-7D3A-4C9E-8910-55B5952328F3}" srcOrd="0" destOrd="0" presId="urn:microsoft.com/office/officeart/2005/8/layout/orgChart1"/>
    <dgm:cxn modelId="{E024276D-832B-4EFA-8E08-A865C7777733}" type="presParOf" srcId="{620F4EFE-7D3A-4C9E-8910-55B5952328F3}" destId="{667F94F4-5C80-4970-BF1B-1D351F38443C}" srcOrd="0" destOrd="0" presId="urn:microsoft.com/office/officeart/2005/8/layout/orgChart1"/>
    <dgm:cxn modelId="{3599C9B1-B6CE-43B4-B743-85E0B70E2C18}" type="presParOf" srcId="{620F4EFE-7D3A-4C9E-8910-55B5952328F3}" destId="{9DD0938F-188F-4124-AF99-498907D063A7}" srcOrd="1" destOrd="0" presId="urn:microsoft.com/office/officeart/2005/8/layout/orgChart1"/>
    <dgm:cxn modelId="{7662FDBA-F83E-47C9-9919-1E4654F00FC5}" type="presParOf" srcId="{50093D66-F883-47AC-9D70-39F09AD60B23}" destId="{5FB49B6F-766A-4588-8D2F-B12D77905990}" srcOrd="1" destOrd="0" presId="urn:microsoft.com/office/officeart/2005/8/layout/orgChart1"/>
    <dgm:cxn modelId="{AD026608-48F2-4DC2-99B6-253CF3A289F3}" type="presParOf" srcId="{5FB49B6F-766A-4588-8D2F-B12D77905990}" destId="{3DFF95C5-79BF-4187-B8D0-639EB7DCB6B1}" srcOrd="0" destOrd="0" presId="urn:microsoft.com/office/officeart/2005/8/layout/orgChart1"/>
    <dgm:cxn modelId="{865DA9A0-C7C7-46C3-B756-AF1F9169C1EC}" type="presParOf" srcId="{5FB49B6F-766A-4588-8D2F-B12D77905990}" destId="{8724C386-533D-4EF4-8490-F7EE010F028B}" srcOrd="1" destOrd="0" presId="urn:microsoft.com/office/officeart/2005/8/layout/orgChart1"/>
    <dgm:cxn modelId="{727FDCD1-0F15-4615-ACBA-2C1066F92C53}" type="presParOf" srcId="{8724C386-533D-4EF4-8490-F7EE010F028B}" destId="{DCCBB382-F1A2-4DBC-97ED-10EA87FF23CC}" srcOrd="0" destOrd="0" presId="urn:microsoft.com/office/officeart/2005/8/layout/orgChart1"/>
    <dgm:cxn modelId="{21B61B14-75B6-48FE-8C66-832891842DED}" type="presParOf" srcId="{DCCBB382-F1A2-4DBC-97ED-10EA87FF23CC}" destId="{5ECF0C2B-1371-4AAC-B574-3AADC7CA9A5E}" srcOrd="0" destOrd="0" presId="urn:microsoft.com/office/officeart/2005/8/layout/orgChart1"/>
    <dgm:cxn modelId="{43E80689-D49B-4A55-A329-6D85049936AE}" type="presParOf" srcId="{DCCBB382-F1A2-4DBC-97ED-10EA87FF23CC}" destId="{C6B63F58-E71F-462E-98EB-DB3A3FCB3EFC}" srcOrd="1" destOrd="0" presId="urn:microsoft.com/office/officeart/2005/8/layout/orgChart1"/>
    <dgm:cxn modelId="{6199BB5D-E0C7-4A65-8B32-D2A14E968858}" type="presParOf" srcId="{8724C386-533D-4EF4-8490-F7EE010F028B}" destId="{D1F5D69C-402D-4556-A1DC-19DB42F43540}" srcOrd="1" destOrd="0" presId="urn:microsoft.com/office/officeart/2005/8/layout/orgChart1"/>
    <dgm:cxn modelId="{B216371A-5ABE-4E92-9DDB-25515A765E6F}" type="presParOf" srcId="{D1F5D69C-402D-4556-A1DC-19DB42F43540}" destId="{23107836-B6C9-4A13-95C8-AE5CC9A8AA31}" srcOrd="0" destOrd="0" presId="urn:microsoft.com/office/officeart/2005/8/layout/orgChart1"/>
    <dgm:cxn modelId="{70498AC2-7619-4E14-92F5-4927055B2833}" type="presParOf" srcId="{D1F5D69C-402D-4556-A1DC-19DB42F43540}" destId="{62E6BE91-A468-426B-A098-6A0C5BCDCEDA}" srcOrd="1" destOrd="0" presId="urn:microsoft.com/office/officeart/2005/8/layout/orgChart1"/>
    <dgm:cxn modelId="{B9D36963-1CAC-4856-8009-C77DAC376528}" type="presParOf" srcId="{62E6BE91-A468-426B-A098-6A0C5BCDCEDA}" destId="{ED51B864-F5E2-4A49-92FC-1608F88DC7AA}" srcOrd="0" destOrd="0" presId="urn:microsoft.com/office/officeart/2005/8/layout/orgChart1"/>
    <dgm:cxn modelId="{8768F2D8-30B2-44DC-A667-48FE03DDD532}" type="presParOf" srcId="{ED51B864-F5E2-4A49-92FC-1608F88DC7AA}" destId="{443DF245-07DD-4068-8102-018FEB6C59CB}" srcOrd="0" destOrd="0" presId="urn:microsoft.com/office/officeart/2005/8/layout/orgChart1"/>
    <dgm:cxn modelId="{4D770AE2-BEA5-4925-9457-71443CD0FF6D}" type="presParOf" srcId="{ED51B864-F5E2-4A49-92FC-1608F88DC7AA}" destId="{729F4B9B-8FAD-4D2A-82AF-59F5FA128036}" srcOrd="1" destOrd="0" presId="urn:microsoft.com/office/officeart/2005/8/layout/orgChart1"/>
    <dgm:cxn modelId="{574BE061-CF3E-452D-8D6A-090778F7D15E}" type="presParOf" srcId="{62E6BE91-A468-426B-A098-6A0C5BCDCEDA}" destId="{4459D06C-1915-451A-A21C-477F215EE329}" srcOrd="1" destOrd="0" presId="urn:microsoft.com/office/officeart/2005/8/layout/orgChart1"/>
    <dgm:cxn modelId="{00644BF0-FDA4-4A9C-92BD-B36AB751674E}" type="presParOf" srcId="{4459D06C-1915-451A-A21C-477F215EE329}" destId="{B7400C96-B54E-4070-9C6D-E2C1C75AD816}" srcOrd="0" destOrd="0" presId="urn:microsoft.com/office/officeart/2005/8/layout/orgChart1"/>
    <dgm:cxn modelId="{90A829A0-6DED-49F7-AA1D-AE612291B6C6}" type="presParOf" srcId="{4459D06C-1915-451A-A21C-477F215EE329}" destId="{B2E7E31B-365D-4BD5-950D-AD83B8C6608E}" srcOrd="1" destOrd="0" presId="urn:microsoft.com/office/officeart/2005/8/layout/orgChart1"/>
    <dgm:cxn modelId="{16ACC3C7-680A-48CF-ADE3-525B2A94D10E}" type="presParOf" srcId="{B2E7E31B-365D-4BD5-950D-AD83B8C6608E}" destId="{94076C6B-8E74-407E-BCFD-C7A6D7938200}" srcOrd="0" destOrd="0" presId="urn:microsoft.com/office/officeart/2005/8/layout/orgChart1"/>
    <dgm:cxn modelId="{1A74E493-437C-4259-A7AE-3C1AF71062BD}" type="presParOf" srcId="{94076C6B-8E74-407E-BCFD-C7A6D7938200}" destId="{AFFA355F-EC78-4515-8E5B-18F4418B3DF2}" srcOrd="0" destOrd="0" presId="urn:microsoft.com/office/officeart/2005/8/layout/orgChart1"/>
    <dgm:cxn modelId="{E78F1E14-3A02-4535-8802-D6200A7CE838}" type="presParOf" srcId="{94076C6B-8E74-407E-BCFD-C7A6D7938200}" destId="{B135790D-002B-4A6D-8A33-7D9E9B79266E}" srcOrd="1" destOrd="0" presId="urn:microsoft.com/office/officeart/2005/8/layout/orgChart1"/>
    <dgm:cxn modelId="{663E2FFC-0B86-41A7-8AB1-F9BF216E68AE}" type="presParOf" srcId="{B2E7E31B-365D-4BD5-950D-AD83B8C6608E}" destId="{1F469DDE-C4B4-4BBC-90E2-9DD905CBDA4B}" srcOrd="1" destOrd="0" presId="urn:microsoft.com/office/officeart/2005/8/layout/orgChart1"/>
    <dgm:cxn modelId="{212443D8-4F7D-4861-9F93-CA1F84287DBD}" type="presParOf" srcId="{1F469DDE-C4B4-4BBC-90E2-9DD905CBDA4B}" destId="{8AC87411-0309-47DD-A329-6ED78D68FEB7}" srcOrd="0" destOrd="0" presId="urn:microsoft.com/office/officeart/2005/8/layout/orgChart1"/>
    <dgm:cxn modelId="{49493993-E86D-4D86-81B5-FF57E96A46A5}" type="presParOf" srcId="{1F469DDE-C4B4-4BBC-90E2-9DD905CBDA4B}" destId="{3BD562C9-E796-4D66-8717-E919225CF9A9}" srcOrd="1" destOrd="0" presId="urn:microsoft.com/office/officeart/2005/8/layout/orgChart1"/>
    <dgm:cxn modelId="{7C735407-7E61-4D06-B237-4FFE4A707859}" type="presParOf" srcId="{3BD562C9-E796-4D66-8717-E919225CF9A9}" destId="{73ADF8D8-7781-4A90-AE04-1D7A25112D09}" srcOrd="0" destOrd="0" presId="urn:microsoft.com/office/officeart/2005/8/layout/orgChart1"/>
    <dgm:cxn modelId="{4434DE54-32AA-4029-A976-523B5E059BF1}" type="presParOf" srcId="{73ADF8D8-7781-4A90-AE04-1D7A25112D09}" destId="{062A324A-CADC-4E09-B514-A29BFEBE0EBF}" srcOrd="0" destOrd="0" presId="urn:microsoft.com/office/officeart/2005/8/layout/orgChart1"/>
    <dgm:cxn modelId="{1E87867F-5AE7-4125-91E9-845BF6DC25EA}" type="presParOf" srcId="{73ADF8D8-7781-4A90-AE04-1D7A25112D09}" destId="{71FB9A2B-000C-4014-B706-8D1F4473B4CE}" srcOrd="1" destOrd="0" presId="urn:microsoft.com/office/officeart/2005/8/layout/orgChart1"/>
    <dgm:cxn modelId="{1344BC78-18CE-451D-9DEC-7A5700CE2BBE}" type="presParOf" srcId="{3BD562C9-E796-4D66-8717-E919225CF9A9}" destId="{46D337CA-4845-4151-A455-78B3F0E2EA7C}" srcOrd="1" destOrd="0" presId="urn:microsoft.com/office/officeart/2005/8/layout/orgChart1"/>
    <dgm:cxn modelId="{50149634-9377-41D3-8BAB-F8A8CBBFAC7F}" type="presParOf" srcId="{3BD562C9-E796-4D66-8717-E919225CF9A9}" destId="{D5EDD8B5-B481-4BA2-AC77-C6A644C47A75}" srcOrd="2" destOrd="0" presId="urn:microsoft.com/office/officeart/2005/8/layout/orgChart1"/>
    <dgm:cxn modelId="{B88449FD-B6B1-4FEA-93D6-757BF775F6A1}" type="presParOf" srcId="{B2E7E31B-365D-4BD5-950D-AD83B8C6608E}" destId="{1C7F2E8E-1888-4BBE-9725-3EA7F1445CD5}" srcOrd="2" destOrd="0" presId="urn:microsoft.com/office/officeart/2005/8/layout/orgChart1"/>
    <dgm:cxn modelId="{ADA6028A-5F52-46DA-A4C2-57876E0BB6E9}" type="presParOf" srcId="{62E6BE91-A468-426B-A098-6A0C5BCDCEDA}" destId="{325FDDF8-B7EB-4A2A-B3FA-D5276BBFB977}" srcOrd="2" destOrd="0" presId="urn:microsoft.com/office/officeart/2005/8/layout/orgChart1"/>
    <dgm:cxn modelId="{8720F1B7-A8BE-4082-A873-573F3DE6C524}" type="presParOf" srcId="{8724C386-533D-4EF4-8490-F7EE010F028B}" destId="{3EEF4972-0FAB-47E2-AC6A-CD530EE45938}" srcOrd="2" destOrd="0" presId="urn:microsoft.com/office/officeart/2005/8/layout/orgChart1"/>
    <dgm:cxn modelId="{06A7445C-6ADF-4912-9277-D00A597225D4}" type="presParOf" srcId="{50093D66-F883-47AC-9D70-39F09AD60B23}" destId="{B7D8F8FF-3996-4612-BF10-ED08849AAB85}" srcOrd="2" destOrd="0" presId="urn:microsoft.com/office/officeart/2005/8/layout/orgChart1"/>
    <dgm:cxn modelId="{731443EF-D634-4216-B5BF-D407F54F9551}" type="presParOf" srcId="{38B7DEF4-BA80-4AF8-AF55-70DEED707BDC}" destId="{FECB4613-66A5-47A4-9212-3C441D5E9F36}" srcOrd="2" destOrd="0" presId="urn:microsoft.com/office/officeart/2005/8/layout/orgChart1"/>
    <dgm:cxn modelId="{8D384577-4AB0-4369-ACC2-A2BAA9C4A1EE}" type="presParOf" srcId="{31969212-E732-4CF6-A0C1-C97C71CB7F0F}" destId="{BFAA9EE3-34C7-4FC9-8BAA-68F98ACB8794}" srcOrd="2" destOrd="0" presId="urn:microsoft.com/office/officeart/2005/8/layout/orgChart1"/>
    <dgm:cxn modelId="{D1AE2EFF-5E07-48EC-B660-F0F8267ED54F}" type="presParOf" srcId="{46345244-173C-48F6-9747-87C15164CB16}" destId="{0741FCEC-BADF-4C63-A8CC-E6D13641A6C9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A45A7EC-42FD-43D7-B507-CAE4CAEDCD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35517A-0E23-4758-AC3C-CADE68C2B96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Grocery</a:t>
          </a:r>
          <a:endParaRPr lang="en-US" b="1" dirty="0">
            <a:solidFill>
              <a:schemeClr val="bg2"/>
            </a:solidFill>
          </a:endParaRPr>
        </a:p>
      </dgm:t>
    </dgm:pt>
    <dgm:pt modelId="{B4D4E911-4EB7-48D9-826B-620F3A2C6064}" type="parTrans" cxnId="{BBC6ECFF-A488-40C7-A065-61DC3E0C38A6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A5972846-76F5-4469-953E-E45BD8E84F1A}" type="sibTrans" cxnId="{BBC6ECFF-A488-40C7-A065-61DC3E0C38A6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EB68CF99-ADFD-4F3A-B8E6-8F0657579163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Dairy</a:t>
          </a:r>
          <a:endParaRPr lang="en-US" b="1" dirty="0">
            <a:solidFill>
              <a:schemeClr val="bg2"/>
            </a:solidFill>
          </a:endParaRPr>
        </a:p>
      </dgm:t>
    </dgm:pt>
    <dgm:pt modelId="{88F3A785-D53A-4222-906C-BDF6FB192AA4}" type="parTrans" cxnId="{68D7120B-CB01-450A-827A-45A9B805F70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490895BF-95BB-4F94-8C8D-476C1964E545}" type="sibTrans" cxnId="{68D7120B-CB01-450A-827A-45A9B805F70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E5656E30-A797-4EC4-BF8D-DAFCAAE0DE93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Frozen</a:t>
          </a:r>
          <a:endParaRPr lang="en-US" b="1" dirty="0">
            <a:solidFill>
              <a:schemeClr val="bg2"/>
            </a:solidFill>
          </a:endParaRPr>
        </a:p>
      </dgm:t>
    </dgm:pt>
    <dgm:pt modelId="{DA3A2647-947B-4DCA-803F-0ADD48F1C8DF}" type="parTrans" cxnId="{A922757B-A920-4544-8B35-8A42CDC0807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774F1AA2-7C3C-4AD1-AA7D-2BD675054975}" type="sibTrans" cxnId="{A922757B-A920-4544-8B35-8A42CDC0807C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B6353C36-A880-4103-A226-550283789866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Ice Cream</a:t>
          </a:r>
          <a:endParaRPr lang="en-US" b="1" dirty="0">
            <a:solidFill>
              <a:schemeClr val="bg2"/>
            </a:solidFill>
          </a:endParaRPr>
        </a:p>
      </dgm:t>
    </dgm:pt>
    <dgm:pt modelId="{B9710C2F-B16E-44A8-B604-A5F576159708}" type="parTrans" cxnId="{FFAC6B0B-6959-4319-9E3A-8554D97D1A9E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FC035247-0F14-42FC-AF89-60AD47E98D7D}" type="sibTrans" cxnId="{FFAC6B0B-6959-4319-9E3A-8554D97D1A9E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1FF465EE-8F36-40D6-B206-8BF2EDA6268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Premium</a:t>
          </a:r>
          <a:endParaRPr lang="en-US" b="1" dirty="0">
            <a:solidFill>
              <a:schemeClr val="bg2"/>
            </a:solidFill>
          </a:endParaRPr>
        </a:p>
      </dgm:t>
    </dgm:pt>
    <dgm:pt modelId="{F77877D0-058A-4ACF-829C-E2168ED48CE1}" type="parTrans" cxnId="{E9FA0B92-B0EC-4822-8F7F-CCE03F99EF40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BF5A1A07-B0D7-49AA-A7DC-8D7C932022C8}" type="sibTrans" cxnId="{E9FA0B92-B0EC-4822-8F7F-CCE03F99EF40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C8871573-6093-4397-B0CD-86FAA46B7837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Novelties</a:t>
          </a:r>
          <a:endParaRPr lang="en-US" b="1" dirty="0">
            <a:solidFill>
              <a:schemeClr val="bg2"/>
            </a:solidFill>
          </a:endParaRPr>
        </a:p>
      </dgm:t>
    </dgm:pt>
    <dgm:pt modelId="{F2741B3D-7FEA-45CF-B779-CA4D9ADABB22}" type="parTrans" cxnId="{A4EA8D4D-66CA-4137-8C82-E67609C2F7A2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6238A2A2-3484-4E78-8A70-481EA937424B}" type="sibTrans" cxnId="{A4EA8D4D-66CA-4137-8C82-E67609C2F7A2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F8EC20F6-95AE-46E9-B7C9-E196EE2B9125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Dove</a:t>
          </a:r>
          <a:endParaRPr lang="en-US" b="1" dirty="0">
            <a:solidFill>
              <a:schemeClr val="bg2"/>
            </a:solidFill>
          </a:endParaRPr>
        </a:p>
      </dgm:t>
    </dgm:pt>
    <dgm:pt modelId="{69BED474-0790-4F8A-B289-CCE46CEC1784}" type="parTrans" cxnId="{C81DB197-2E8D-437F-8B59-C89FFE22553A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DB6D5937-6AA0-44DE-8859-89F2ED466931}" type="sibTrans" cxnId="{C81DB197-2E8D-437F-8B59-C89FFE22553A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8076CA85-57F3-4D0C-8D85-FE728F5B7742}">
      <dgm:prSet phldrT="[Text]"/>
      <dgm:spPr>
        <a:ln w="25400">
          <a:solidFill>
            <a:schemeClr val="accent1">
              <a:alpha val="42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Toffee</a:t>
          </a:r>
          <a:endParaRPr lang="en-US" b="1" dirty="0">
            <a:solidFill>
              <a:schemeClr val="bg2"/>
            </a:solidFill>
          </a:endParaRPr>
        </a:p>
      </dgm:t>
    </dgm:pt>
    <dgm:pt modelId="{7A71EFE7-86E8-4C42-B0CC-B538ACDEBB37}" type="parTrans" cxnId="{E29F9EE8-951E-43A7-9483-DB6243047261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52D488A8-4BFA-46F9-B76B-6677585E5440}" type="sibTrans" cxnId="{E29F9EE8-951E-43A7-9483-DB6243047261}">
      <dgm:prSet/>
      <dgm:spPr/>
      <dgm:t>
        <a:bodyPr/>
        <a:lstStyle/>
        <a:p>
          <a:endParaRPr lang="en-US" b="1">
            <a:solidFill>
              <a:schemeClr val="bg2"/>
            </a:solidFill>
          </a:endParaRPr>
        </a:p>
      </dgm:t>
    </dgm:pt>
    <dgm:pt modelId="{496C1750-B7E3-47DF-93F4-CD4C44BB83A1}" type="pres">
      <dgm:prSet presAssocID="{7A45A7EC-42FD-43D7-B507-CAE4CAEDCD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345244-173C-48F6-9747-87C15164CB16}" type="pres">
      <dgm:prSet presAssocID="{8A35517A-0E23-4758-AC3C-CADE68C2B967}" presName="hierRoot1" presStyleCnt="0">
        <dgm:presLayoutVars>
          <dgm:hierBranch val="init"/>
        </dgm:presLayoutVars>
      </dgm:prSet>
      <dgm:spPr/>
    </dgm:pt>
    <dgm:pt modelId="{444629AD-64A1-4C26-BFCA-8C0512542D18}" type="pres">
      <dgm:prSet presAssocID="{8A35517A-0E23-4758-AC3C-CADE68C2B967}" presName="rootComposite1" presStyleCnt="0"/>
      <dgm:spPr/>
    </dgm:pt>
    <dgm:pt modelId="{D79938DB-A36E-4779-BC1E-1B4624A00FF6}" type="pres">
      <dgm:prSet presAssocID="{8A35517A-0E23-4758-AC3C-CADE68C2B96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0CA5DA-DC70-42F4-A310-23FE006B99E3}" type="pres">
      <dgm:prSet presAssocID="{8A35517A-0E23-4758-AC3C-CADE68C2B96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693D132-B40F-41C1-BAFA-D727AC5942EF}" type="pres">
      <dgm:prSet presAssocID="{8A35517A-0E23-4758-AC3C-CADE68C2B967}" presName="hierChild2" presStyleCnt="0"/>
      <dgm:spPr/>
    </dgm:pt>
    <dgm:pt modelId="{6AF25521-61AA-4398-B898-540E6D3A8F62}" type="pres">
      <dgm:prSet presAssocID="{88F3A785-D53A-4222-906C-BDF6FB192AA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31969212-E732-4CF6-A0C1-C97C71CB7F0F}" type="pres">
      <dgm:prSet presAssocID="{EB68CF99-ADFD-4F3A-B8E6-8F0657579163}" presName="hierRoot2" presStyleCnt="0">
        <dgm:presLayoutVars>
          <dgm:hierBranch val="init"/>
        </dgm:presLayoutVars>
      </dgm:prSet>
      <dgm:spPr/>
    </dgm:pt>
    <dgm:pt modelId="{776BB032-7FFD-4F7B-8FF1-A53D1B4823C6}" type="pres">
      <dgm:prSet presAssocID="{EB68CF99-ADFD-4F3A-B8E6-8F0657579163}" presName="rootComposite" presStyleCnt="0"/>
      <dgm:spPr/>
    </dgm:pt>
    <dgm:pt modelId="{8791BAAE-E548-4DA6-94DE-8A0B54868C6E}" type="pres">
      <dgm:prSet presAssocID="{EB68CF99-ADFD-4F3A-B8E6-8F0657579163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B3BEC3-C0DF-4B5C-8F55-D571277EA1DF}" type="pres">
      <dgm:prSet presAssocID="{EB68CF99-ADFD-4F3A-B8E6-8F0657579163}" presName="rootConnector" presStyleLbl="node2" presStyleIdx="0" presStyleCnt="1"/>
      <dgm:spPr/>
      <dgm:t>
        <a:bodyPr/>
        <a:lstStyle/>
        <a:p>
          <a:endParaRPr lang="en-US"/>
        </a:p>
      </dgm:t>
    </dgm:pt>
    <dgm:pt modelId="{3E736330-25A8-464C-B4B9-B7E02233D593}" type="pres">
      <dgm:prSet presAssocID="{EB68CF99-ADFD-4F3A-B8E6-8F0657579163}" presName="hierChild4" presStyleCnt="0"/>
      <dgm:spPr/>
    </dgm:pt>
    <dgm:pt modelId="{05948980-5291-4652-8BC6-F7D4F083460B}" type="pres">
      <dgm:prSet presAssocID="{DA3A2647-947B-4DCA-803F-0ADD48F1C8D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38B7DEF4-BA80-4AF8-AF55-70DEED707BDC}" type="pres">
      <dgm:prSet presAssocID="{E5656E30-A797-4EC4-BF8D-DAFCAAE0DE93}" presName="hierRoot2" presStyleCnt="0">
        <dgm:presLayoutVars>
          <dgm:hierBranch val="init"/>
        </dgm:presLayoutVars>
      </dgm:prSet>
      <dgm:spPr/>
    </dgm:pt>
    <dgm:pt modelId="{F8FA7A48-BAD9-4603-B65B-D79023861B48}" type="pres">
      <dgm:prSet presAssocID="{E5656E30-A797-4EC4-BF8D-DAFCAAE0DE93}" presName="rootComposite" presStyleCnt="0"/>
      <dgm:spPr/>
    </dgm:pt>
    <dgm:pt modelId="{FEE5CC60-715D-4AA0-A172-F22E4F9AB448}" type="pres">
      <dgm:prSet presAssocID="{E5656E30-A797-4EC4-BF8D-DAFCAAE0DE93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4AF781-3C83-43AE-AC23-C6DAF9701FAA}" type="pres">
      <dgm:prSet presAssocID="{E5656E30-A797-4EC4-BF8D-DAFCAAE0DE93}" presName="rootConnector" presStyleLbl="node3" presStyleIdx="0" presStyleCnt="1"/>
      <dgm:spPr/>
      <dgm:t>
        <a:bodyPr/>
        <a:lstStyle/>
        <a:p>
          <a:endParaRPr lang="en-US"/>
        </a:p>
      </dgm:t>
    </dgm:pt>
    <dgm:pt modelId="{318BA687-D977-40AF-B401-F6849E32E22D}" type="pres">
      <dgm:prSet presAssocID="{E5656E30-A797-4EC4-BF8D-DAFCAAE0DE93}" presName="hierChild4" presStyleCnt="0"/>
      <dgm:spPr/>
    </dgm:pt>
    <dgm:pt modelId="{0704CD82-C307-4BA5-B42F-23C2732DEC3C}" type="pres">
      <dgm:prSet presAssocID="{B9710C2F-B16E-44A8-B604-A5F576159708}" presName="Name37" presStyleLbl="parChTrans1D4" presStyleIdx="0" presStyleCnt="5"/>
      <dgm:spPr/>
      <dgm:t>
        <a:bodyPr/>
        <a:lstStyle/>
        <a:p>
          <a:endParaRPr lang="en-US"/>
        </a:p>
      </dgm:t>
    </dgm:pt>
    <dgm:pt modelId="{50093D66-F883-47AC-9D70-39F09AD60B23}" type="pres">
      <dgm:prSet presAssocID="{B6353C36-A880-4103-A226-550283789866}" presName="hierRoot2" presStyleCnt="0">
        <dgm:presLayoutVars>
          <dgm:hierBranch val="init"/>
        </dgm:presLayoutVars>
      </dgm:prSet>
      <dgm:spPr/>
    </dgm:pt>
    <dgm:pt modelId="{620F4EFE-7D3A-4C9E-8910-55B5952328F3}" type="pres">
      <dgm:prSet presAssocID="{B6353C36-A880-4103-A226-550283789866}" presName="rootComposite" presStyleCnt="0"/>
      <dgm:spPr/>
    </dgm:pt>
    <dgm:pt modelId="{667F94F4-5C80-4970-BF1B-1D351F38443C}" type="pres">
      <dgm:prSet presAssocID="{B6353C36-A880-4103-A226-550283789866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D0938F-188F-4124-AF99-498907D063A7}" type="pres">
      <dgm:prSet presAssocID="{B6353C36-A880-4103-A226-550283789866}" presName="rootConnector" presStyleLbl="node4" presStyleIdx="0" presStyleCnt="5"/>
      <dgm:spPr/>
      <dgm:t>
        <a:bodyPr/>
        <a:lstStyle/>
        <a:p>
          <a:endParaRPr lang="en-US"/>
        </a:p>
      </dgm:t>
    </dgm:pt>
    <dgm:pt modelId="{5FB49B6F-766A-4588-8D2F-B12D77905990}" type="pres">
      <dgm:prSet presAssocID="{B6353C36-A880-4103-A226-550283789866}" presName="hierChild4" presStyleCnt="0"/>
      <dgm:spPr/>
    </dgm:pt>
    <dgm:pt modelId="{3DFF95C5-79BF-4187-B8D0-639EB7DCB6B1}" type="pres">
      <dgm:prSet presAssocID="{F77877D0-058A-4ACF-829C-E2168ED48CE1}" presName="Name37" presStyleLbl="parChTrans1D4" presStyleIdx="1" presStyleCnt="5"/>
      <dgm:spPr/>
      <dgm:t>
        <a:bodyPr/>
        <a:lstStyle/>
        <a:p>
          <a:endParaRPr lang="en-US"/>
        </a:p>
      </dgm:t>
    </dgm:pt>
    <dgm:pt modelId="{8724C386-533D-4EF4-8490-F7EE010F028B}" type="pres">
      <dgm:prSet presAssocID="{1FF465EE-8F36-40D6-B206-8BF2EDA62687}" presName="hierRoot2" presStyleCnt="0">
        <dgm:presLayoutVars>
          <dgm:hierBranch val="init"/>
        </dgm:presLayoutVars>
      </dgm:prSet>
      <dgm:spPr/>
    </dgm:pt>
    <dgm:pt modelId="{DCCBB382-F1A2-4DBC-97ED-10EA87FF23CC}" type="pres">
      <dgm:prSet presAssocID="{1FF465EE-8F36-40D6-B206-8BF2EDA62687}" presName="rootComposite" presStyleCnt="0"/>
      <dgm:spPr/>
    </dgm:pt>
    <dgm:pt modelId="{5ECF0C2B-1371-4AAC-B574-3AADC7CA9A5E}" type="pres">
      <dgm:prSet presAssocID="{1FF465EE-8F36-40D6-B206-8BF2EDA62687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B63F58-E71F-462E-98EB-DB3A3FCB3EFC}" type="pres">
      <dgm:prSet presAssocID="{1FF465EE-8F36-40D6-B206-8BF2EDA62687}" presName="rootConnector" presStyleLbl="node4" presStyleIdx="1" presStyleCnt="5"/>
      <dgm:spPr/>
      <dgm:t>
        <a:bodyPr/>
        <a:lstStyle/>
        <a:p>
          <a:endParaRPr lang="en-US"/>
        </a:p>
      </dgm:t>
    </dgm:pt>
    <dgm:pt modelId="{D1F5D69C-402D-4556-A1DC-19DB42F43540}" type="pres">
      <dgm:prSet presAssocID="{1FF465EE-8F36-40D6-B206-8BF2EDA62687}" presName="hierChild4" presStyleCnt="0"/>
      <dgm:spPr/>
    </dgm:pt>
    <dgm:pt modelId="{23107836-B6C9-4A13-95C8-AE5CC9A8AA31}" type="pres">
      <dgm:prSet presAssocID="{F2741B3D-7FEA-45CF-B779-CA4D9ADABB22}" presName="Name37" presStyleLbl="parChTrans1D4" presStyleIdx="2" presStyleCnt="5"/>
      <dgm:spPr/>
      <dgm:t>
        <a:bodyPr/>
        <a:lstStyle/>
        <a:p>
          <a:endParaRPr lang="en-US"/>
        </a:p>
      </dgm:t>
    </dgm:pt>
    <dgm:pt modelId="{62E6BE91-A468-426B-A098-6A0C5BCDCEDA}" type="pres">
      <dgm:prSet presAssocID="{C8871573-6093-4397-B0CD-86FAA46B7837}" presName="hierRoot2" presStyleCnt="0">
        <dgm:presLayoutVars>
          <dgm:hierBranch val="init"/>
        </dgm:presLayoutVars>
      </dgm:prSet>
      <dgm:spPr/>
    </dgm:pt>
    <dgm:pt modelId="{ED51B864-F5E2-4A49-92FC-1608F88DC7AA}" type="pres">
      <dgm:prSet presAssocID="{C8871573-6093-4397-B0CD-86FAA46B7837}" presName="rootComposite" presStyleCnt="0"/>
      <dgm:spPr/>
    </dgm:pt>
    <dgm:pt modelId="{443DF245-07DD-4068-8102-018FEB6C59CB}" type="pres">
      <dgm:prSet presAssocID="{C8871573-6093-4397-B0CD-86FAA46B7837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9F4B9B-8FAD-4D2A-82AF-59F5FA128036}" type="pres">
      <dgm:prSet presAssocID="{C8871573-6093-4397-B0CD-86FAA46B7837}" presName="rootConnector" presStyleLbl="node4" presStyleIdx="2" presStyleCnt="5"/>
      <dgm:spPr/>
      <dgm:t>
        <a:bodyPr/>
        <a:lstStyle/>
        <a:p>
          <a:endParaRPr lang="en-US"/>
        </a:p>
      </dgm:t>
    </dgm:pt>
    <dgm:pt modelId="{4459D06C-1915-451A-A21C-477F215EE329}" type="pres">
      <dgm:prSet presAssocID="{C8871573-6093-4397-B0CD-86FAA46B7837}" presName="hierChild4" presStyleCnt="0"/>
      <dgm:spPr/>
    </dgm:pt>
    <dgm:pt modelId="{B7400C96-B54E-4070-9C6D-E2C1C75AD816}" type="pres">
      <dgm:prSet presAssocID="{69BED474-0790-4F8A-B289-CCE46CEC1784}" presName="Name37" presStyleLbl="parChTrans1D4" presStyleIdx="3" presStyleCnt="5"/>
      <dgm:spPr/>
      <dgm:t>
        <a:bodyPr/>
        <a:lstStyle/>
        <a:p>
          <a:endParaRPr lang="en-US"/>
        </a:p>
      </dgm:t>
    </dgm:pt>
    <dgm:pt modelId="{B2E7E31B-365D-4BD5-950D-AD83B8C6608E}" type="pres">
      <dgm:prSet presAssocID="{F8EC20F6-95AE-46E9-B7C9-E196EE2B9125}" presName="hierRoot2" presStyleCnt="0">
        <dgm:presLayoutVars>
          <dgm:hierBranch/>
        </dgm:presLayoutVars>
      </dgm:prSet>
      <dgm:spPr/>
    </dgm:pt>
    <dgm:pt modelId="{94076C6B-8E74-407E-BCFD-C7A6D7938200}" type="pres">
      <dgm:prSet presAssocID="{F8EC20F6-95AE-46E9-B7C9-E196EE2B9125}" presName="rootComposite" presStyleCnt="0"/>
      <dgm:spPr/>
    </dgm:pt>
    <dgm:pt modelId="{AFFA355F-EC78-4515-8E5B-18F4418B3DF2}" type="pres">
      <dgm:prSet presAssocID="{F8EC20F6-95AE-46E9-B7C9-E196EE2B9125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35790D-002B-4A6D-8A33-7D9E9B79266E}" type="pres">
      <dgm:prSet presAssocID="{F8EC20F6-95AE-46E9-B7C9-E196EE2B9125}" presName="rootConnector" presStyleLbl="node4" presStyleIdx="3" presStyleCnt="5"/>
      <dgm:spPr/>
      <dgm:t>
        <a:bodyPr/>
        <a:lstStyle/>
        <a:p>
          <a:endParaRPr lang="en-US"/>
        </a:p>
      </dgm:t>
    </dgm:pt>
    <dgm:pt modelId="{1F469DDE-C4B4-4BBC-90E2-9DD905CBDA4B}" type="pres">
      <dgm:prSet presAssocID="{F8EC20F6-95AE-46E9-B7C9-E196EE2B9125}" presName="hierChild4" presStyleCnt="0"/>
      <dgm:spPr/>
    </dgm:pt>
    <dgm:pt modelId="{8AC87411-0309-47DD-A329-6ED78D68FEB7}" type="pres">
      <dgm:prSet presAssocID="{7A71EFE7-86E8-4C42-B0CC-B538ACDEBB37}" presName="Name35" presStyleLbl="parChTrans1D4" presStyleIdx="4" presStyleCnt="5"/>
      <dgm:spPr/>
      <dgm:t>
        <a:bodyPr/>
        <a:lstStyle/>
        <a:p>
          <a:endParaRPr lang="en-US"/>
        </a:p>
      </dgm:t>
    </dgm:pt>
    <dgm:pt modelId="{3BD562C9-E796-4D66-8717-E919225CF9A9}" type="pres">
      <dgm:prSet presAssocID="{8076CA85-57F3-4D0C-8D85-FE728F5B7742}" presName="hierRoot2" presStyleCnt="0">
        <dgm:presLayoutVars>
          <dgm:hierBranch val="init"/>
        </dgm:presLayoutVars>
      </dgm:prSet>
      <dgm:spPr/>
    </dgm:pt>
    <dgm:pt modelId="{73ADF8D8-7781-4A90-AE04-1D7A25112D09}" type="pres">
      <dgm:prSet presAssocID="{8076CA85-57F3-4D0C-8D85-FE728F5B7742}" presName="rootComposite" presStyleCnt="0"/>
      <dgm:spPr/>
    </dgm:pt>
    <dgm:pt modelId="{062A324A-CADC-4E09-B514-A29BFEBE0EBF}" type="pres">
      <dgm:prSet presAssocID="{8076CA85-57F3-4D0C-8D85-FE728F5B7742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FB9A2B-000C-4014-B706-8D1F4473B4CE}" type="pres">
      <dgm:prSet presAssocID="{8076CA85-57F3-4D0C-8D85-FE728F5B7742}" presName="rootConnector" presStyleLbl="node4" presStyleIdx="4" presStyleCnt="5"/>
      <dgm:spPr/>
      <dgm:t>
        <a:bodyPr/>
        <a:lstStyle/>
        <a:p>
          <a:endParaRPr lang="en-US"/>
        </a:p>
      </dgm:t>
    </dgm:pt>
    <dgm:pt modelId="{46D337CA-4845-4151-A455-78B3F0E2EA7C}" type="pres">
      <dgm:prSet presAssocID="{8076CA85-57F3-4D0C-8D85-FE728F5B7742}" presName="hierChild4" presStyleCnt="0"/>
      <dgm:spPr/>
    </dgm:pt>
    <dgm:pt modelId="{D5EDD8B5-B481-4BA2-AC77-C6A644C47A75}" type="pres">
      <dgm:prSet presAssocID="{8076CA85-57F3-4D0C-8D85-FE728F5B7742}" presName="hierChild5" presStyleCnt="0"/>
      <dgm:spPr/>
    </dgm:pt>
    <dgm:pt modelId="{1C7F2E8E-1888-4BBE-9725-3EA7F1445CD5}" type="pres">
      <dgm:prSet presAssocID="{F8EC20F6-95AE-46E9-B7C9-E196EE2B9125}" presName="hierChild5" presStyleCnt="0"/>
      <dgm:spPr/>
    </dgm:pt>
    <dgm:pt modelId="{325FDDF8-B7EB-4A2A-B3FA-D5276BBFB977}" type="pres">
      <dgm:prSet presAssocID="{C8871573-6093-4397-B0CD-86FAA46B7837}" presName="hierChild5" presStyleCnt="0"/>
      <dgm:spPr/>
    </dgm:pt>
    <dgm:pt modelId="{3EEF4972-0FAB-47E2-AC6A-CD530EE45938}" type="pres">
      <dgm:prSet presAssocID="{1FF465EE-8F36-40D6-B206-8BF2EDA62687}" presName="hierChild5" presStyleCnt="0"/>
      <dgm:spPr/>
    </dgm:pt>
    <dgm:pt modelId="{B7D8F8FF-3996-4612-BF10-ED08849AAB85}" type="pres">
      <dgm:prSet presAssocID="{B6353C36-A880-4103-A226-550283789866}" presName="hierChild5" presStyleCnt="0"/>
      <dgm:spPr/>
    </dgm:pt>
    <dgm:pt modelId="{FECB4613-66A5-47A4-9212-3C441D5E9F36}" type="pres">
      <dgm:prSet presAssocID="{E5656E30-A797-4EC4-BF8D-DAFCAAE0DE93}" presName="hierChild5" presStyleCnt="0"/>
      <dgm:spPr/>
    </dgm:pt>
    <dgm:pt modelId="{BFAA9EE3-34C7-4FC9-8BAA-68F98ACB8794}" type="pres">
      <dgm:prSet presAssocID="{EB68CF99-ADFD-4F3A-B8E6-8F0657579163}" presName="hierChild5" presStyleCnt="0"/>
      <dgm:spPr/>
    </dgm:pt>
    <dgm:pt modelId="{0741FCEC-BADF-4C63-A8CC-E6D13641A6C9}" type="pres">
      <dgm:prSet presAssocID="{8A35517A-0E23-4758-AC3C-CADE68C2B967}" presName="hierChild3" presStyleCnt="0"/>
      <dgm:spPr/>
    </dgm:pt>
  </dgm:ptLst>
  <dgm:cxnLst>
    <dgm:cxn modelId="{6A3FB208-21C2-4485-A67F-C0CD5C85405F}" type="presOf" srcId="{7A45A7EC-42FD-43D7-B507-CAE4CAEDCD3A}" destId="{496C1750-B7E3-47DF-93F4-CD4C44BB83A1}" srcOrd="0" destOrd="0" presId="urn:microsoft.com/office/officeart/2005/8/layout/orgChart1"/>
    <dgm:cxn modelId="{F6442C66-A35D-4612-81F9-DD065E1A4309}" type="presOf" srcId="{8076CA85-57F3-4D0C-8D85-FE728F5B7742}" destId="{71FB9A2B-000C-4014-B706-8D1F4473B4CE}" srcOrd="1" destOrd="0" presId="urn:microsoft.com/office/officeart/2005/8/layout/orgChart1"/>
    <dgm:cxn modelId="{D60295EC-45D1-4F1C-989B-3BB97A17FB48}" type="presOf" srcId="{8076CA85-57F3-4D0C-8D85-FE728F5B7742}" destId="{062A324A-CADC-4E09-B514-A29BFEBE0EBF}" srcOrd="0" destOrd="0" presId="urn:microsoft.com/office/officeart/2005/8/layout/orgChart1"/>
    <dgm:cxn modelId="{CCB7E31E-AD87-45A3-B27C-7E6923571A8F}" type="presOf" srcId="{1FF465EE-8F36-40D6-B206-8BF2EDA62687}" destId="{5ECF0C2B-1371-4AAC-B574-3AADC7CA9A5E}" srcOrd="0" destOrd="0" presId="urn:microsoft.com/office/officeart/2005/8/layout/orgChart1"/>
    <dgm:cxn modelId="{29E62A63-9D56-40E2-AAB4-54E9D21D41A2}" type="presOf" srcId="{EB68CF99-ADFD-4F3A-B8E6-8F0657579163}" destId="{11B3BEC3-C0DF-4B5C-8F55-D571277EA1DF}" srcOrd="1" destOrd="0" presId="urn:microsoft.com/office/officeart/2005/8/layout/orgChart1"/>
    <dgm:cxn modelId="{A4EA8D4D-66CA-4137-8C82-E67609C2F7A2}" srcId="{1FF465EE-8F36-40D6-B206-8BF2EDA62687}" destId="{C8871573-6093-4397-B0CD-86FAA46B7837}" srcOrd="0" destOrd="0" parTransId="{F2741B3D-7FEA-45CF-B779-CA4D9ADABB22}" sibTransId="{6238A2A2-3484-4E78-8A70-481EA937424B}"/>
    <dgm:cxn modelId="{A922757B-A920-4544-8B35-8A42CDC0807C}" srcId="{EB68CF99-ADFD-4F3A-B8E6-8F0657579163}" destId="{E5656E30-A797-4EC4-BF8D-DAFCAAE0DE93}" srcOrd="0" destOrd="0" parTransId="{DA3A2647-947B-4DCA-803F-0ADD48F1C8DF}" sibTransId="{774F1AA2-7C3C-4AD1-AA7D-2BD675054975}"/>
    <dgm:cxn modelId="{450A7703-CDA5-473C-AC02-3BB6C4231FDE}" type="presOf" srcId="{1FF465EE-8F36-40D6-B206-8BF2EDA62687}" destId="{C6B63F58-E71F-462E-98EB-DB3A3FCB3EFC}" srcOrd="1" destOrd="0" presId="urn:microsoft.com/office/officeart/2005/8/layout/orgChart1"/>
    <dgm:cxn modelId="{151E67F0-A5C7-4E99-93FA-CC0DF28DB822}" type="presOf" srcId="{C8871573-6093-4397-B0CD-86FAA46B7837}" destId="{443DF245-07DD-4068-8102-018FEB6C59CB}" srcOrd="0" destOrd="0" presId="urn:microsoft.com/office/officeart/2005/8/layout/orgChart1"/>
    <dgm:cxn modelId="{7E0804A1-1480-4AC9-B8E5-93608F511CCE}" type="presOf" srcId="{F77877D0-058A-4ACF-829C-E2168ED48CE1}" destId="{3DFF95C5-79BF-4187-B8D0-639EB7DCB6B1}" srcOrd="0" destOrd="0" presId="urn:microsoft.com/office/officeart/2005/8/layout/orgChart1"/>
    <dgm:cxn modelId="{F9DC6851-12F0-453C-AF2D-81442FF44575}" type="presOf" srcId="{E5656E30-A797-4EC4-BF8D-DAFCAAE0DE93}" destId="{FEE5CC60-715D-4AA0-A172-F22E4F9AB448}" srcOrd="0" destOrd="0" presId="urn:microsoft.com/office/officeart/2005/8/layout/orgChart1"/>
    <dgm:cxn modelId="{34D68353-0F22-4DBA-BE0D-D044CE3B807A}" type="presOf" srcId="{69BED474-0790-4F8A-B289-CCE46CEC1784}" destId="{B7400C96-B54E-4070-9C6D-E2C1C75AD816}" srcOrd="0" destOrd="0" presId="urn:microsoft.com/office/officeart/2005/8/layout/orgChart1"/>
    <dgm:cxn modelId="{F8DDEDBE-1F9F-43D4-B4B8-99C5025A65A7}" type="presOf" srcId="{B6353C36-A880-4103-A226-550283789866}" destId="{9DD0938F-188F-4124-AF99-498907D063A7}" srcOrd="1" destOrd="0" presId="urn:microsoft.com/office/officeart/2005/8/layout/orgChart1"/>
    <dgm:cxn modelId="{8351DAA0-9B33-4063-A041-55511EBC1753}" type="presOf" srcId="{C8871573-6093-4397-B0CD-86FAA46B7837}" destId="{729F4B9B-8FAD-4D2A-82AF-59F5FA128036}" srcOrd="1" destOrd="0" presId="urn:microsoft.com/office/officeart/2005/8/layout/orgChart1"/>
    <dgm:cxn modelId="{F80B00A6-2BA9-49F6-9068-78684A0C2E06}" type="presOf" srcId="{E5656E30-A797-4EC4-BF8D-DAFCAAE0DE93}" destId="{B44AF781-3C83-43AE-AC23-C6DAF9701FAA}" srcOrd="1" destOrd="0" presId="urn:microsoft.com/office/officeart/2005/8/layout/orgChart1"/>
    <dgm:cxn modelId="{00D2AE9B-1B2F-42A5-872E-7C424FBE1D29}" type="presOf" srcId="{F8EC20F6-95AE-46E9-B7C9-E196EE2B9125}" destId="{B135790D-002B-4A6D-8A33-7D9E9B79266E}" srcOrd="1" destOrd="0" presId="urn:microsoft.com/office/officeart/2005/8/layout/orgChart1"/>
    <dgm:cxn modelId="{23E61DD1-E601-49C3-B217-A798E7018D7D}" type="presOf" srcId="{88F3A785-D53A-4222-906C-BDF6FB192AA4}" destId="{6AF25521-61AA-4398-B898-540E6D3A8F62}" srcOrd="0" destOrd="0" presId="urn:microsoft.com/office/officeart/2005/8/layout/orgChart1"/>
    <dgm:cxn modelId="{E29F9EE8-951E-43A7-9483-DB6243047261}" srcId="{F8EC20F6-95AE-46E9-B7C9-E196EE2B9125}" destId="{8076CA85-57F3-4D0C-8D85-FE728F5B7742}" srcOrd="0" destOrd="0" parTransId="{7A71EFE7-86E8-4C42-B0CC-B538ACDEBB37}" sibTransId="{52D488A8-4BFA-46F9-B76B-6677585E5440}"/>
    <dgm:cxn modelId="{DAA5C1D8-2840-4305-B020-5DC182049F4B}" type="presOf" srcId="{F8EC20F6-95AE-46E9-B7C9-E196EE2B9125}" destId="{AFFA355F-EC78-4515-8E5B-18F4418B3DF2}" srcOrd="0" destOrd="0" presId="urn:microsoft.com/office/officeart/2005/8/layout/orgChart1"/>
    <dgm:cxn modelId="{68D7120B-CB01-450A-827A-45A9B805F70C}" srcId="{8A35517A-0E23-4758-AC3C-CADE68C2B967}" destId="{EB68CF99-ADFD-4F3A-B8E6-8F0657579163}" srcOrd="0" destOrd="0" parTransId="{88F3A785-D53A-4222-906C-BDF6FB192AA4}" sibTransId="{490895BF-95BB-4F94-8C8D-476C1964E545}"/>
    <dgm:cxn modelId="{854F1E93-B90D-4363-9689-BFB3F105C8DE}" type="presOf" srcId="{B9710C2F-B16E-44A8-B604-A5F576159708}" destId="{0704CD82-C307-4BA5-B42F-23C2732DEC3C}" srcOrd="0" destOrd="0" presId="urn:microsoft.com/office/officeart/2005/8/layout/orgChart1"/>
    <dgm:cxn modelId="{CB8139B8-0BE6-4D3B-AE17-66A40A02ED48}" type="presOf" srcId="{7A71EFE7-86E8-4C42-B0CC-B538ACDEBB37}" destId="{8AC87411-0309-47DD-A329-6ED78D68FEB7}" srcOrd="0" destOrd="0" presId="urn:microsoft.com/office/officeart/2005/8/layout/orgChart1"/>
    <dgm:cxn modelId="{D64737DD-B800-43EF-9D79-A2617A6C147A}" type="presOf" srcId="{DA3A2647-947B-4DCA-803F-0ADD48F1C8DF}" destId="{05948980-5291-4652-8BC6-F7D4F083460B}" srcOrd="0" destOrd="0" presId="urn:microsoft.com/office/officeart/2005/8/layout/orgChart1"/>
    <dgm:cxn modelId="{C81DB197-2E8D-437F-8B59-C89FFE22553A}" srcId="{C8871573-6093-4397-B0CD-86FAA46B7837}" destId="{F8EC20F6-95AE-46E9-B7C9-E196EE2B9125}" srcOrd="0" destOrd="0" parTransId="{69BED474-0790-4F8A-B289-CCE46CEC1784}" sibTransId="{DB6D5937-6AA0-44DE-8859-89F2ED466931}"/>
    <dgm:cxn modelId="{E9FA0B92-B0EC-4822-8F7F-CCE03F99EF40}" srcId="{B6353C36-A880-4103-A226-550283789866}" destId="{1FF465EE-8F36-40D6-B206-8BF2EDA62687}" srcOrd="0" destOrd="0" parTransId="{F77877D0-058A-4ACF-829C-E2168ED48CE1}" sibTransId="{BF5A1A07-B0D7-49AA-A7DC-8D7C932022C8}"/>
    <dgm:cxn modelId="{BBC6ECFF-A488-40C7-A065-61DC3E0C38A6}" srcId="{7A45A7EC-42FD-43D7-B507-CAE4CAEDCD3A}" destId="{8A35517A-0E23-4758-AC3C-CADE68C2B967}" srcOrd="0" destOrd="0" parTransId="{B4D4E911-4EB7-48D9-826B-620F3A2C6064}" sibTransId="{A5972846-76F5-4469-953E-E45BD8E84F1A}"/>
    <dgm:cxn modelId="{FFAC6B0B-6959-4319-9E3A-8554D97D1A9E}" srcId="{E5656E30-A797-4EC4-BF8D-DAFCAAE0DE93}" destId="{B6353C36-A880-4103-A226-550283789866}" srcOrd="0" destOrd="0" parTransId="{B9710C2F-B16E-44A8-B604-A5F576159708}" sibTransId="{FC035247-0F14-42FC-AF89-60AD47E98D7D}"/>
    <dgm:cxn modelId="{118100B7-D80B-40C7-BB25-CDAA811B7C0C}" type="presOf" srcId="{B6353C36-A880-4103-A226-550283789866}" destId="{667F94F4-5C80-4970-BF1B-1D351F38443C}" srcOrd="0" destOrd="0" presId="urn:microsoft.com/office/officeart/2005/8/layout/orgChart1"/>
    <dgm:cxn modelId="{E770EC10-1A57-49CD-B3B0-D9DA75F78181}" type="presOf" srcId="{8A35517A-0E23-4758-AC3C-CADE68C2B967}" destId="{D79938DB-A36E-4779-BC1E-1B4624A00FF6}" srcOrd="0" destOrd="0" presId="urn:microsoft.com/office/officeart/2005/8/layout/orgChart1"/>
    <dgm:cxn modelId="{4F5A7DC6-6483-496A-8FBC-D273E7DE55E3}" type="presOf" srcId="{EB68CF99-ADFD-4F3A-B8E6-8F0657579163}" destId="{8791BAAE-E548-4DA6-94DE-8A0B54868C6E}" srcOrd="0" destOrd="0" presId="urn:microsoft.com/office/officeart/2005/8/layout/orgChart1"/>
    <dgm:cxn modelId="{F1E607E8-1D03-450D-8BB9-C0FD4337B1FB}" type="presOf" srcId="{8A35517A-0E23-4758-AC3C-CADE68C2B967}" destId="{210CA5DA-DC70-42F4-A310-23FE006B99E3}" srcOrd="1" destOrd="0" presId="urn:microsoft.com/office/officeart/2005/8/layout/orgChart1"/>
    <dgm:cxn modelId="{390E2D63-BDBC-4D9C-BBE9-C6CEEFB9F1BE}" type="presOf" srcId="{F2741B3D-7FEA-45CF-B779-CA4D9ADABB22}" destId="{23107836-B6C9-4A13-95C8-AE5CC9A8AA31}" srcOrd="0" destOrd="0" presId="urn:microsoft.com/office/officeart/2005/8/layout/orgChart1"/>
    <dgm:cxn modelId="{87771400-B845-4F4C-9E58-306DC5DFF519}" type="presParOf" srcId="{496C1750-B7E3-47DF-93F4-CD4C44BB83A1}" destId="{46345244-173C-48F6-9747-87C15164CB16}" srcOrd="0" destOrd="0" presId="urn:microsoft.com/office/officeart/2005/8/layout/orgChart1"/>
    <dgm:cxn modelId="{51FA7938-EDB0-4900-A2AE-5F4EE67872D3}" type="presParOf" srcId="{46345244-173C-48F6-9747-87C15164CB16}" destId="{444629AD-64A1-4C26-BFCA-8C0512542D18}" srcOrd="0" destOrd="0" presId="urn:microsoft.com/office/officeart/2005/8/layout/orgChart1"/>
    <dgm:cxn modelId="{7DB31C8B-AC45-4750-A956-A2E0896965B5}" type="presParOf" srcId="{444629AD-64A1-4C26-BFCA-8C0512542D18}" destId="{D79938DB-A36E-4779-BC1E-1B4624A00FF6}" srcOrd="0" destOrd="0" presId="urn:microsoft.com/office/officeart/2005/8/layout/orgChart1"/>
    <dgm:cxn modelId="{8613BC8F-B68E-4455-957C-192679ED19CC}" type="presParOf" srcId="{444629AD-64A1-4C26-BFCA-8C0512542D18}" destId="{210CA5DA-DC70-42F4-A310-23FE006B99E3}" srcOrd="1" destOrd="0" presId="urn:microsoft.com/office/officeart/2005/8/layout/orgChart1"/>
    <dgm:cxn modelId="{1647209C-79FD-482F-BFBB-F9045502AC7C}" type="presParOf" srcId="{46345244-173C-48F6-9747-87C15164CB16}" destId="{3693D132-B40F-41C1-BAFA-D727AC5942EF}" srcOrd="1" destOrd="0" presId="urn:microsoft.com/office/officeart/2005/8/layout/orgChart1"/>
    <dgm:cxn modelId="{FDF5B03D-9DE7-4FE1-9EA2-F36D87D87E8C}" type="presParOf" srcId="{3693D132-B40F-41C1-BAFA-D727AC5942EF}" destId="{6AF25521-61AA-4398-B898-540E6D3A8F62}" srcOrd="0" destOrd="0" presId="urn:microsoft.com/office/officeart/2005/8/layout/orgChart1"/>
    <dgm:cxn modelId="{1F1ECCDE-B5BE-4C49-9D05-7C9250325CB4}" type="presParOf" srcId="{3693D132-B40F-41C1-BAFA-D727AC5942EF}" destId="{31969212-E732-4CF6-A0C1-C97C71CB7F0F}" srcOrd="1" destOrd="0" presId="urn:microsoft.com/office/officeart/2005/8/layout/orgChart1"/>
    <dgm:cxn modelId="{F9AB0D2E-CA8D-469A-A5DC-EE93B3E98249}" type="presParOf" srcId="{31969212-E732-4CF6-A0C1-C97C71CB7F0F}" destId="{776BB032-7FFD-4F7B-8FF1-A53D1B4823C6}" srcOrd="0" destOrd="0" presId="urn:microsoft.com/office/officeart/2005/8/layout/orgChart1"/>
    <dgm:cxn modelId="{44FFF6D9-44E5-4D4A-ADCE-B3BEA97BC9DB}" type="presParOf" srcId="{776BB032-7FFD-4F7B-8FF1-A53D1B4823C6}" destId="{8791BAAE-E548-4DA6-94DE-8A0B54868C6E}" srcOrd="0" destOrd="0" presId="urn:microsoft.com/office/officeart/2005/8/layout/orgChart1"/>
    <dgm:cxn modelId="{C79CD721-4C9A-4444-B919-E93A7BADDC0F}" type="presParOf" srcId="{776BB032-7FFD-4F7B-8FF1-A53D1B4823C6}" destId="{11B3BEC3-C0DF-4B5C-8F55-D571277EA1DF}" srcOrd="1" destOrd="0" presId="urn:microsoft.com/office/officeart/2005/8/layout/orgChart1"/>
    <dgm:cxn modelId="{BB2F4B5D-FFBC-4226-AD1C-F60A76A2938A}" type="presParOf" srcId="{31969212-E732-4CF6-A0C1-C97C71CB7F0F}" destId="{3E736330-25A8-464C-B4B9-B7E02233D593}" srcOrd="1" destOrd="0" presId="urn:microsoft.com/office/officeart/2005/8/layout/orgChart1"/>
    <dgm:cxn modelId="{091C887F-7ACD-4B09-95AA-8594CAD2C53D}" type="presParOf" srcId="{3E736330-25A8-464C-B4B9-B7E02233D593}" destId="{05948980-5291-4652-8BC6-F7D4F083460B}" srcOrd="0" destOrd="0" presId="urn:microsoft.com/office/officeart/2005/8/layout/orgChart1"/>
    <dgm:cxn modelId="{7CC97F07-EBEB-4C91-9042-501EFBE5E02D}" type="presParOf" srcId="{3E736330-25A8-464C-B4B9-B7E02233D593}" destId="{38B7DEF4-BA80-4AF8-AF55-70DEED707BDC}" srcOrd="1" destOrd="0" presId="urn:microsoft.com/office/officeart/2005/8/layout/orgChart1"/>
    <dgm:cxn modelId="{DF248435-B6C6-43CC-AB7A-A7E7FBE899EF}" type="presParOf" srcId="{38B7DEF4-BA80-4AF8-AF55-70DEED707BDC}" destId="{F8FA7A48-BAD9-4603-B65B-D79023861B48}" srcOrd="0" destOrd="0" presId="urn:microsoft.com/office/officeart/2005/8/layout/orgChart1"/>
    <dgm:cxn modelId="{73131E63-FE8D-4A17-9D35-F580414CA228}" type="presParOf" srcId="{F8FA7A48-BAD9-4603-B65B-D79023861B48}" destId="{FEE5CC60-715D-4AA0-A172-F22E4F9AB448}" srcOrd="0" destOrd="0" presId="urn:microsoft.com/office/officeart/2005/8/layout/orgChart1"/>
    <dgm:cxn modelId="{DA5571FD-E525-4CAC-97C9-144075D3E1B0}" type="presParOf" srcId="{F8FA7A48-BAD9-4603-B65B-D79023861B48}" destId="{B44AF781-3C83-43AE-AC23-C6DAF9701FAA}" srcOrd="1" destOrd="0" presId="urn:microsoft.com/office/officeart/2005/8/layout/orgChart1"/>
    <dgm:cxn modelId="{FD83A04F-18DF-4E0F-A419-EB6B31C2B274}" type="presParOf" srcId="{38B7DEF4-BA80-4AF8-AF55-70DEED707BDC}" destId="{318BA687-D977-40AF-B401-F6849E32E22D}" srcOrd="1" destOrd="0" presId="urn:microsoft.com/office/officeart/2005/8/layout/orgChart1"/>
    <dgm:cxn modelId="{CFB6F0E3-1743-4F5B-853D-B60726931FF1}" type="presParOf" srcId="{318BA687-D977-40AF-B401-F6849E32E22D}" destId="{0704CD82-C307-4BA5-B42F-23C2732DEC3C}" srcOrd="0" destOrd="0" presId="urn:microsoft.com/office/officeart/2005/8/layout/orgChart1"/>
    <dgm:cxn modelId="{A76778DE-748E-4DAD-AF00-9E66FEEB60B5}" type="presParOf" srcId="{318BA687-D977-40AF-B401-F6849E32E22D}" destId="{50093D66-F883-47AC-9D70-39F09AD60B23}" srcOrd="1" destOrd="0" presId="urn:microsoft.com/office/officeart/2005/8/layout/orgChart1"/>
    <dgm:cxn modelId="{84C09E7B-D708-46D7-A273-650429E01E03}" type="presParOf" srcId="{50093D66-F883-47AC-9D70-39F09AD60B23}" destId="{620F4EFE-7D3A-4C9E-8910-55B5952328F3}" srcOrd="0" destOrd="0" presId="urn:microsoft.com/office/officeart/2005/8/layout/orgChart1"/>
    <dgm:cxn modelId="{F33C1980-4DAA-4ED4-AEF0-35007A16FF3F}" type="presParOf" srcId="{620F4EFE-7D3A-4C9E-8910-55B5952328F3}" destId="{667F94F4-5C80-4970-BF1B-1D351F38443C}" srcOrd="0" destOrd="0" presId="urn:microsoft.com/office/officeart/2005/8/layout/orgChart1"/>
    <dgm:cxn modelId="{025CF130-B25B-4A97-AF66-A4C489CC5820}" type="presParOf" srcId="{620F4EFE-7D3A-4C9E-8910-55B5952328F3}" destId="{9DD0938F-188F-4124-AF99-498907D063A7}" srcOrd="1" destOrd="0" presId="urn:microsoft.com/office/officeart/2005/8/layout/orgChart1"/>
    <dgm:cxn modelId="{2CB47164-CDF4-4AA5-8CFC-8938C4643337}" type="presParOf" srcId="{50093D66-F883-47AC-9D70-39F09AD60B23}" destId="{5FB49B6F-766A-4588-8D2F-B12D77905990}" srcOrd="1" destOrd="0" presId="urn:microsoft.com/office/officeart/2005/8/layout/orgChart1"/>
    <dgm:cxn modelId="{D8A51C4A-0887-4764-8ED2-6E6E1E3CBFCC}" type="presParOf" srcId="{5FB49B6F-766A-4588-8D2F-B12D77905990}" destId="{3DFF95C5-79BF-4187-B8D0-639EB7DCB6B1}" srcOrd="0" destOrd="0" presId="urn:microsoft.com/office/officeart/2005/8/layout/orgChart1"/>
    <dgm:cxn modelId="{798D811E-6B14-4552-8E71-3DB8538183D4}" type="presParOf" srcId="{5FB49B6F-766A-4588-8D2F-B12D77905990}" destId="{8724C386-533D-4EF4-8490-F7EE010F028B}" srcOrd="1" destOrd="0" presId="urn:microsoft.com/office/officeart/2005/8/layout/orgChart1"/>
    <dgm:cxn modelId="{034875EA-E8E8-4CE4-963F-44A582FF38CD}" type="presParOf" srcId="{8724C386-533D-4EF4-8490-F7EE010F028B}" destId="{DCCBB382-F1A2-4DBC-97ED-10EA87FF23CC}" srcOrd="0" destOrd="0" presId="urn:microsoft.com/office/officeart/2005/8/layout/orgChart1"/>
    <dgm:cxn modelId="{EEDB0AFF-3BA6-4F62-A23C-F8175D9BDED0}" type="presParOf" srcId="{DCCBB382-F1A2-4DBC-97ED-10EA87FF23CC}" destId="{5ECF0C2B-1371-4AAC-B574-3AADC7CA9A5E}" srcOrd="0" destOrd="0" presId="urn:microsoft.com/office/officeart/2005/8/layout/orgChart1"/>
    <dgm:cxn modelId="{986F6CFA-C093-467E-8787-19E0470661D9}" type="presParOf" srcId="{DCCBB382-F1A2-4DBC-97ED-10EA87FF23CC}" destId="{C6B63F58-E71F-462E-98EB-DB3A3FCB3EFC}" srcOrd="1" destOrd="0" presId="urn:microsoft.com/office/officeart/2005/8/layout/orgChart1"/>
    <dgm:cxn modelId="{BC8FAAFE-B288-4593-9FB1-FFF08A00E5C3}" type="presParOf" srcId="{8724C386-533D-4EF4-8490-F7EE010F028B}" destId="{D1F5D69C-402D-4556-A1DC-19DB42F43540}" srcOrd="1" destOrd="0" presId="urn:microsoft.com/office/officeart/2005/8/layout/orgChart1"/>
    <dgm:cxn modelId="{7A83F31F-A5FB-4621-B908-E04A9F10B3B9}" type="presParOf" srcId="{D1F5D69C-402D-4556-A1DC-19DB42F43540}" destId="{23107836-B6C9-4A13-95C8-AE5CC9A8AA31}" srcOrd="0" destOrd="0" presId="urn:microsoft.com/office/officeart/2005/8/layout/orgChart1"/>
    <dgm:cxn modelId="{C893CC2F-A0F7-4862-B816-A1E7A9B019D1}" type="presParOf" srcId="{D1F5D69C-402D-4556-A1DC-19DB42F43540}" destId="{62E6BE91-A468-426B-A098-6A0C5BCDCEDA}" srcOrd="1" destOrd="0" presId="urn:microsoft.com/office/officeart/2005/8/layout/orgChart1"/>
    <dgm:cxn modelId="{8C3DC37F-ACA4-47B6-86D1-C9F6707CE427}" type="presParOf" srcId="{62E6BE91-A468-426B-A098-6A0C5BCDCEDA}" destId="{ED51B864-F5E2-4A49-92FC-1608F88DC7AA}" srcOrd="0" destOrd="0" presId="urn:microsoft.com/office/officeart/2005/8/layout/orgChart1"/>
    <dgm:cxn modelId="{B967A67D-2628-47EF-8CFA-8C4487E1C30A}" type="presParOf" srcId="{ED51B864-F5E2-4A49-92FC-1608F88DC7AA}" destId="{443DF245-07DD-4068-8102-018FEB6C59CB}" srcOrd="0" destOrd="0" presId="urn:microsoft.com/office/officeart/2005/8/layout/orgChart1"/>
    <dgm:cxn modelId="{BAB2C4F6-DF13-4CAE-ABA1-076C96682449}" type="presParOf" srcId="{ED51B864-F5E2-4A49-92FC-1608F88DC7AA}" destId="{729F4B9B-8FAD-4D2A-82AF-59F5FA128036}" srcOrd="1" destOrd="0" presId="urn:microsoft.com/office/officeart/2005/8/layout/orgChart1"/>
    <dgm:cxn modelId="{E34145B7-9CDD-4DF7-8FFA-C15F2E23FA2F}" type="presParOf" srcId="{62E6BE91-A468-426B-A098-6A0C5BCDCEDA}" destId="{4459D06C-1915-451A-A21C-477F215EE329}" srcOrd="1" destOrd="0" presId="urn:microsoft.com/office/officeart/2005/8/layout/orgChart1"/>
    <dgm:cxn modelId="{F433A8CD-D487-4B32-86B9-320138D689B2}" type="presParOf" srcId="{4459D06C-1915-451A-A21C-477F215EE329}" destId="{B7400C96-B54E-4070-9C6D-E2C1C75AD816}" srcOrd="0" destOrd="0" presId="urn:microsoft.com/office/officeart/2005/8/layout/orgChart1"/>
    <dgm:cxn modelId="{E4776D61-FD75-4CD9-B7DC-2F642C14EF2C}" type="presParOf" srcId="{4459D06C-1915-451A-A21C-477F215EE329}" destId="{B2E7E31B-365D-4BD5-950D-AD83B8C6608E}" srcOrd="1" destOrd="0" presId="urn:microsoft.com/office/officeart/2005/8/layout/orgChart1"/>
    <dgm:cxn modelId="{93B31972-2B25-4EB7-B42A-1A0862E6F7F3}" type="presParOf" srcId="{B2E7E31B-365D-4BD5-950D-AD83B8C6608E}" destId="{94076C6B-8E74-407E-BCFD-C7A6D7938200}" srcOrd="0" destOrd="0" presId="urn:microsoft.com/office/officeart/2005/8/layout/orgChart1"/>
    <dgm:cxn modelId="{7ADEB5B7-5989-4192-A94F-9138F79F2D84}" type="presParOf" srcId="{94076C6B-8E74-407E-BCFD-C7A6D7938200}" destId="{AFFA355F-EC78-4515-8E5B-18F4418B3DF2}" srcOrd="0" destOrd="0" presId="urn:microsoft.com/office/officeart/2005/8/layout/orgChart1"/>
    <dgm:cxn modelId="{F3C63917-70CB-4294-946F-54FD2F988F76}" type="presParOf" srcId="{94076C6B-8E74-407E-BCFD-C7A6D7938200}" destId="{B135790D-002B-4A6D-8A33-7D9E9B79266E}" srcOrd="1" destOrd="0" presId="urn:microsoft.com/office/officeart/2005/8/layout/orgChart1"/>
    <dgm:cxn modelId="{A1F2E641-E028-4927-814A-6F54A0879CD7}" type="presParOf" srcId="{B2E7E31B-365D-4BD5-950D-AD83B8C6608E}" destId="{1F469DDE-C4B4-4BBC-90E2-9DD905CBDA4B}" srcOrd="1" destOrd="0" presId="urn:microsoft.com/office/officeart/2005/8/layout/orgChart1"/>
    <dgm:cxn modelId="{D2C64312-FD66-4679-B66C-786AC3E1E2C9}" type="presParOf" srcId="{1F469DDE-C4B4-4BBC-90E2-9DD905CBDA4B}" destId="{8AC87411-0309-47DD-A329-6ED78D68FEB7}" srcOrd="0" destOrd="0" presId="urn:microsoft.com/office/officeart/2005/8/layout/orgChart1"/>
    <dgm:cxn modelId="{71C26624-15A1-4335-A2FE-D62E800A4212}" type="presParOf" srcId="{1F469DDE-C4B4-4BBC-90E2-9DD905CBDA4B}" destId="{3BD562C9-E796-4D66-8717-E919225CF9A9}" srcOrd="1" destOrd="0" presId="urn:microsoft.com/office/officeart/2005/8/layout/orgChart1"/>
    <dgm:cxn modelId="{F615A117-C3F2-43D8-9972-557648E34BFB}" type="presParOf" srcId="{3BD562C9-E796-4D66-8717-E919225CF9A9}" destId="{73ADF8D8-7781-4A90-AE04-1D7A25112D09}" srcOrd="0" destOrd="0" presId="urn:microsoft.com/office/officeart/2005/8/layout/orgChart1"/>
    <dgm:cxn modelId="{77764D9B-3B93-4CD0-AC93-2DCB2E5B81AB}" type="presParOf" srcId="{73ADF8D8-7781-4A90-AE04-1D7A25112D09}" destId="{062A324A-CADC-4E09-B514-A29BFEBE0EBF}" srcOrd="0" destOrd="0" presId="urn:microsoft.com/office/officeart/2005/8/layout/orgChart1"/>
    <dgm:cxn modelId="{316193CB-3AAB-4CA1-A1C1-78FBB6A88BE5}" type="presParOf" srcId="{73ADF8D8-7781-4A90-AE04-1D7A25112D09}" destId="{71FB9A2B-000C-4014-B706-8D1F4473B4CE}" srcOrd="1" destOrd="0" presId="urn:microsoft.com/office/officeart/2005/8/layout/orgChart1"/>
    <dgm:cxn modelId="{C8FEB984-81DD-4A51-B0A9-AE43B1CD3857}" type="presParOf" srcId="{3BD562C9-E796-4D66-8717-E919225CF9A9}" destId="{46D337CA-4845-4151-A455-78B3F0E2EA7C}" srcOrd="1" destOrd="0" presId="urn:microsoft.com/office/officeart/2005/8/layout/orgChart1"/>
    <dgm:cxn modelId="{1F9CAC8D-0330-439B-92EE-3FE62D2E3D29}" type="presParOf" srcId="{3BD562C9-E796-4D66-8717-E919225CF9A9}" destId="{D5EDD8B5-B481-4BA2-AC77-C6A644C47A75}" srcOrd="2" destOrd="0" presId="urn:microsoft.com/office/officeart/2005/8/layout/orgChart1"/>
    <dgm:cxn modelId="{87814C38-F823-48DB-B331-D956B5C22E48}" type="presParOf" srcId="{B2E7E31B-365D-4BD5-950D-AD83B8C6608E}" destId="{1C7F2E8E-1888-4BBE-9725-3EA7F1445CD5}" srcOrd="2" destOrd="0" presId="urn:microsoft.com/office/officeart/2005/8/layout/orgChart1"/>
    <dgm:cxn modelId="{D883B9A7-53F7-48A2-BA53-CB2E20214496}" type="presParOf" srcId="{62E6BE91-A468-426B-A098-6A0C5BCDCEDA}" destId="{325FDDF8-B7EB-4A2A-B3FA-D5276BBFB977}" srcOrd="2" destOrd="0" presId="urn:microsoft.com/office/officeart/2005/8/layout/orgChart1"/>
    <dgm:cxn modelId="{6F1C3C75-B5BF-4A94-812C-30F08FBFCA77}" type="presParOf" srcId="{8724C386-533D-4EF4-8490-F7EE010F028B}" destId="{3EEF4972-0FAB-47E2-AC6A-CD530EE45938}" srcOrd="2" destOrd="0" presId="urn:microsoft.com/office/officeart/2005/8/layout/orgChart1"/>
    <dgm:cxn modelId="{4A671DC7-8A11-4175-ABA4-27CFADB0AF78}" type="presParOf" srcId="{50093D66-F883-47AC-9D70-39F09AD60B23}" destId="{B7D8F8FF-3996-4612-BF10-ED08849AAB85}" srcOrd="2" destOrd="0" presId="urn:microsoft.com/office/officeart/2005/8/layout/orgChart1"/>
    <dgm:cxn modelId="{E004DC6F-3449-4EAE-A47E-9AA358177BC7}" type="presParOf" srcId="{38B7DEF4-BA80-4AF8-AF55-70DEED707BDC}" destId="{FECB4613-66A5-47A4-9212-3C441D5E9F36}" srcOrd="2" destOrd="0" presId="urn:microsoft.com/office/officeart/2005/8/layout/orgChart1"/>
    <dgm:cxn modelId="{6A0EE34A-7FEB-4ACA-AE05-713E6AC0A9B8}" type="presParOf" srcId="{31969212-E732-4CF6-A0C1-C97C71CB7F0F}" destId="{BFAA9EE3-34C7-4FC9-8BAA-68F98ACB8794}" srcOrd="2" destOrd="0" presId="urn:microsoft.com/office/officeart/2005/8/layout/orgChart1"/>
    <dgm:cxn modelId="{24D00F3B-A0FA-4DDF-B975-F79FE4603FDA}" type="presParOf" srcId="{46345244-173C-48F6-9747-87C15164CB16}" destId="{0741FCEC-BADF-4C63-A8CC-E6D13641A6C9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B1858AC-F4F7-4047-AAFF-0E1F92DD5577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6FD815-C9B3-4779-AA1F-71ADFE8F5668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Key Success Factors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2BC479-7AD1-4B0C-8061-2180A106BC2B}" type="parTrans" cxnId="{5778CF99-872B-4B17-840C-69973F4BD239}">
      <dgm:prSet/>
      <dgm:spPr/>
      <dgm:t>
        <a:bodyPr/>
        <a:lstStyle/>
        <a:p>
          <a:endParaRPr lang="en-US"/>
        </a:p>
      </dgm:t>
    </dgm:pt>
    <dgm:pt modelId="{CE4136CF-1225-48F0-A851-792925C2B106}" type="sibTrans" cxnId="{5778CF99-872B-4B17-840C-69973F4BD239}">
      <dgm:prSet/>
      <dgm:spPr/>
      <dgm:t>
        <a:bodyPr/>
        <a:lstStyle/>
        <a:p>
          <a:endParaRPr lang="en-US"/>
        </a:p>
      </dgm:t>
    </dgm:pt>
    <dgm:pt modelId="{B67FD6F7-2508-481E-A05F-E66895351675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Product innovation</a:t>
          </a:r>
          <a:endParaRPr lang="en-US" dirty="0"/>
        </a:p>
      </dgm:t>
    </dgm:pt>
    <dgm:pt modelId="{278032BD-091F-4F5B-87EC-558780BAAF58}" type="parTrans" cxnId="{656E26E7-0D4B-44FD-97E9-DF82DCE49E5D}">
      <dgm:prSet/>
      <dgm:spPr/>
      <dgm:t>
        <a:bodyPr/>
        <a:lstStyle/>
        <a:p>
          <a:endParaRPr lang="en-US"/>
        </a:p>
      </dgm:t>
    </dgm:pt>
    <dgm:pt modelId="{258D4D34-1E38-4055-A347-FFE2C5802088}" type="sibTrans" cxnId="{656E26E7-0D4B-44FD-97E9-DF82DCE49E5D}">
      <dgm:prSet/>
      <dgm:spPr/>
      <dgm:t>
        <a:bodyPr/>
        <a:lstStyle/>
        <a:p>
          <a:endParaRPr lang="en-US"/>
        </a:p>
      </dgm:t>
    </dgm:pt>
    <dgm:pt modelId="{2A7E9175-DA40-42A9-8DD9-1E46AA06E846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Trends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BDB3AC-A4F1-4A0A-9FA2-8BC2EB348744}" type="parTrans" cxnId="{898E5CDC-18A0-4339-9AA9-8E2DF09E496F}">
      <dgm:prSet/>
      <dgm:spPr/>
      <dgm:t>
        <a:bodyPr/>
        <a:lstStyle/>
        <a:p>
          <a:endParaRPr lang="en-US"/>
        </a:p>
      </dgm:t>
    </dgm:pt>
    <dgm:pt modelId="{98DF30B7-8C01-4D3E-81D8-3981E0413EA6}" type="sibTrans" cxnId="{898E5CDC-18A0-4339-9AA9-8E2DF09E496F}">
      <dgm:prSet/>
      <dgm:spPr/>
      <dgm:t>
        <a:bodyPr/>
        <a:lstStyle/>
        <a:p>
          <a:endParaRPr lang="en-US"/>
        </a:p>
      </dgm:t>
    </dgm:pt>
    <dgm:pt modelId="{F89BBCE8-972E-4373-8577-304E39E500B6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Industry</a:t>
          </a:r>
          <a:endParaRPr lang="en-US" dirty="0"/>
        </a:p>
      </dgm:t>
    </dgm:pt>
    <dgm:pt modelId="{DBA5FC27-23A0-4805-B1C5-B19D398B00DF}" type="parTrans" cxnId="{7C450983-0C9B-404A-B0CC-DBF871D9C0BA}">
      <dgm:prSet/>
      <dgm:spPr/>
      <dgm:t>
        <a:bodyPr/>
        <a:lstStyle/>
        <a:p>
          <a:endParaRPr lang="en-US"/>
        </a:p>
      </dgm:t>
    </dgm:pt>
    <dgm:pt modelId="{12326C48-C072-4CB8-ABF1-91D60F13F6D4}" type="sibTrans" cxnId="{7C450983-0C9B-404A-B0CC-DBF871D9C0BA}">
      <dgm:prSet/>
      <dgm:spPr/>
      <dgm:t>
        <a:bodyPr/>
        <a:lstStyle/>
        <a:p>
          <a:endParaRPr lang="en-US"/>
        </a:p>
      </dgm:t>
    </dgm:pt>
    <dgm:pt modelId="{F0DEB1B5-6FED-4A08-8DD7-1690452A2A1B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Political</a:t>
          </a:r>
          <a:endParaRPr lang="en-US" dirty="0"/>
        </a:p>
      </dgm:t>
    </dgm:pt>
    <dgm:pt modelId="{50EE334D-DB54-4014-821C-F4361CA00876}" type="parTrans" cxnId="{436F1B64-5AED-4CEE-9391-65DE53132F6D}">
      <dgm:prSet/>
      <dgm:spPr/>
      <dgm:t>
        <a:bodyPr/>
        <a:lstStyle/>
        <a:p>
          <a:endParaRPr lang="en-US"/>
        </a:p>
      </dgm:t>
    </dgm:pt>
    <dgm:pt modelId="{F421B1FF-ECDB-4F3D-A02A-3C84AE309B28}" type="sibTrans" cxnId="{436F1B64-5AED-4CEE-9391-65DE53132F6D}">
      <dgm:prSet/>
      <dgm:spPr/>
      <dgm:t>
        <a:bodyPr/>
        <a:lstStyle/>
        <a:p>
          <a:endParaRPr lang="en-US"/>
        </a:p>
      </dgm:t>
    </dgm:pt>
    <dgm:pt modelId="{3AB834C0-CC68-4C29-A97B-EC53D1CF19C0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Long Term Prospects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BCB2A4-2F42-4ABE-88C2-8EFF61327712}" type="parTrans" cxnId="{C43F86B2-6B18-437E-B3E6-9784FC24E3E0}">
      <dgm:prSet/>
      <dgm:spPr/>
      <dgm:t>
        <a:bodyPr/>
        <a:lstStyle/>
        <a:p>
          <a:endParaRPr lang="en-US"/>
        </a:p>
      </dgm:t>
    </dgm:pt>
    <dgm:pt modelId="{BB689322-6479-40DA-B722-C90EBFC32EBA}" type="sibTrans" cxnId="{C43F86B2-6B18-437E-B3E6-9784FC24E3E0}">
      <dgm:prSet/>
      <dgm:spPr/>
      <dgm:t>
        <a:bodyPr/>
        <a:lstStyle/>
        <a:p>
          <a:endParaRPr lang="en-US"/>
        </a:p>
      </dgm:t>
    </dgm:pt>
    <dgm:pt modelId="{4A5879D5-697E-4275-B30E-926F6B0514A7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Likely time horizon for trends</a:t>
          </a:r>
          <a:endParaRPr lang="en-US" dirty="0"/>
        </a:p>
      </dgm:t>
    </dgm:pt>
    <dgm:pt modelId="{4A32051B-5816-4CF1-B3C3-4D6BF60DF1F1}" type="parTrans" cxnId="{CB3AFA46-F7EB-4A2C-9CBB-244279679A32}">
      <dgm:prSet/>
      <dgm:spPr/>
      <dgm:t>
        <a:bodyPr/>
        <a:lstStyle/>
        <a:p>
          <a:endParaRPr lang="en-US"/>
        </a:p>
      </dgm:t>
    </dgm:pt>
    <dgm:pt modelId="{1967C12A-4753-400B-AE58-272F39AEB040}" type="sibTrans" cxnId="{CB3AFA46-F7EB-4A2C-9CBB-244279679A32}">
      <dgm:prSet/>
      <dgm:spPr/>
      <dgm:t>
        <a:bodyPr/>
        <a:lstStyle/>
        <a:p>
          <a:endParaRPr lang="en-US"/>
        </a:p>
      </dgm:t>
    </dgm:pt>
    <dgm:pt modelId="{2ED6D4DC-53DA-4B6D-A6F5-AEC52E7277E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smtClean="0"/>
            <a:t>Service levels</a:t>
          </a:r>
          <a:endParaRPr lang="en-US" dirty="0" smtClean="0"/>
        </a:p>
      </dgm:t>
    </dgm:pt>
    <dgm:pt modelId="{7266A076-2ABB-4264-8743-1D703D393F44}" type="parTrans" cxnId="{CEAE48AA-C016-447C-AF00-3FCB59BFC3F1}">
      <dgm:prSet/>
      <dgm:spPr/>
      <dgm:t>
        <a:bodyPr/>
        <a:lstStyle/>
        <a:p>
          <a:endParaRPr lang="en-US"/>
        </a:p>
      </dgm:t>
    </dgm:pt>
    <dgm:pt modelId="{EA8C601F-06D6-4C40-BBEE-F0722E484185}" type="sibTrans" cxnId="{CEAE48AA-C016-447C-AF00-3FCB59BFC3F1}">
      <dgm:prSet/>
      <dgm:spPr/>
      <dgm:t>
        <a:bodyPr/>
        <a:lstStyle/>
        <a:p>
          <a:endParaRPr lang="en-US"/>
        </a:p>
      </dgm:t>
    </dgm:pt>
    <dgm:pt modelId="{2AF05AF4-6085-4451-A173-2EDA91D4B71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Operating efficiency</a:t>
          </a:r>
        </a:p>
      </dgm:t>
    </dgm:pt>
    <dgm:pt modelId="{2460B3CE-2A3C-4708-96F4-4B8CBE73C7CF}" type="parTrans" cxnId="{4DFD3869-83F8-4A5C-AD91-6FA90BC805A9}">
      <dgm:prSet/>
      <dgm:spPr/>
      <dgm:t>
        <a:bodyPr/>
        <a:lstStyle/>
        <a:p>
          <a:endParaRPr lang="en-US"/>
        </a:p>
      </dgm:t>
    </dgm:pt>
    <dgm:pt modelId="{0A35B0AC-496A-4FE4-A55C-A22CEA5EBD72}" type="sibTrans" cxnId="{4DFD3869-83F8-4A5C-AD91-6FA90BC805A9}">
      <dgm:prSet/>
      <dgm:spPr/>
      <dgm:t>
        <a:bodyPr/>
        <a:lstStyle/>
        <a:p>
          <a:endParaRPr lang="en-US"/>
        </a:p>
      </dgm:t>
    </dgm:pt>
    <dgm:pt modelId="{8BF439BE-EA39-4B51-912F-B0FAB15AFF02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Supply chain relationships</a:t>
          </a:r>
          <a:endParaRPr lang="en-US" dirty="0"/>
        </a:p>
      </dgm:t>
    </dgm:pt>
    <dgm:pt modelId="{FEF40D9A-7DE5-4D9D-8D3D-DAA64426ED54}" type="parTrans" cxnId="{081257CB-C2D4-4744-AA85-681C017EE5F0}">
      <dgm:prSet/>
      <dgm:spPr/>
      <dgm:t>
        <a:bodyPr/>
        <a:lstStyle/>
        <a:p>
          <a:endParaRPr lang="en-US"/>
        </a:p>
      </dgm:t>
    </dgm:pt>
    <dgm:pt modelId="{4256F605-5C22-4265-943B-185FFD842BA0}" type="sibTrans" cxnId="{081257CB-C2D4-4744-AA85-681C017EE5F0}">
      <dgm:prSet/>
      <dgm:spPr/>
      <dgm:t>
        <a:bodyPr/>
        <a:lstStyle/>
        <a:p>
          <a:endParaRPr lang="en-US"/>
        </a:p>
      </dgm:t>
    </dgm:pt>
    <dgm:pt modelId="{2F9996E0-1878-4EA5-A06F-1741287456F6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Consumer</a:t>
          </a:r>
          <a:endParaRPr lang="en-US" dirty="0"/>
        </a:p>
      </dgm:t>
    </dgm:pt>
    <dgm:pt modelId="{51975E7A-3292-4710-808B-6BA36154601A}" type="parTrans" cxnId="{C49BC1E5-7802-417D-A0E8-1E327C501823}">
      <dgm:prSet/>
      <dgm:spPr/>
      <dgm:t>
        <a:bodyPr/>
        <a:lstStyle/>
        <a:p>
          <a:endParaRPr lang="en-US"/>
        </a:p>
      </dgm:t>
    </dgm:pt>
    <dgm:pt modelId="{BF7AC50E-1703-4F43-B0C4-AC02870B4F96}" type="sibTrans" cxnId="{C49BC1E5-7802-417D-A0E8-1E327C501823}">
      <dgm:prSet/>
      <dgm:spPr/>
      <dgm:t>
        <a:bodyPr/>
        <a:lstStyle/>
        <a:p>
          <a:endParaRPr lang="en-US"/>
        </a:p>
      </dgm:t>
    </dgm:pt>
    <dgm:pt modelId="{41489BC7-679E-4CB3-91ED-3A0C0A23B0CC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Opportunity for enduring success</a:t>
          </a:r>
          <a:endParaRPr lang="en-US" dirty="0"/>
        </a:p>
      </dgm:t>
    </dgm:pt>
    <dgm:pt modelId="{E0ED96F4-4643-4D35-8AA2-E24A655F6FD6}" type="parTrans" cxnId="{C12D7B61-82E1-48B0-A7AF-655861D9FE36}">
      <dgm:prSet/>
      <dgm:spPr/>
      <dgm:t>
        <a:bodyPr/>
        <a:lstStyle/>
        <a:p>
          <a:endParaRPr lang="en-US"/>
        </a:p>
      </dgm:t>
    </dgm:pt>
    <dgm:pt modelId="{9C06B14F-3674-463A-842E-04B29ED14A12}" type="sibTrans" cxnId="{C12D7B61-82E1-48B0-A7AF-655861D9FE36}">
      <dgm:prSet/>
      <dgm:spPr/>
      <dgm:t>
        <a:bodyPr/>
        <a:lstStyle/>
        <a:p>
          <a:endParaRPr lang="en-US"/>
        </a:p>
      </dgm:t>
    </dgm:pt>
    <dgm:pt modelId="{1F550FB4-FC62-4CF0-82BA-351E26BE114F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dgm:spPr>
      <dgm:t>
        <a:bodyPr/>
        <a:lstStyle/>
        <a:p>
          <a:r>
            <a:rPr lang="en-US" dirty="0" smtClean="0"/>
            <a:t>Economic</a:t>
          </a:r>
          <a:endParaRPr lang="en-US" dirty="0"/>
        </a:p>
      </dgm:t>
    </dgm:pt>
    <dgm:pt modelId="{7A214D53-39E1-41EC-BE70-ED102EDBF41B}" type="parTrans" cxnId="{15639882-ABD4-48D6-B815-B7192EFA2C39}">
      <dgm:prSet/>
      <dgm:spPr/>
    </dgm:pt>
    <dgm:pt modelId="{C79BE0ED-745B-4526-B42F-678DC0F1944C}" type="sibTrans" cxnId="{15639882-ABD4-48D6-B815-B7192EFA2C39}">
      <dgm:prSet/>
      <dgm:spPr/>
    </dgm:pt>
    <dgm:pt modelId="{3356F2D7-F570-40DC-AD03-B676255EFE33}" type="pres">
      <dgm:prSet presAssocID="{7B1858AC-F4F7-4047-AAFF-0E1F92DD55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3EF1E2-D631-4065-92C8-AA3BA72E96B5}" type="pres">
      <dgm:prSet presAssocID="{336FD815-C9B3-4779-AA1F-71ADFE8F5668}" presName="composite" presStyleCnt="0"/>
      <dgm:spPr/>
    </dgm:pt>
    <dgm:pt modelId="{88CF11A9-764D-41CD-8BD9-42DADCC8CCFB}" type="pres">
      <dgm:prSet presAssocID="{336FD815-C9B3-4779-AA1F-71ADFE8F566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1DDEE-ECA0-4545-8845-18B61C39B161}" type="pres">
      <dgm:prSet presAssocID="{336FD815-C9B3-4779-AA1F-71ADFE8F566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0A506-25F9-4984-8ED3-0CF6BB1D558A}" type="pres">
      <dgm:prSet presAssocID="{CE4136CF-1225-48F0-A851-792925C2B106}" presName="space" presStyleCnt="0"/>
      <dgm:spPr/>
    </dgm:pt>
    <dgm:pt modelId="{0F788D2C-F78E-41AB-BD02-18215F02A982}" type="pres">
      <dgm:prSet presAssocID="{2A7E9175-DA40-42A9-8DD9-1E46AA06E846}" presName="composite" presStyleCnt="0"/>
      <dgm:spPr/>
    </dgm:pt>
    <dgm:pt modelId="{10962B82-5A1B-4442-B995-046E5C5C68FE}" type="pres">
      <dgm:prSet presAssocID="{2A7E9175-DA40-42A9-8DD9-1E46AA06E84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7D8FD-2BAD-4D39-AC58-1B988FF07061}" type="pres">
      <dgm:prSet presAssocID="{2A7E9175-DA40-42A9-8DD9-1E46AA06E84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8AF97-06F7-4D50-9617-A43D86E3D908}" type="pres">
      <dgm:prSet presAssocID="{98DF30B7-8C01-4D3E-81D8-3981E0413EA6}" presName="space" presStyleCnt="0"/>
      <dgm:spPr/>
    </dgm:pt>
    <dgm:pt modelId="{E9A21080-6791-44E8-8458-3FEDEA9C0E8C}" type="pres">
      <dgm:prSet presAssocID="{3AB834C0-CC68-4C29-A97B-EC53D1CF19C0}" presName="composite" presStyleCnt="0"/>
      <dgm:spPr/>
    </dgm:pt>
    <dgm:pt modelId="{25A6ECA0-BDC1-4FE6-8EAA-9D0DC4B2F2B4}" type="pres">
      <dgm:prSet presAssocID="{3AB834C0-CC68-4C29-A97B-EC53D1CF19C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43F73-E283-4E90-832E-A42BF8E618E6}" type="pres">
      <dgm:prSet presAssocID="{3AB834C0-CC68-4C29-A97B-EC53D1CF19C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C314AF-B94E-4D17-B8EA-79A50BA0FD5A}" type="presOf" srcId="{2AF05AF4-6085-4451-A173-2EDA91D4B717}" destId="{76B1DDEE-ECA0-4545-8845-18B61C39B161}" srcOrd="0" destOrd="2" presId="urn:microsoft.com/office/officeart/2005/8/layout/hList1"/>
    <dgm:cxn modelId="{A4B557B3-AC5E-4848-AEAA-645E2AA72B45}" type="presOf" srcId="{3AB834C0-CC68-4C29-A97B-EC53D1CF19C0}" destId="{25A6ECA0-BDC1-4FE6-8EAA-9D0DC4B2F2B4}" srcOrd="0" destOrd="0" presId="urn:microsoft.com/office/officeart/2005/8/layout/hList1"/>
    <dgm:cxn modelId="{7C450983-0C9B-404A-B0CC-DBF871D9C0BA}" srcId="{2A7E9175-DA40-42A9-8DD9-1E46AA06E846}" destId="{F89BBCE8-972E-4373-8577-304E39E500B6}" srcOrd="0" destOrd="0" parTransId="{DBA5FC27-23A0-4805-B1C5-B19D398B00DF}" sibTransId="{12326C48-C072-4CB8-ABF1-91D60F13F6D4}"/>
    <dgm:cxn modelId="{DAACC13A-5B46-4264-B545-2EEAE38611F3}" type="presOf" srcId="{B67FD6F7-2508-481E-A05F-E66895351675}" destId="{76B1DDEE-ECA0-4545-8845-18B61C39B161}" srcOrd="0" destOrd="0" presId="urn:microsoft.com/office/officeart/2005/8/layout/hList1"/>
    <dgm:cxn modelId="{C43F86B2-6B18-437E-B3E6-9784FC24E3E0}" srcId="{7B1858AC-F4F7-4047-AAFF-0E1F92DD5577}" destId="{3AB834C0-CC68-4C29-A97B-EC53D1CF19C0}" srcOrd="2" destOrd="0" parTransId="{8BBCB2A4-2F42-4ABE-88C2-8EFF61327712}" sibTransId="{BB689322-6479-40DA-B722-C90EBFC32EBA}"/>
    <dgm:cxn modelId="{081257CB-C2D4-4744-AA85-681C017EE5F0}" srcId="{336FD815-C9B3-4779-AA1F-71ADFE8F5668}" destId="{8BF439BE-EA39-4B51-912F-B0FAB15AFF02}" srcOrd="3" destOrd="0" parTransId="{FEF40D9A-7DE5-4D9D-8D3D-DAA64426ED54}" sibTransId="{4256F605-5C22-4265-943B-185FFD842BA0}"/>
    <dgm:cxn modelId="{C49BC1E5-7802-417D-A0E8-1E327C501823}" srcId="{2A7E9175-DA40-42A9-8DD9-1E46AA06E846}" destId="{2F9996E0-1878-4EA5-A06F-1741287456F6}" srcOrd="1" destOrd="0" parTransId="{51975E7A-3292-4710-808B-6BA36154601A}" sibTransId="{BF7AC50E-1703-4F43-B0C4-AC02870B4F96}"/>
    <dgm:cxn modelId="{721748FD-BD71-4951-95FC-C0E7CE2F4347}" type="presOf" srcId="{2ED6D4DC-53DA-4B6D-A6F5-AEC52E7277E6}" destId="{76B1DDEE-ECA0-4545-8845-18B61C39B161}" srcOrd="0" destOrd="1" presId="urn:microsoft.com/office/officeart/2005/8/layout/hList1"/>
    <dgm:cxn modelId="{C806521A-F919-4F28-95FE-1B233AA55AE0}" type="presOf" srcId="{1F550FB4-FC62-4CF0-82BA-351E26BE114F}" destId="{C777D8FD-2BAD-4D39-AC58-1B988FF07061}" srcOrd="0" destOrd="3" presId="urn:microsoft.com/office/officeart/2005/8/layout/hList1"/>
    <dgm:cxn modelId="{E5D037FF-92CA-4451-8126-D5D1AAA04085}" type="presOf" srcId="{8BF439BE-EA39-4B51-912F-B0FAB15AFF02}" destId="{76B1DDEE-ECA0-4545-8845-18B61C39B161}" srcOrd="0" destOrd="3" presId="urn:microsoft.com/office/officeart/2005/8/layout/hList1"/>
    <dgm:cxn modelId="{B3631A1B-6010-4EE6-B2A1-F18EF06ACA0A}" type="presOf" srcId="{F0DEB1B5-6FED-4A08-8DD7-1690452A2A1B}" destId="{C777D8FD-2BAD-4D39-AC58-1B988FF07061}" srcOrd="0" destOrd="2" presId="urn:microsoft.com/office/officeart/2005/8/layout/hList1"/>
    <dgm:cxn modelId="{4DFD3869-83F8-4A5C-AD91-6FA90BC805A9}" srcId="{336FD815-C9B3-4779-AA1F-71ADFE8F5668}" destId="{2AF05AF4-6085-4451-A173-2EDA91D4B717}" srcOrd="2" destOrd="0" parTransId="{2460B3CE-2A3C-4708-96F4-4B8CBE73C7CF}" sibTransId="{0A35B0AC-496A-4FE4-A55C-A22CEA5EBD72}"/>
    <dgm:cxn modelId="{0F7F5790-E3D1-4611-888B-959A1D21CF3B}" type="presOf" srcId="{7B1858AC-F4F7-4047-AAFF-0E1F92DD5577}" destId="{3356F2D7-F570-40DC-AD03-B676255EFE33}" srcOrd="0" destOrd="0" presId="urn:microsoft.com/office/officeart/2005/8/layout/hList1"/>
    <dgm:cxn modelId="{CB3AFA46-F7EB-4A2C-9CBB-244279679A32}" srcId="{3AB834C0-CC68-4C29-A97B-EC53D1CF19C0}" destId="{4A5879D5-697E-4275-B30E-926F6B0514A7}" srcOrd="0" destOrd="0" parTransId="{4A32051B-5816-4CF1-B3C3-4D6BF60DF1F1}" sibTransId="{1967C12A-4753-400B-AE58-272F39AEB040}"/>
    <dgm:cxn modelId="{BBF9CFE5-E807-4727-BF3D-EAEC8C03AE25}" type="presOf" srcId="{F89BBCE8-972E-4373-8577-304E39E500B6}" destId="{C777D8FD-2BAD-4D39-AC58-1B988FF07061}" srcOrd="0" destOrd="0" presId="urn:microsoft.com/office/officeart/2005/8/layout/hList1"/>
    <dgm:cxn modelId="{C12D7B61-82E1-48B0-A7AF-655861D9FE36}" srcId="{3AB834C0-CC68-4C29-A97B-EC53D1CF19C0}" destId="{41489BC7-679E-4CB3-91ED-3A0C0A23B0CC}" srcOrd="1" destOrd="0" parTransId="{E0ED96F4-4643-4D35-8AA2-E24A655F6FD6}" sibTransId="{9C06B14F-3674-463A-842E-04B29ED14A12}"/>
    <dgm:cxn modelId="{97A2E09B-8D6B-4748-B0D2-3577A436A5D5}" type="presOf" srcId="{2A7E9175-DA40-42A9-8DD9-1E46AA06E846}" destId="{10962B82-5A1B-4442-B995-046E5C5C68FE}" srcOrd="0" destOrd="0" presId="urn:microsoft.com/office/officeart/2005/8/layout/hList1"/>
    <dgm:cxn modelId="{CEAE48AA-C016-447C-AF00-3FCB59BFC3F1}" srcId="{336FD815-C9B3-4779-AA1F-71ADFE8F5668}" destId="{2ED6D4DC-53DA-4B6D-A6F5-AEC52E7277E6}" srcOrd="1" destOrd="0" parTransId="{7266A076-2ABB-4264-8743-1D703D393F44}" sibTransId="{EA8C601F-06D6-4C40-BBEE-F0722E484185}"/>
    <dgm:cxn modelId="{656E26E7-0D4B-44FD-97E9-DF82DCE49E5D}" srcId="{336FD815-C9B3-4779-AA1F-71ADFE8F5668}" destId="{B67FD6F7-2508-481E-A05F-E66895351675}" srcOrd="0" destOrd="0" parTransId="{278032BD-091F-4F5B-87EC-558780BAAF58}" sibTransId="{258D4D34-1E38-4055-A347-FFE2C5802088}"/>
    <dgm:cxn modelId="{898E5CDC-18A0-4339-9AA9-8E2DF09E496F}" srcId="{7B1858AC-F4F7-4047-AAFF-0E1F92DD5577}" destId="{2A7E9175-DA40-42A9-8DD9-1E46AA06E846}" srcOrd="1" destOrd="0" parTransId="{E1BDB3AC-A4F1-4A0A-9FA2-8BC2EB348744}" sibTransId="{98DF30B7-8C01-4D3E-81D8-3981E0413EA6}"/>
    <dgm:cxn modelId="{A84D6141-2AB3-457E-AEC7-4286D4AF5A2E}" type="presOf" srcId="{4A5879D5-697E-4275-B30E-926F6B0514A7}" destId="{78B43F73-E283-4E90-832E-A42BF8E618E6}" srcOrd="0" destOrd="0" presId="urn:microsoft.com/office/officeart/2005/8/layout/hList1"/>
    <dgm:cxn modelId="{2DE6F1DA-CD29-488C-B3D9-99BBCF7D1AA6}" type="presOf" srcId="{336FD815-C9B3-4779-AA1F-71ADFE8F5668}" destId="{88CF11A9-764D-41CD-8BD9-42DADCC8CCFB}" srcOrd="0" destOrd="0" presId="urn:microsoft.com/office/officeart/2005/8/layout/hList1"/>
    <dgm:cxn modelId="{E26A6376-320F-4A7F-B6BD-4A446FADE510}" type="presOf" srcId="{2F9996E0-1878-4EA5-A06F-1741287456F6}" destId="{C777D8FD-2BAD-4D39-AC58-1B988FF07061}" srcOrd="0" destOrd="1" presId="urn:microsoft.com/office/officeart/2005/8/layout/hList1"/>
    <dgm:cxn modelId="{B070CFE0-5B67-4DC9-A06D-D18E3F5100F2}" type="presOf" srcId="{41489BC7-679E-4CB3-91ED-3A0C0A23B0CC}" destId="{78B43F73-E283-4E90-832E-A42BF8E618E6}" srcOrd="0" destOrd="1" presId="urn:microsoft.com/office/officeart/2005/8/layout/hList1"/>
    <dgm:cxn modelId="{5778CF99-872B-4B17-840C-69973F4BD239}" srcId="{7B1858AC-F4F7-4047-AAFF-0E1F92DD5577}" destId="{336FD815-C9B3-4779-AA1F-71ADFE8F5668}" srcOrd="0" destOrd="0" parTransId="{7C2BC479-7AD1-4B0C-8061-2180A106BC2B}" sibTransId="{CE4136CF-1225-48F0-A851-792925C2B106}"/>
    <dgm:cxn modelId="{436F1B64-5AED-4CEE-9391-65DE53132F6D}" srcId="{2A7E9175-DA40-42A9-8DD9-1E46AA06E846}" destId="{F0DEB1B5-6FED-4A08-8DD7-1690452A2A1B}" srcOrd="2" destOrd="0" parTransId="{50EE334D-DB54-4014-821C-F4361CA00876}" sibTransId="{F421B1FF-ECDB-4F3D-A02A-3C84AE309B28}"/>
    <dgm:cxn modelId="{15639882-ABD4-48D6-B815-B7192EFA2C39}" srcId="{2A7E9175-DA40-42A9-8DD9-1E46AA06E846}" destId="{1F550FB4-FC62-4CF0-82BA-351E26BE114F}" srcOrd="3" destOrd="0" parTransId="{7A214D53-39E1-41EC-BE70-ED102EDBF41B}" sibTransId="{C79BE0ED-745B-4526-B42F-678DC0F1944C}"/>
    <dgm:cxn modelId="{00C4BB67-4146-4948-8375-F9B955BEA1D2}" type="presParOf" srcId="{3356F2D7-F570-40DC-AD03-B676255EFE33}" destId="{723EF1E2-D631-4065-92C8-AA3BA72E96B5}" srcOrd="0" destOrd="0" presId="urn:microsoft.com/office/officeart/2005/8/layout/hList1"/>
    <dgm:cxn modelId="{913E915A-4CF6-4671-816C-F97E4FFAB92F}" type="presParOf" srcId="{723EF1E2-D631-4065-92C8-AA3BA72E96B5}" destId="{88CF11A9-764D-41CD-8BD9-42DADCC8CCFB}" srcOrd="0" destOrd="0" presId="urn:microsoft.com/office/officeart/2005/8/layout/hList1"/>
    <dgm:cxn modelId="{3168DEA5-FFF6-48EB-A191-A2CA2381251C}" type="presParOf" srcId="{723EF1E2-D631-4065-92C8-AA3BA72E96B5}" destId="{76B1DDEE-ECA0-4545-8845-18B61C39B161}" srcOrd="1" destOrd="0" presId="urn:microsoft.com/office/officeart/2005/8/layout/hList1"/>
    <dgm:cxn modelId="{A32AE91C-1EF5-4E06-B698-1C96B3D2A348}" type="presParOf" srcId="{3356F2D7-F570-40DC-AD03-B676255EFE33}" destId="{7D70A506-25F9-4984-8ED3-0CF6BB1D558A}" srcOrd="1" destOrd="0" presId="urn:microsoft.com/office/officeart/2005/8/layout/hList1"/>
    <dgm:cxn modelId="{CFD7C66B-24A3-439A-A9F4-0A0F996961B2}" type="presParOf" srcId="{3356F2D7-F570-40DC-AD03-B676255EFE33}" destId="{0F788D2C-F78E-41AB-BD02-18215F02A982}" srcOrd="2" destOrd="0" presId="urn:microsoft.com/office/officeart/2005/8/layout/hList1"/>
    <dgm:cxn modelId="{39F1F5B2-7CC5-4664-B222-907530EA8943}" type="presParOf" srcId="{0F788D2C-F78E-41AB-BD02-18215F02A982}" destId="{10962B82-5A1B-4442-B995-046E5C5C68FE}" srcOrd="0" destOrd="0" presId="urn:microsoft.com/office/officeart/2005/8/layout/hList1"/>
    <dgm:cxn modelId="{86BF2E9D-9706-4E4E-A988-099E1DCBF43C}" type="presParOf" srcId="{0F788D2C-F78E-41AB-BD02-18215F02A982}" destId="{C777D8FD-2BAD-4D39-AC58-1B988FF07061}" srcOrd="1" destOrd="0" presId="urn:microsoft.com/office/officeart/2005/8/layout/hList1"/>
    <dgm:cxn modelId="{12267B31-B274-44AE-9FA0-A4047D23BF8A}" type="presParOf" srcId="{3356F2D7-F570-40DC-AD03-B676255EFE33}" destId="{D298AF97-06F7-4D50-9617-A43D86E3D908}" srcOrd="3" destOrd="0" presId="urn:microsoft.com/office/officeart/2005/8/layout/hList1"/>
    <dgm:cxn modelId="{6BEBF140-D27C-4F11-9D67-F3FB4ABB2DF5}" type="presParOf" srcId="{3356F2D7-F570-40DC-AD03-B676255EFE33}" destId="{E9A21080-6791-44E8-8458-3FEDEA9C0E8C}" srcOrd="4" destOrd="0" presId="urn:microsoft.com/office/officeart/2005/8/layout/hList1"/>
    <dgm:cxn modelId="{8DD0FC48-EA34-4140-8DA3-3139A3415648}" type="presParOf" srcId="{E9A21080-6791-44E8-8458-3FEDEA9C0E8C}" destId="{25A6ECA0-BDC1-4FE6-8EAA-9D0DC4B2F2B4}" srcOrd="0" destOrd="0" presId="urn:microsoft.com/office/officeart/2005/8/layout/hList1"/>
    <dgm:cxn modelId="{66671F52-7ECA-4C1D-950C-ADC5F85D6575}" type="presParOf" srcId="{E9A21080-6791-44E8-8458-3FEDEA9C0E8C}" destId="{78B43F73-E283-4E90-832E-A42BF8E618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415C443-7AF7-448D-88A9-F86BB3811C4B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22C697F-B248-48DB-95EF-E750D4B6B98B}">
      <dgm:prSet phldrT="[Text]" custT="1"/>
      <dgm:spPr/>
      <dgm:t>
        <a:bodyPr/>
        <a:lstStyle/>
        <a:p>
          <a:r>
            <a:rPr lang="en-US" sz="2800" b="1" dirty="0" smtClean="0"/>
            <a:t>Specialty Grocery Chefs</a:t>
          </a:r>
          <a:endParaRPr lang="en-US" sz="2800" b="1" dirty="0"/>
        </a:p>
      </dgm:t>
    </dgm:pt>
    <dgm:pt modelId="{DBBC3601-9C2B-478F-8C2A-8BCBE10E0F55}" type="parTrans" cxnId="{EF0F4CE0-9AF9-4426-878B-C4956E85B08F}">
      <dgm:prSet/>
      <dgm:spPr/>
      <dgm:t>
        <a:bodyPr/>
        <a:lstStyle/>
        <a:p>
          <a:endParaRPr lang="en-US" sz="2400" b="1"/>
        </a:p>
      </dgm:t>
    </dgm:pt>
    <dgm:pt modelId="{4E5F2EB3-030A-42C5-9F26-0DB8C09FBF34}" type="sibTrans" cxnId="{EF0F4CE0-9AF9-4426-878B-C4956E85B08F}">
      <dgm:prSet/>
      <dgm:spPr/>
      <dgm:t>
        <a:bodyPr/>
        <a:lstStyle/>
        <a:p>
          <a:endParaRPr lang="en-US" sz="2400" b="1"/>
        </a:p>
      </dgm:t>
    </dgm:pt>
    <dgm:pt modelId="{1F3130E8-2676-44EF-8BB6-48D23923AA40}">
      <dgm:prSet phldrT="[Text]" custT="1"/>
      <dgm:spPr/>
      <dgm:t>
        <a:bodyPr/>
        <a:lstStyle/>
        <a:p>
          <a:r>
            <a:rPr lang="en-US" sz="2400" b="1" dirty="0" smtClean="0"/>
            <a:t>Farmers Market, CSA</a:t>
          </a:r>
          <a:endParaRPr lang="en-US" sz="2400" b="1" dirty="0"/>
        </a:p>
      </dgm:t>
    </dgm:pt>
    <dgm:pt modelId="{73714B4D-C3A0-45B4-B0DA-7217ED502203}" type="parTrans" cxnId="{A3CDF0C6-4BE1-4B63-A95D-525824238B9F}">
      <dgm:prSet/>
      <dgm:spPr/>
      <dgm:t>
        <a:bodyPr/>
        <a:lstStyle/>
        <a:p>
          <a:endParaRPr lang="en-US" sz="2400" b="1"/>
        </a:p>
      </dgm:t>
    </dgm:pt>
    <dgm:pt modelId="{24B97C63-23DA-4A6E-B3AC-6CB4234DB47A}" type="sibTrans" cxnId="{A3CDF0C6-4BE1-4B63-A95D-525824238B9F}">
      <dgm:prSet/>
      <dgm:spPr/>
      <dgm:t>
        <a:bodyPr/>
        <a:lstStyle/>
        <a:p>
          <a:endParaRPr lang="en-US" sz="2400" b="1"/>
        </a:p>
      </dgm:t>
    </dgm:pt>
    <dgm:pt modelId="{213C001A-FB52-4FC6-851D-E4B9A02CE44A}">
      <dgm:prSet phldrT="[Text]" custT="1"/>
      <dgm:spPr/>
      <dgm:t>
        <a:bodyPr/>
        <a:lstStyle/>
        <a:p>
          <a:r>
            <a:rPr lang="en-US" sz="2400" b="1" dirty="0" smtClean="0"/>
            <a:t>Restaurant &amp; Grocery Chains</a:t>
          </a:r>
          <a:endParaRPr lang="en-US" sz="2400" b="1" dirty="0"/>
        </a:p>
      </dgm:t>
    </dgm:pt>
    <dgm:pt modelId="{AC304A01-245E-4309-B316-BD13261DA80E}" type="parTrans" cxnId="{570F9E01-F128-440C-AAD2-1FD4E2CF85D0}">
      <dgm:prSet/>
      <dgm:spPr/>
      <dgm:t>
        <a:bodyPr/>
        <a:lstStyle/>
        <a:p>
          <a:endParaRPr lang="en-US" sz="2400" b="1"/>
        </a:p>
      </dgm:t>
    </dgm:pt>
    <dgm:pt modelId="{B78576B1-0C26-4E26-BF3B-920E4DD3E08D}" type="sibTrans" cxnId="{570F9E01-F128-440C-AAD2-1FD4E2CF85D0}">
      <dgm:prSet/>
      <dgm:spPr/>
      <dgm:t>
        <a:bodyPr/>
        <a:lstStyle/>
        <a:p>
          <a:endParaRPr lang="en-US" sz="2400" b="1"/>
        </a:p>
      </dgm:t>
    </dgm:pt>
    <dgm:pt modelId="{77498FB4-7C78-4046-BDA5-C3462699149D}">
      <dgm:prSet phldrT="[Text]" custT="1"/>
      <dgm:spPr>
        <a:solidFill>
          <a:srgbClr val="BDB255"/>
        </a:solidFill>
      </dgm:spPr>
      <dgm:t>
        <a:bodyPr/>
        <a:lstStyle/>
        <a:p>
          <a:r>
            <a:rPr lang="en-US" sz="2400" b="1" dirty="0" smtClean="0"/>
            <a:t>Specialty Distributors</a:t>
          </a:r>
          <a:endParaRPr lang="en-US" sz="2400" b="1" dirty="0"/>
        </a:p>
      </dgm:t>
    </dgm:pt>
    <dgm:pt modelId="{A29FE306-6ABA-425B-9C1A-13E22F5220FA}" type="parTrans" cxnId="{07FD9175-A74E-4AB2-9990-C36F52AADE8B}">
      <dgm:prSet/>
      <dgm:spPr/>
      <dgm:t>
        <a:bodyPr/>
        <a:lstStyle/>
        <a:p>
          <a:endParaRPr lang="en-US" sz="2400" b="1"/>
        </a:p>
      </dgm:t>
    </dgm:pt>
    <dgm:pt modelId="{9225C97F-47DB-4C94-8DE8-0E8146143C26}" type="sibTrans" cxnId="{07FD9175-A74E-4AB2-9990-C36F52AADE8B}">
      <dgm:prSet/>
      <dgm:spPr/>
      <dgm:t>
        <a:bodyPr/>
        <a:lstStyle/>
        <a:p>
          <a:endParaRPr lang="en-US" sz="2400" b="1"/>
        </a:p>
      </dgm:t>
    </dgm:pt>
    <dgm:pt modelId="{C5FB4857-C43C-4969-8DA5-898A779ABA2E}">
      <dgm:prSet phldrT="[Text]" custT="1"/>
      <dgm:spPr/>
      <dgm:t>
        <a:bodyPr/>
        <a:lstStyle/>
        <a:p>
          <a:r>
            <a:rPr lang="en-US" sz="2400" b="1" dirty="0" smtClean="0"/>
            <a:t>Broadline Distributors</a:t>
          </a:r>
          <a:endParaRPr lang="en-US" sz="2400" b="1" dirty="0"/>
        </a:p>
      </dgm:t>
    </dgm:pt>
    <dgm:pt modelId="{F8869A99-E360-4063-845E-FAD2D065A758}" type="parTrans" cxnId="{CA7A09D6-FA8B-4A9F-806E-28ED4285EB91}">
      <dgm:prSet/>
      <dgm:spPr/>
      <dgm:t>
        <a:bodyPr/>
        <a:lstStyle/>
        <a:p>
          <a:endParaRPr lang="en-US" sz="2400" b="1"/>
        </a:p>
      </dgm:t>
    </dgm:pt>
    <dgm:pt modelId="{890D5198-6034-4FE5-8B8A-1C5F179267A6}" type="sibTrans" cxnId="{CA7A09D6-FA8B-4A9F-806E-28ED4285EB91}">
      <dgm:prSet/>
      <dgm:spPr/>
      <dgm:t>
        <a:bodyPr/>
        <a:lstStyle/>
        <a:p>
          <a:endParaRPr lang="en-US" sz="2400" b="1"/>
        </a:p>
      </dgm:t>
    </dgm:pt>
    <dgm:pt modelId="{FC1BE5BE-A882-470B-826B-F40D56DAC462}" type="pres">
      <dgm:prSet presAssocID="{9415C443-7AF7-448D-88A9-F86BB3811C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0925E-CF4D-43F7-9085-CF4BCFAFB48A}" type="pres">
      <dgm:prSet presAssocID="{9415C443-7AF7-448D-88A9-F86BB3811C4B}" presName="matrix" presStyleCnt="0"/>
      <dgm:spPr/>
      <dgm:t>
        <a:bodyPr/>
        <a:lstStyle/>
        <a:p>
          <a:endParaRPr lang="en-US"/>
        </a:p>
      </dgm:t>
    </dgm:pt>
    <dgm:pt modelId="{13ADC066-1CCC-4F84-807D-E46F018D2E8F}" type="pres">
      <dgm:prSet presAssocID="{9415C443-7AF7-448D-88A9-F86BB3811C4B}" presName="tile1" presStyleLbl="node1" presStyleIdx="0" presStyleCnt="4"/>
      <dgm:spPr/>
      <dgm:t>
        <a:bodyPr/>
        <a:lstStyle/>
        <a:p>
          <a:endParaRPr lang="en-US"/>
        </a:p>
      </dgm:t>
    </dgm:pt>
    <dgm:pt modelId="{E3A9EEAE-DC6C-4A60-A6DB-71B70F4069A6}" type="pres">
      <dgm:prSet presAssocID="{9415C443-7AF7-448D-88A9-F86BB3811C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758A4-1C5C-419F-8468-2D07755E5578}" type="pres">
      <dgm:prSet presAssocID="{9415C443-7AF7-448D-88A9-F86BB3811C4B}" presName="tile2" presStyleLbl="node1" presStyleIdx="1" presStyleCnt="4" custLinFactNeighborX="2667"/>
      <dgm:spPr/>
      <dgm:t>
        <a:bodyPr/>
        <a:lstStyle/>
        <a:p>
          <a:endParaRPr lang="en-US"/>
        </a:p>
      </dgm:t>
    </dgm:pt>
    <dgm:pt modelId="{501EA752-7361-4669-AE1B-7BB70D383C75}" type="pres">
      <dgm:prSet presAssocID="{9415C443-7AF7-448D-88A9-F86BB3811C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73603-3EAC-48F3-A6A2-E951671F7D94}" type="pres">
      <dgm:prSet presAssocID="{9415C443-7AF7-448D-88A9-F86BB3811C4B}" presName="tile3" presStyleLbl="node1" presStyleIdx="2" presStyleCnt="4"/>
      <dgm:spPr/>
      <dgm:t>
        <a:bodyPr/>
        <a:lstStyle/>
        <a:p>
          <a:endParaRPr lang="en-US"/>
        </a:p>
      </dgm:t>
    </dgm:pt>
    <dgm:pt modelId="{A7F338B3-A816-4F6B-9051-3D841B89DAB5}" type="pres">
      <dgm:prSet presAssocID="{9415C443-7AF7-448D-88A9-F86BB3811C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D7B0E-3D40-4A4B-BFDC-0EC7765B2D04}" type="pres">
      <dgm:prSet presAssocID="{9415C443-7AF7-448D-88A9-F86BB3811C4B}" presName="tile4" presStyleLbl="node1" presStyleIdx="3" presStyleCnt="4"/>
      <dgm:spPr/>
      <dgm:t>
        <a:bodyPr/>
        <a:lstStyle/>
        <a:p>
          <a:endParaRPr lang="en-US"/>
        </a:p>
      </dgm:t>
    </dgm:pt>
    <dgm:pt modelId="{6A2DA7D6-C285-4601-BFFF-D249689C36EB}" type="pres">
      <dgm:prSet presAssocID="{9415C443-7AF7-448D-88A9-F86BB3811C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2826E-34C7-4543-BB88-D821312C88B2}" type="pres">
      <dgm:prSet presAssocID="{9415C443-7AF7-448D-88A9-F86BB3811C4B}" presName="centerTile" presStyleLbl="fgShp" presStyleIdx="0" presStyleCnt="1" custScaleX="186452" custScaleY="11720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1594E7A-7361-4F80-8685-FFAA02CDF984}" type="presOf" srcId="{922C697F-B248-48DB-95EF-E750D4B6B98B}" destId="{0C02826E-34C7-4543-BB88-D821312C88B2}" srcOrd="0" destOrd="0" presId="urn:microsoft.com/office/officeart/2005/8/layout/matrix1"/>
    <dgm:cxn modelId="{EF0F4CE0-9AF9-4426-878B-C4956E85B08F}" srcId="{9415C443-7AF7-448D-88A9-F86BB3811C4B}" destId="{922C697F-B248-48DB-95EF-E750D4B6B98B}" srcOrd="0" destOrd="0" parTransId="{DBBC3601-9C2B-478F-8C2A-8BCBE10E0F55}" sibTransId="{4E5F2EB3-030A-42C5-9F26-0DB8C09FBF34}"/>
    <dgm:cxn modelId="{17A88741-A53B-45B2-864F-C56D7515CF56}" type="presOf" srcId="{C5FB4857-C43C-4969-8DA5-898A779ABA2E}" destId="{6A2DA7D6-C285-4601-BFFF-D249689C36EB}" srcOrd="1" destOrd="0" presId="urn:microsoft.com/office/officeart/2005/8/layout/matrix1"/>
    <dgm:cxn modelId="{07FD9175-A74E-4AB2-9990-C36F52AADE8B}" srcId="{922C697F-B248-48DB-95EF-E750D4B6B98B}" destId="{77498FB4-7C78-4046-BDA5-C3462699149D}" srcOrd="2" destOrd="0" parTransId="{A29FE306-6ABA-425B-9C1A-13E22F5220FA}" sibTransId="{9225C97F-47DB-4C94-8DE8-0E8146143C26}"/>
    <dgm:cxn modelId="{AD3AB9D7-21A9-45D4-A4EA-47CB97321ECB}" type="presOf" srcId="{1F3130E8-2676-44EF-8BB6-48D23923AA40}" destId="{13ADC066-1CCC-4F84-807D-E46F018D2E8F}" srcOrd="0" destOrd="0" presId="urn:microsoft.com/office/officeart/2005/8/layout/matrix1"/>
    <dgm:cxn modelId="{8CD632B1-816C-42A0-855C-764637D0286D}" type="presOf" srcId="{213C001A-FB52-4FC6-851D-E4B9A02CE44A}" destId="{EB7758A4-1C5C-419F-8468-2D07755E5578}" srcOrd="0" destOrd="0" presId="urn:microsoft.com/office/officeart/2005/8/layout/matrix1"/>
    <dgm:cxn modelId="{CA7A09D6-FA8B-4A9F-806E-28ED4285EB91}" srcId="{922C697F-B248-48DB-95EF-E750D4B6B98B}" destId="{C5FB4857-C43C-4969-8DA5-898A779ABA2E}" srcOrd="3" destOrd="0" parTransId="{F8869A99-E360-4063-845E-FAD2D065A758}" sibTransId="{890D5198-6034-4FE5-8B8A-1C5F179267A6}"/>
    <dgm:cxn modelId="{A3CDF0C6-4BE1-4B63-A95D-525824238B9F}" srcId="{922C697F-B248-48DB-95EF-E750D4B6B98B}" destId="{1F3130E8-2676-44EF-8BB6-48D23923AA40}" srcOrd="0" destOrd="0" parTransId="{73714B4D-C3A0-45B4-B0DA-7217ED502203}" sibTransId="{24B97C63-23DA-4A6E-B3AC-6CB4234DB47A}"/>
    <dgm:cxn modelId="{7C8419A1-80C9-4BB6-9CA2-F590BA722909}" type="presOf" srcId="{213C001A-FB52-4FC6-851D-E4B9A02CE44A}" destId="{501EA752-7361-4669-AE1B-7BB70D383C75}" srcOrd="1" destOrd="0" presId="urn:microsoft.com/office/officeart/2005/8/layout/matrix1"/>
    <dgm:cxn modelId="{1383F516-860D-4EB4-8F6D-FB738DE49DE7}" type="presOf" srcId="{9415C443-7AF7-448D-88A9-F86BB3811C4B}" destId="{FC1BE5BE-A882-470B-826B-F40D56DAC462}" srcOrd="0" destOrd="0" presId="urn:microsoft.com/office/officeart/2005/8/layout/matrix1"/>
    <dgm:cxn modelId="{C83ADB80-19E3-42AC-9B24-8DF600D52FE9}" type="presOf" srcId="{C5FB4857-C43C-4969-8DA5-898A779ABA2E}" destId="{DAED7B0E-3D40-4A4B-BFDC-0EC7765B2D04}" srcOrd="0" destOrd="0" presId="urn:microsoft.com/office/officeart/2005/8/layout/matrix1"/>
    <dgm:cxn modelId="{570F9E01-F128-440C-AAD2-1FD4E2CF85D0}" srcId="{922C697F-B248-48DB-95EF-E750D4B6B98B}" destId="{213C001A-FB52-4FC6-851D-E4B9A02CE44A}" srcOrd="1" destOrd="0" parTransId="{AC304A01-245E-4309-B316-BD13261DA80E}" sibTransId="{B78576B1-0C26-4E26-BF3B-920E4DD3E08D}"/>
    <dgm:cxn modelId="{6030C693-74A2-4D9B-AD60-09DABC4FE09D}" type="presOf" srcId="{1F3130E8-2676-44EF-8BB6-48D23923AA40}" destId="{E3A9EEAE-DC6C-4A60-A6DB-71B70F4069A6}" srcOrd="1" destOrd="0" presId="urn:microsoft.com/office/officeart/2005/8/layout/matrix1"/>
    <dgm:cxn modelId="{71296D2A-CB67-47EA-A615-E15E3012E760}" type="presOf" srcId="{77498FB4-7C78-4046-BDA5-C3462699149D}" destId="{A7F338B3-A816-4F6B-9051-3D841B89DAB5}" srcOrd="1" destOrd="0" presId="urn:microsoft.com/office/officeart/2005/8/layout/matrix1"/>
    <dgm:cxn modelId="{3E79439F-60CB-4382-9797-556E6A62900B}" type="presOf" srcId="{77498FB4-7C78-4046-BDA5-C3462699149D}" destId="{18973603-3EAC-48F3-A6A2-E951671F7D94}" srcOrd="0" destOrd="0" presId="urn:microsoft.com/office/officeart/2005/8/layout/matrix1"/>
    <dgm:cxn modelId="{DED0BC4D-58A7-46A9-93F8-C8465D43151D}" type="presParOf" srcId="{FC1BE5BE-A882-470B-826B-F40D56DAC462}" destId="{B4B0925E-CF4D-43F7-9085-CF4BCFAFB48A}" srcOrd="0" destOrd="0" presId="urn:microsoft.com/office/officeart/2005/8/layout/matrix1"/>
    <dgm:cxn modelId="{4EA996DB-085B-4FCC-B82C-D1711A17BE59}" type="presParOf" srcId="{B4B0925E-CF4D-43F7-9085-CF4BCFAFB48A}" destId="{13ADC066-1CCC-4F84-807D-E46F018D2E8F}" srcOrd="0" destOrd="0" presId="urn:microsoft.com/office/officeart/2005/8/layout/matrix1"/>
    <dgm:cxn modelId="{E92F37AE-B199-43A7-953B-BFF6FA2DD66A}" type="presParOf" srcId="{B4B0925E-CF4D-43F7-9085-CF4BCFAFB48A}" destId="{E3A9EEAE-DC6C-4A60-A6DB-71B70F4069A6}" srcOrd="1" destOrd="0" presId="urn:microsoft.com/office/officeart/2005/8/layout/matrix1"/>
    <dgm:cxn modelId="{2DBFA2C3-0380-46B4-BD16-728FD08958C2}" type="presParOf" srcId="{B4B0925E-CF4D-43F7-9085-CF4BCFAFB48A}" destId="{EB7758A4-1C5C-419F-8468-2D07755E5578}" srcOrd="2" destOrd="0" presId="urn:microsoft.com/office/officeart/2005/8/layout/matrix1"/>
    <dgm:cxn modelId="{B0B6FFED-CD79-4498-891C-11A135A30E46}" type="presParOf" srcId="{B4B0925E-CF4D-43F7-9085-CF4BCFAFB48A}" destId="{501EA752-7361-4669-AE1B-7BB70D383C75}" srcOrd="3" destOrd="0" presId="urn:microsoft.com/office/officeart/2005/8/layout/matrix1"/>
    <dgm:cxn modelId="{06BB561B-C1E8-4F86-AF47-9FD388CD0AA7}" type="presParOf" srcId="{B4B0925E-CF4D-43F7-9085-CF4BCFAFB48A}" destId="{18973603-3EAC-48F3-A6A2-E951671F7D94}" srcOrd="4" destOrd="0" presId="urn:microsoft.com/office/officeart/2005/8/layout/matrix1"/>
    <dgm:cxn modelId="{384D5F5A-2BDB-4916-B8D2-2D41EC77A397}" type="presParOf" srcId="{B4B0925E-CF4D-43F7-9085-CF4BCFAFB48A}" destId="{A7F338B3-A816-4F6B-9051-3D841B89DAB5}" srcOrd="5" destOrd="0" presId="urn:microsoft.com/office/officeart/2005/8/layout/matrix1"/>
    <dgm:cxn modelId="{BF56BAF4-4301-4300-AEFE-DD580643C62E}" type="presParOf" srcId="{B4B0925E-CF4D-43F7-9085-CF4BCFAFB48A}" destId="{DAED7B0E-3D40-4A4B-BFDC-0EC7765B2D04}" srcOrd="6" destOrd="0" presId="urn:microsoft.com/office/officeart/2005/8/layout/matrix1"/>
    <dgm:cxn modelId="{275C7FD3-5016-4662-8901-2277E058FED4}" type="presParOf" srcId="{B4B0925E-CF4D-43F7-9085-CF4BCFAFB48A}" destId="{6A2DA7D6-C285-4601-BFFF-D249689C36EB}" srcOrd="7" destOrd="0" presId="urn:microsoft.com/office/officeart/2005/8/layout/matrix1"/>
    <dgm:cxn modelId="{FA6F445D-B2F1-4B28-BF8F-B9E4BD7A5655}" type="presParOf" srcId="{FC1BE5BE-A882-470B-826B-F40D56DAC462}" destId="{0C02826E-34C7-4543-BB88-D821312C88B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3CA93-CF63-4504-BFB6-B79AF512182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CC2B8E-C1D2-4BB3-942E-C57AE98DE8AA}">
      <dgm:prSet phldrT="[Text]"/>
      <dgm:spPr/>
      <dgm:t>
        <a:bodyPr/>
        <a:lstStyle/>
        <a:p>
          <a:r>
            <a:rPr lang="en-US" dirty="0" smtClean="0"/>
            <a:t>Emotional Benefits</a:t>
          </a:r>
          <a:endParaRPr lang="en-US" dirty="0"/>
        </a:p>
      </dgm:t>
    </dgm:pt>
    <dgm:pt modelId="{30CC5B29-B966-45FB-A152-EC6150E93513}" type="parTrans" cxnId="{41C4DEDC-4D18-43CA-9329-42E0FA8B6266}">
      <dgm:prSet/>
      <dgm:spPr/>
      <dgm:t>
        <a:bodyPr/>
        <a:lstStyle/>
        <a:p>
          <a:endParaRPr lang="en-US"/>
        </a:p>
      </dgm:t>
    </dgm:pt>
    <dgm:pt modelId="{4ECDBF63-40B2-4D0B-91C0-9DF5801A6461}" type="sibTrans" cxnId="{41C4DEDC-4D18-43CA-9329-42E0FA8B6266}">
      <dgm:prSet/>
      <dgm:spPr/>
      <dgm:t>
        <a:bodyPr/>
        <a:lstStyle/>
        <a:p>
          <a:endParaRPr lang="en-US"/>
        </a:p>
      </dgm:t>
    </dgm:pt>
    <dgm:pt modelId="{56B0D6EF-61EA-4DF2-B5C7-4DF8BFC04407}">
      <dgm:prSet phldrT="[Text]"/>
      <dgm:spPr/>
      <dgm:t>
        <a:bodyPr/>
        <a:lstStyle/>
        <a:p>
          <a:r>
            <a:rPr lang="en-US" dirty="0" smtClean="0"/>
            <a:t>How customers feel about    your product/service</a:t>
          </a:r>
          <a:endParaRPr lang="en-US" dirty="0"/>
        </a:p>
      </dgm:t>
    </dgm:pt>
    <dgm:pt modelId="{FB0A4F25-B385-4A9C-BAB1-FF1B154141E4}" type="parTrans" cxnId="{06CA1A69-737A-41D0-9978-3C876073AC4C}">
      <dgm:prSet/>
      <dgm:spPr/>
      <dgm:t>
        <a:bodyPr/>
        <a:lstStyle/>
        <a:p>
          <a:endParaRPr lang="en-US"/>
        </a:p>
      </dgm:t>
    </dgm:pt>
    <dgm:pt modelId="{4AB8D8B7-461E-4BC5-900A-32AD4C7A572F}" type="sibTrans" cxnId="{06CA1A69-737A-41D0-9978-3C876073AC4C}">
      <dgm:prSet/>
      <dgm:spPr/>
      <dgm:t>
        <a:bodyPr/>
        <a:lstStyle/>
        <a:p>
          <a:endParaRPr lang="en-US"/>
        </a:p>
      </dgm:t>
    </dgm:pt>
    <dgm:pt modelId="{9C9F9193-35AF-4D58-9E21-6515C2B716F8}" type="pres">
      <dgm:prSet presAssocID="{ECC3CA93-CF63-4504-BFB6-B79AF51218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A8EA84-ACD6-4413-94C8-26363937364F}" type="pres">
      <dgm:prSet presAssocID="{40CC2B8E-C1D2-4BB3-942E-C57AE98DE8AA}" presName="linNode" presStyleCnt="0"/>
      <dgm:spPr/>
    </dgm:pt>
    <dgm:pt modelId="{6157DE07-5C77-475A-8A24-B5CE50F41D2C}" type="pres">
      <dgm:prSet presAssocID="{40CC2B8E-C1D2-4BB3-942E-C57AE98DE8A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A79B6-748A-44CB-8DAE-221049EE2001}" type="pres">
      <dgm:prSet presAssocID="{40CC2B8E-C1D2-4BB3-942E-C57AE98DE8A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C9F634-BC5A-4272-A73D-DB9FDBCA180F}" type="presOf" srcId="{56B0D6EF-61EA-4DF2-B5C7-4DF8BFC04407}" destId="{7A4A79B6-748A-44CB-8DAE-221049EE2001}" srcOrd="0" destOrd="0" presId="urn:microsoft.com/office/officeart/2005/8/layout/vList5"/>
    <dgm:cxn modelId="{A997877D-97ED-4CDF-9C69-6B555FC241D0}" type="presOf" srcId="{40CC2B8E-C1D2-4BB3-942E-C57AE98DE8AA}" destId="{6157DE07-5C77-475A-8A24-B5CE50F41D2C}" srcOrd="0" destOrd="0" presId="urn:microsoft.com/office/officeart/2005/8/layout/vList5"/>
    <dgm:cxn modelId="{06CA1A69-737A-41D0-9978-3C876073AC4C}" srcId="{40CC2B8E-C1D2-4BB3-942E-C57AE98DE8AA}" destId="{56B0D6EF-61EA-4DF2-B5C7-4DF8BFC04407}" srcOrd="0" destOrd="0" parTransId="{FB0A4F25-B385-4A9C-BAB1-FF1B154141E4}" sibTransId="{4AB8D8B7-461E-4BC5-900A-32AD4C7A572F}"/>
    <dgm:cxn modelId="{41C4DEDC-4D18-43CA-9329-42E0FA8B6266}" srcId="{ECC3CA93-CF63-4504-BFB6-B79AF5121821}" destId="{40CC2B8E-C1D2-4BB3-942E-C57AE98DE8AA}" srcOrd="0" destOrd="0" parTransId="{30CC5B29-B966-45FB-A152-EC6150E93513}" sibTransId="{4ECDBF63-40B2-4D0B-91C0-9DF5801A6461}"/>
    <dgm:cxn modelId="{6BB72E07-2DF4-47DD-B34C-BB473A38A759}" type="presOf" srcId="{ECC3CA93-CF63-4504-BFB6-B79AF5121821}" destId="{9C9F9193-35AF-4D58-9E21-6515C2B716F8}" srcOrd="0" destOrd="0" presId="urn:microsoft.com/office/officeart/2005/8/layout/vList5"/>
    <dgm:cxn modelId="{AFB93D59-4EF0-4DF6-96C3-18C38843A675}" type="presParOf" srcId="{9C9F9193-35AF-4D58-9E21-6515C2B716F8}" destId="{DDA8EA84-ACD6-4413-94C8-26363937364F}" srcOrd="0" destOrd="0" presId="urn:microsoft.com/office/officeart/2005/8/layout/vList5"/>
    <dgm:cxn modelId="{26558576-080E-407F-858D-50F896F71D1E}" type="presParOf" srcId="{DDA8EA84-ACD6-4413-94C8-26363937364F}" destId="{6157DE07-5C77-475A-8A24-B5CE50F41D2C}" srcOrd="0" destOrd="0" presId="urn:microsoft.com/office/officeart/2005/8/layout/vList5"/>
    <dgm:cxn modelId="{9B796F50-7050-44BC-AAF0-E93E7EAD7A14}" type="presParOf" srcId="{DDA8EA84-ACD6-4413-94C8-26363937364F}" destId="{7A4A79B6-748A-44CB-8DAE-221049EE20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81F8C0-C01F-4D57-A62F-8408A01A371F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65F87BDE-5409-4142-9C29-2B5B9F2CF28C}">
      <dgm:prSet phldrT="[Text]"/>
      <dgm:spPr>
        <a:solidFill>
          <a:srgbClr val="B66D31"/>
        </a:solidFill>
      </dgm:spPr>
      <dgm:t>
        <a:bodyPr/>
        <a:lstStyle/>
        <a:p>
          <a:r>
            <a:rPr lang="en-US" dirty="0" smtClean="0"/>
            <a:t>Consumer Benefits</a:t>
          </a:r>
          <a:endParaRPr lang="en-US" dirty="0"/>
        </a:p>
      </dgm:t>
    </dgm:pt>
    <dgm:pt modelId="{3EC8EF73-3773-4FAC-8F3A-DC9A4B5D1E79}" type="parTrans" cxnId="{7E4EB6DE-A9BD-4E82-A5BD-A0820C411358}">
      <dgm:prSet/>
      <dgm:spPr/>
      <dgm:t>
        <a:bodyPr/>
        <a:lstStyle/>
        <a:p>
          <a:endParaRPr lang="en-US"/>
        </a:p>
      </dgm:t>
    </dgm:pt>
    <dgm:pt modelId="{D450977B-EA2C-47FA-AEE8-A71137CDD461}" type="sibTrans" cxnId="{7E4EB6DE-A9BD-4E82-A5BD-A0820C411358}">
      <dgm:prSet/>
      <dgm:spPr/>
      <dgm:t>
        <a:bodyPr/>
        <a:lstStyle/>
        <a:p>
          <a:endParaRPr lang="en-US"/>
        </a:p>
      </dgm:t>
    </dgm:pt>
    <dgm:pt modelId="{D92A27AD-2471-4CE5-A2C4-FC87C38EBB0B}">
      <dgm:prSet phldrT="[Text]"/>
      <dgm:spPr>
        <a:solidFill>
          <a:srgbClr val="E8DCD0">
            <a:alpha val="90000"/>
          </a:srgbClr>
        </a:solidFill>
        <a:ln>
          <a:solidFill>
            <a:srgbClr val="E8DCD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Customer advantage based on functional benefits</a:t>
          </a:r>
          <a:endParaRPr lang="en-US" dirty="0"/>
        </a:p>
      </dgm:t>
    </dgm:pt>
    <dgm:pt modelId="{7184861C-0EA8-4A19-8BA9-792148E0D419}" type="parTrans" cxnId="{AADF2B1C-70A9-484A-A290-6677E368A5C4}">
      <dgm:prSet/>
      <dgm:spPr/>
      <dgm:t>
        <a:bodyPr/>
        <a:lstStyle/>
        <a:p>
          <a:endParaRPr lang="en-US"/>
        </a:p>
      </dgm:t>
    </dgm:pt>
    <dgm:pt modelId="{35F74BBE-6EBB-4C92-934A-1B290E304EFD}" type="sibTrans" cxnId="{AADF2B1C-70A9-484A-A290-6677E368A5C4}">
      <dgm:prSet/>
      <dgm:spPr/>
      <dgm:t>
        <a:bodyPr/>
        <a:lstStyle/>
        <a:p>
          <a:endParaRPr lang="en-US"/>
        </a:p>
      </dgm:t>
    </dgm:pt>
    <dgm:pt modelId="{29AE685C-AF77-4E56-9DD0-9ECA3D4236DB}" type="pres">
      <dgm:prSet presAssocID="{6681F8C0-C01F-4D57-A62F-8408A01A37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2EC301-84F2-4BED-95AF-C7A2E23B1406}" type="pres">
      <dgm:prSet presAssocID="{65F87BDE-5409-4142-9C29-2B5B9F2CF28C}" presName="linNode" presStyleCnt="0"/>
      <dgm:spPr/>
    </dgm:pt>
    <dgm:pt modelId="{0BCCC1A4-4F41-4C91-BE2F-5783381CC229}" type="pres">
      <dgm:prSet presAssocID="{65F87BDE-5409-4142-9C29-2B5B9F2CF28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59157F-69CA-411D-8EFF-458A2977C1BF}" type="pres">
      <dgm:prSet presAssocID="{65F87BDE-5409-4142-9C29-2B5B9F2CF28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4EB6DE-A9BD-4E82-A5BD-A0820C411358}" srcId="{6681F8C0-C01F-4D57-A62F-8408A01A371F}" destId="{65F87BDE-5409-4142-9C29-2B5B9F2CF28C}" srcOrd="0" destOrd="0" parTransId="{3EC8EF73-3773-4FAC-8F3A-DC9A4B5D1E79}" sibTransId="{D450977B-EA2C-47FA-AEE8-A71137CDD461}"/>
    <dgm:cxn modelId="{C3B23630-92A7-4319-9C97-398961C1FDC9}" type="presOf" srcId="{D92A27AD-2471-4CE5-A2C4-FC87C38EBB0B}" destId="{7A59157F-69CA-411D-8EFF-458A2977C1BF}" srcOrd="0" destOrd="0" presId="urn:microsoft.com/office/officeart/2005/8/layout/vList5"/>
    <dgm:cxn modelId="{AADF2B1C-70A9-484A-A290-6677E368A5C4}" srcId="{65F87BDE-5409-4142-9C29-2B5B9F2CF28C}" destId="{D92A27AD-2471-4CE5-A2C4-FC87C38EBB0B}" srcOrd="0" destOrd="0" parTransId="{7184861C-0EA8-4A19-8BA9-792148E0D419}" sibTransId="{35F74BBE-6EBB-4C92-934A-1B290E304EFD}"/>
    <dgm:cxn modelId="{A34E5EC0-D70D-4FC0-A984-6C92780964C2}" type="presOf" srcId="{6681F8C0-C01F-4D57-A62F-8408A01A371F}" destId="{29AE685C-AF77-4E56-9DD0-9ECA3D4236DB}" srcOrd="0" destOrd="0" presId="urn:microsoft.com/office/officeart/2005/8/layout/vList5"/>
    <dgm:cxn modelId="{1DB2A504-D0E7-4B4A-8168-1DC20D7053F2}" type="presOf" srcId="{65F87BDE-5409-4142-9C29-2B5B9F2CF28C}" destId="{0BCCC1A4-4F41-4C91-BE2F-5783381CC229}" srcOrd="0" destOrd="0" presId="urn:microsoft.com/office/officeart/2005/8/layout/vList5"/>
    <dgm:cxn modelId="{86CF0362-760C-447E-930A-941DAD482D38}" type="presParOf" srcId="{29AE685C-AF77-4E56-9DD0-9ECA3D4236DB}" destId="{342EC301-84F2-4BED-95AF-C7A2E23B1406}" srcOrd="0" destOrd="0" presId="urn:microsoft.com/office/officeart/2005/8/layout/vList5"/>
    <dgm:cxn modelId="{DCC69E75-4624-4BFA-A789-8885B61C089E}" type="presParOf" srcId="{342EC301-84F2-4BED-95AF-C7A2E23B1406}" destId="{0BCCC1A4-4F41-4C91-BE2F-5783381CC229}" srcOrd="0" destOrd="0" presId="urn:microsoft.com/office/officeart/2005/8/layout/vList5"/>
    <dgm:cxn modelId="{972B6154-7901-4CF8-95A9-8C903DC1C17E}" type="presParOf" srcId="{342EC301-84F2-4BED-95AF-C7A2E23B1406}" destId="{7A59157F-69CA-411D-8EFF-458A2977C1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A0B2DF-487B-4595-A0AE-A7885EA0635E}" type="doc">
      <dgm:prSet loTypeId="urn:microsoft.com/office/officeart/2005/8/layout/vList5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4886FEE-9D71-466B-9D4A-BFE937AC65B8}">
      <dgm:prSet phldrT="[Text]"/>
      <dgm:spPr>
        <a:solidFill>
          <a:srgbClr val="C6B843"/>
        </a:solidFill>
      </dgm:spPr>
      <dgm:t>
        <a:bodyPr/>
        <a:lstStyle/>
        <a:p>
          <a:r>
            <a:rPr lang="en-US" dirty="0" smtClean="0"/>
            <a:t>Product   Benefits</a:t>
          </a:r>
          <a:endParaRPr lang="en-US" dirty="0"/>
        </a:p>
      </dgm:t>
    </dgm:pt>
    <dgm:pt modelId="{F161094E-750C-4C9C-9C26-5109F53826B6}" type="parTrans" cxnId="{4A9CF981-695B-4EE1-BB60-7BD663C0554B}">
      <dgm:prSet/>
      <dgm:spPr/>
      <dgm:t>
        <a:bodyPr/>
        <a:lstStyle/>
        <a:p>
          <a:endParaRPr lang="en-US"/>
        </a:p>
      </dgm:t>
    </dgm:pt>
    <dgm:pt modelId="{58E3911E-8A12-4D01-8226-A4799813D8A1}" type="sibTrans" cxnId="{4A9CF981-695B-4EE1-BB60-7BD663C0554B}">
      <dgm:prSet/>
      <dgm:spPr/>
      <dgm:t>
        <a:bodyPr/>
        <a:lstStyle/>
        <a:p>
          <a:endParaRPr lang="en-US"/>
        </a:p>
      </dgm:t>
    </dgm:pt>
    <dgm:pt modelId="{96A7EDA7-32B5-4F8C-8A73-C2EC95D22623}">
      <dgm:prSet phldrT="[Text]"/>
      <dgm:spPr>
        <a:solidFill>
          <a:srgbClr val="E7E6D1">
            <a:alpha val="90000"/>
          </a:srgbClr>
        </a:solidFill>
        <a:ln>
          <a:solidFill>
            <a:srgbClr val="E7E6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Functional benefits provided by product attributes</a:t>
          </a:r>
          <a:endParaRPr lang="en-US" dirty="0"/>
        </a:p>
      </dgm:t>
    </dgm:pt>
    <dgm:pt modelId="{F6D0BF4E-902E-47DD-949A-17E1706499D4}" type="parTrans" cxnId="{22634166-2AC9-40FF-ACF6-487C6F154C50}">
      <dgm:prSet/>
      <dgm:spPr/>
      <dgm:t>
        <a:bodyPr/>
        <a:lstStyle/>
        <a:p>
          <a:endParaRPr lang="en-US"/>
        </a:p>
      </dgm:t>
    </dgm:pt>
    <dgm:pt modelId="{733D00BC-6336-45BB-9068-BFAED057CED8}" type="sibTrans" cxnId="{22634166-2AC9-40FF-ACF6-487C6F154C50}">
      <dgm:prSet/>
      <dgm:spPr/>
      <dgm:t>
        <a:bodyPr/>
        <a:lstStyle/>
        <a:p>
          <a:endParaRPr lang="en-US"/>
        </a:p>
      </dgm:t>
    </dgm:pt>
    <dgm:pt modelId="{EF3C669B-F796-4E78-8B28-D3DE5702F854}" type="pres">
      <dgm:prSet presAssocID="{3CA0B2DF-487B-4595-A0AE-A7885EA063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FAB301-50CC-4B08-B734-FBD4D360CEE7}" type="pres">
      <dgm:prSet presAssocID="{94886FEE-9D71-466B-9D4A-BFE937AC65B8}" presName="linNode" presStyleCnt="0"/>
      <dgm:spPr/>
    </dgm:pt>
    <dgm:pt modelId="{4B5BE5C4-C84D-4C92-952C-816DF520C145}" type="pres">
      <dgm:prSet presAssocID="{94886FEE-9D71-466B-9D4A-BFE937AC65B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7E5A6-CA52-4AD2-89BF-BFECDF085B39}" type="pres">
      <dgm:prSet presAssocID="{94886FEE-9D71-466B-9D4A-BFE937AC65B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2E4115-34C1-4934-8386-0AF2DA25D13C}" type="presOf" srcId="{3CA0B2DF-487B-4595-A0AE-A7885EA0635E}" destId="{EF3C669B-F796-4E78-8B28-D3DE5702F854}" srcOrd="0" destOrd="0" presId="urn:microsoft.com/office/officeart/2005/8/layout/vList5"/>
    <dgm:cxn modelId="{B2D0D7FF-CCFC-4A7B-800E-EA1AE63D7B9A}" type="presOf" srcId="{96A7EDA7-32B5-4F8C-8A73-C2EC95D22623}" destId="{0207E5A6-CA52-4AD2-89BF-BFECDF085B39}" srcOrd="0" destOrd="0" presId="urn:microsoft.com/office/officeart/2005/8/layout/vList5"/>
    <dgm:cxn modelId="{D2842E98-D55E-4A36-B913-9EB61621FB04}" type="presOf" srcId="{94886FEE-9D71-466B-9D4A-BFE937AC65B8}" destId="{4B5BE5C4-C84D-4C92-952C-816DF520C145}" srcOrd="0" destOrd="0" presId="urn:microsoft.com/office/officeart/2005/8/layout/vList5"/>
    <dgm:cxn modelId="{4A9CF981-695B-4EE1-BB60-7BD663C0554B}" srcId="{3CA0B2DF-487B-4595-A0AE-A7885EA0635E}" destId="{94886FEE-9D71-466B-9D4A-BFE937AC65B8}" srcOrd="0" destOrd="0" parTransId="{F161094E-750C-4C9C-9C26-5109F53826B6}" sibTransId="{58E3911E-8A12-4D01-8226-A4799813D8A1}"/>
    <dgm:cxn modelId="{22634166-2AC9-40FF-ACF6-487C6F154C50}" srcId="{94886FEE-9D71-466B-9D4A-BFE937AC65B8}" destId="{96A7EDA7-32B5-4F8C-8A73-C2EC95D22623}" srcOrd="0" destOrd="0" parTransId="{F6D0BF4E-902E-47DD-949A-17E1706499D4}" sibTransId="{733D00BC-6336-45BB-9068-BFAED057CED8}"/>
    <dgm:cxn modelId="{25CC54A7-7445-4888-B368-255965347F21}" type="presParOf" srcId="{EF3C669B-F796-4E78-8B28-D3DE5702F854}" destId="{E9FAB301-50CC-4B08-B734-FBD4D360CEE7}" srcOrd="0" destOrd="0" presId="urn:microsoft.com/office/officeart/2005/8/layout/vList5"/>
    <dgm:cxn modelId="{7C2C54C2-1035-4F0C-A1E6-2444FB8A0A37}" type="presParOf" srcId="{E9FAB301-50CC-4B08-B734-FBD4D360CEE7}" destId="{4B5BE5C4-C84D-4C92-952C-816DF520C145}" srcOrd="0" destOrd="0" presId="urn:microsoft.com/office/officeart/2005/8/layout/vList5"/>
    <dgm:cxn modelId="{3DA6F5D3-3369-4F54-9A30-8917D5C05B52}" type="presParOf" srcId="{E9FAB301-50CC-4B08-B734-FBD4D360CEE7}" destId="{0207E5A6-CA52-4AD2-89BF-BFECDF085B3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B5390E-28B2-4A81-9E0E-40146F988CFD}" type="doc">
      <dgm:prSet loTypeId="urn:microsoft.com/office/officeart/2005/8/layout/vList5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6FC98C08-987C-4A9E-8DD8-AA1BEF67C87E}">
      <dgm:prSet phldrT="[Text]"/>
      <dgm:spPr>
        <a:solidFill>
          <a:srgbClr val="8CA950"/>
        </a:solidFill>
      </dgm:spPr>
      <dgm:t>
        <a:bodyPr/>
        <a:lstStyle/>
        <a:p>
          <a:r>
            <a:rPr lang="en-US" dirty="0" smtClean="0"/>
            <a:t>Product Attributes</a:t>
          </a:r>
          <a:endParaRPr lang="en-US" dirty="0"/>
        </a:p>
      </dgm:t>
    </dgm:pt>
    <dgm:pt modelId="{DBB111A5-9C4F-4EF3-A674-448F72CFBBE0}" type="parTrans" cxnId="{D8CA1A53-5E24-4E2A-841B-F161D20A23B0}">
      <dgm:prSet/>
      <dgm:spPr/>
      <dgm:t>
        <a:bodyPr/>
        <a:lstStyle/>
        <a:p>
          <a:endParaRPr lang="en-US"/>
        </a:p>
      </dgm:t>
    </dgm:pt>
    <dgm:pt modelId="{A2E43180-AB22-4DC2-A95D-1A4886E37D8B}" type="sibTrans" cxnId="{D8CA1A53-5E24-4E2A-841B-F161D20A23B0}">
      <dgm:prSet/>
      <dgm:spPr/>
      <dgm:t>
        <a:bodyPr/>
        <a:lstStyle/>
        <a:p>
          <a:endParaRPr lang="en-US"/>
        </a:p>
      </dgm:t>
    </dgm:pt>
    <dgm:pt modelId="{66CA1B57-FB68-40E4-94AC-773FF1CECB09}">
      <dgm:prSet phldrT="[Text]"/>
      <dgm:spPr>
        <a:solidFill>
          <a:srgbClr val="DEE7D1">
            <a:alpha val="90000"/>
          </a:srgbClr>
        </a:solidFill>
        <a:ln>
          <a:solidFill>
            <a:srgbClr val="DEE7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Features and attributes of the product/service offering</a:t>
          </a:r>
          <a:endParaRPr lang="en-US" dirty="0"/>
        </a:p>
      </dgm:t>
    </dgm:pt>
    <dgm:pt modelId="{F1D55287-D61F-4335-993C-A363A1F2B60F}" type="parTrans" cxnId="{608597AF-9212-41ED-9246-948E733B16ED}">
      <dgm:prSet/>
      <dgm:spPr/>
      <dgm:t>
        <a:bodyPr/>
        <a:lstStyle/>
        <a:p>
          <a:endParaRPr lang="en-US"/>
        </a:p>
      </dgm:t>
    </dgm:pt>
    <dgm:pt modelId="{87053A2D-5FE6-454D-AEA1-73C5768BA874}" type="sibTrans" cxnId="{608597AF-9212-41ED-9246-948E733B16ED}">
      <dgm:prSet/>
      <dgm:spPr/>
      <dgm:t>
        <a:bodyPr/>
        <a:lstStyle/>
        <a:p>
          <a:endParaRPr lang="en-US"/>
        </a:p>
      </dgm:t>
    </dgm:pt>
    <dgm:pt modelId="{B4F4F700-342A-4C10-88A5-0E060AC8B814}" type="pres">
      <dgm:prSet presAssocID="{08B5390E-28B2-4A81-9E0E-40146F988C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2D6358-EB21-4514-A0E8-3C14F99C9FA3}" type="pres">
      <dgm:prSet presAssocID="{6FC98C08-987C-4A9E-8DD8-AA1BEF67C87E}" presName="linNode" presStyleCnt="0"/>
      <dgm:spPr/>
    </dgm:pt>
    <dgm:pt modelId="{24AFBE7F-BE01-4859-89C6-C3F709FE7FA3}" type="pres">
      <dgm:prSet presAssocID="{6FC98C08-987C-4A9E-8DD8-AA1BEF67C87E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2B3D8-A1AD-432D-B7A9-E9B2D614A76F}" type="pres">
      <dgm:prSet presAssocID="{6FC98C08-987C-4A9E-8DD8-AA1BEF67C87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8597AF-9212-41ED-9246-948E733B16ED}" srcId="{6FC98C08-987C-4A9E-8DD8-AA1BEF67C87E}" destId="{66CA1B57-FB68-40E4-94AC-773FF1CECB09}" srcOrd="0" destOrd="0" parTransId="{F1D55287-D61F-4335-993C-A363A1F2B60F}" sibTransId="{87053A2D-5FE6-454D-AEA1-73C5768BA874}"/>
    <dgm:cxn modelId="{26915488-DF90-4105-B789-3EC7587EE134}" type="presOf" srcId="{6FC98C08-987C-4A9E-8DD8-AA1BEF67C87E}" destId="{24AFBE7F-BE01-4859-89C6-C3F709FE7FA3}" srcOrd="0" destOrd="0" presId="urn:microsoft.com/office/officeart/2005/8/layout/vList5"/>
    <dgm:cxn modelId="{EA249396-5346-4E27-877B-A80BD966D4C7}" type="presOf" srcId="{08B5390E-28B2-4A81-9E0E-40146F988CFD}" destId="{B4F4F700-342A-4C10-88A5-0E060AC8B814}" srcOrd="0" destOrd="0" presId="urn:microsoft.com/office/officeart/2005/8/layout/vList5"/>
    <dgm:cxn modelId="{D8CA1A53-5E24-4E2A-841B-F161D20A23B0}" srcId="{08B5390E-28B2-4A81-9E0E-40146F988CFD}" destId="{6FC98C08-987C-4A9E-8DD8-AA1BEF67C87E}" srcOrd="0" destOrd="0" parTransId="{DBB111A5-9C4F-4EF3-A674-448F72CFBBE0}" sibTransId="{A2E43180-AB22-4DC2-A95D-1A4886E37D8B}"/>
    <dgm:cxn modelId="{3DB83DD5-B4F0-4954-A0CC-A6DA0550C9ED}" type="presOf" srcId="{66CA1B57-FB68-40E4-94AC-773FF1CECB09}" destId="{E6E2B3D8-A1AD-432D-B7A9-E9B2D614A76F}" srcOrd="0" destOrd="0" presId="urn:microsoft.com/office/officeart/2005/8/layout/vList5"/>
    <dgm:cxn modelId="{9B991D61-5C19-44C3-8D47-EB5D63316C39}" type="presParOf" srcId="{B4F4F700-342A-4C10-88A5-0E060AC8B814}" destId="{992D6358-EB21-4514-A0E8-3C14F99C9FA3}" srcOrd="0" destOrd="0" presId="urn:microsoft.com/office/officeart/2005/8/layout/vList5"/>
    <dgm:cxn modelId="{A4FCD833-8CEF-4231-89D5-E342919FBBAD}" type="presParOf" srcId="{992D6358-EB21-4514-A0E8-3C14F99C9FA3}" destId="{24AFBE7F-BE01-4859-89C6-C3F709FE7FA3}" srcOrd="0" destOrd="0" presId="urn:microsoft.com/office/officeart/2005/8/layout/vList5"/>
    <dgm:cxn modelId="{19888154-39BB-407D-8980-FFCE6605E552}" type="presParOf" srcId="{992D6358-EB21-4514-A0E8-3C14F99C9FA3}" destId="{E6E2B3D8-A1AD-432D-B7A9-E9B2D614A7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C3CA93-CF63-4504-BFB6-B79AF512182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CC2B8E-C1D2-4BB3-942E-C57AE98DE8AA}">
      <dgm:prSet phldrT="[Text]"/>
      <dgm:spPr/>
      <dgm:t>
        <a:bodyPr/>
        <a:lstStyle/>
        <a:p>
          <a:r>
            <a:rPr lang="en-US" dirty="0" smtClean="0"/>
            <a:t>Emotional Benefits</a:t>
          </a:r>
          <a:endParaRPr lang="en-US" dirty="0"/>
        </a:p>
      </dgm:t>
    </dgm:pt>
    <dgm:pt modelId="{30CC5B29-B966-45FB-A152-EC6150E93513}" type="parTrans" cxnId="{41C4DEDC-4D18-43CA-9329-42E0FA8B6266}">
      <dgm:prSet/>
      <dgm:spPr/>
      <dgm:t>
        <a:bodyPr/>
        <a:lstStyle/>
        <a:p>
          <a:endParaRPr lang="en-US"/>
        </a:p>
      </dgm:t>
    </dgm:pt>
    <dgm:pt modelId="{4ECDBF63-40B2-4D0B-91C0-9DF5801A6461}" type="sibTrans" cxnId="{41C4DEDC-4D18-43CA-9329-42E0FA8B6266}">
      <dgm:prSet/>
      <dgm:spPr/>
      <dgm:t>
        <a:bodyPr/>
        <a:lstStyle/>
        <a:p>
          <a:endParaRPr lang="en-US"/>
        </a:p>
      </dgm:t>
    </dgm:pt>
    <dgm:pt modelId="{56B0D6EF-61EA-4DF2-B5C7-4DF8BFC04407}">
      <dgm:prSet phldrT="[Text]"/>
      <dgm:spPr/>
      <dgm:t>
        <a:bodyPr/>
        <a:lstStyle/>
        <a:p>
          <a:r>
            <a:rPr lang="en-US" dirty="0" smtClean="0"/>
            <a:t>How customers feel about    your product/service</a:t>
          </a:r>
          <a:endParaRPr lang="en-US" dirty="0"/>
        </a:p>
      </dgm:t>
    </dgm:pt>
    <dgm:pt modelId="{FB0A4F25-B385-4A9C-BAB1-FF1B154141E4}" type="parTrans" cxnId="{06CA1A69-737A-41D0-9978-3C876073AC4C}">
      <dgm:prSet/>
      <dgm:spPr/>
      <dgm:t>
        <a:bodyPr/>
        <a:lstStyle/>
        <a:p>
          <a:endParaRPr lang="en-US"/>
        </a:p>
      </dgm:t>
    </dgm:pt>
    <dgm:pt modelId="{4AB8D8B7-461E-4BC5-900A-32AD4C7A572F}" type="sibTrans" cxnId="{06CA1A69-737A-41D0-9978-3C876073AC4C}">
      <dgm:prSet/>
      <dgm:spPr/>
      <dgm:t>
        <a:bodyPr/>
        <a:lstStyle/>
        <a:p>
          <a:endParaRPr lang="en-US"/>
        </a:p>
      </dgm:t>
    </dgm:pt>
    <dgm:pt modelId="{9C9F9193-35AF-4D58-9E21-6515C2B716F8}" type="pres">
      <dgm:prSet presAssocID="{ECC3CA93-CF63-4504-BFB6-B79AF51218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A8EA84-ACD6-4413-94C8-26363937364F}" type="pres">
      <dgm:prSet presAssocID="{40CC2B8E-C1D2-4BB3-942E-C57AE98DE8AA}" presName="linNode" presStyleCnt="0"/>
      <dgm:spPr/>
    </dgm:pt>
    <dgm:pt modelId="{6157DE07-5C77-475A-8A24-B5CE50F41D2C}" type="pres">
      <dgm:prSet presAssocID="{40CC2B8E-C1D2-4BB3-942E-C57AE98DE8A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A79B6-748A-44CB-8DAE-221049EE2001}" type="pres">
      <dgm:prSet presAssocID="{40CC2B8E-C1D2-4BB3-942E-C57AE98DE8A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D10C89-AB17-42CB-AF78-D41796DE28EF}" type="presOf" srcId="{40CC2B8E-C1D2-4BB3-942E-C57AE98DE8AA}" destId="{6157DE07-5C77-475A-8A24-B5CE50F41D2C}" srcOrd="0" destOrd="0" presId="urn:microsoft.com/office/officeart/2005/8/layout/vList5"/>
    <dgm:cxn modelId="{246D7AE0-0A17-44FF-AE38-02B2EF830C7C}" type="presOf" srcId="{ECC3CA93-CF63-4504-BFB6-B79AF5121821}" destId="{9C9F9193-35AF-4D58-9E21-6515C2B716F8}" srcOrd="0" destOrd="0" presId="urn:microsoft.com/office/officeart/2005/8/layout/vList5"/>
    <dgm:cxn modelId="{06CA1A69-737A-41D0-9978-3C876073AC4C}" srcId="{40CC2B8E-C1D2-4BB3-942E-C57AE98DE8AA}" destId="{56B0D6EF-61EA-4DF2-B5C7-4DF8BFC04407}" srcOrd="0" destOrd="0" parTransId="{FB0A4F25-B385-4A9C-BAB1-FF1B154141E4}" sibTransId="{4AB8D8B7-461E-4BC5-900A-32AD4C7A572F}"/>
    <dgm:cxn modelId="{41C4DEDC-4D18-43CA-9329-42E0FA8B6266}" srcId="{ECC3CA93-CF63-4504-BFB6-B79AF5121821}" destId="{40CC2B8E-C1D2-4BB3-942E-C57AE98DE8AA}" srcOrd="0" destOrd="0" parTransId="{30CC5B29-B966-45FB-A152-EC6150E93513}" sibTransId="{4ECDBF63-40B2-4D0B-91C0-9DF5801A6461}"/>
    <dgm:cxn modelId="{FC47EF54-2CC2-4E56-8B42-EA8BE963168F}" type="presOf" srcId="{56B0D6EF-61EA-4DF2-B5C7-4DF8BFC04407}" destId="{7A4A79B6-748A-44CB-8DAE-221049EE2001}" srcOrd="0" destOrd="0" presId="urn:microsoft.com/office/officeart/2005/8/layout/vList5"/>
    <dgm:cxn modelId="{CAB6D9F8-5794-465E-82A6-6CD075B6267E}" type="presParOf" srcId="{9C9F9193-35AF-4D58-9E21-6515C2B716F8}" destId="{DDA8EA84-ACD6-4413-94C8-26363937364F}" srcOrd="0" destOrd="0" presId="urn:microsoft.com/office/officeart/2005/8/layout/vList5"/>
    <dgm:cxn modelId="{83DBC83A-CE76-46B1-869C-70AD34B43AA7}" type="presParOf" srcId="{DDA8EA84-ACD6-4413-94C8-26363937364F}" destId="{6157DE07-5C77-475A-8A24-B5CE50F41D2C}" srcOrd="0" destOrd="0" presId="urn:microsoft.com/office/officeart/2005/8/layout/vList5"/>
    <dgm:cxn modelId="{8DA1A1CC-9478-438A-B1A5-AAD0DF38AF41}" type="presParOf" srcId="{DDA8EA84-ACD6-4413-94C8-26363937364F}" destId="{7A4A79B6-748A-44CB-8DAE-221049EE20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81F8C0-C01F-4D57-A62F-8408A01A371F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65F87BDE-5409-4142-9C29-2B5B9F2CF28C}">
      <dgm:prSet phldrT="[Text]"/>
      <dgm:spPr>
        <a:solidFill>
          <a:srgbClr val="B66D31"/>
        </a:solidFill>
      </dgm:spPr>
      <dgm:t>
        <a:bodyPr/>
        <a:lstStyle/>
        <a:p>
          <a:r>
            <a:rPr lang="en-US" dirty="0" smtClean="0"/>
            <a:t>Consumer Benefits</a:t>
          </a:r>
          <a:endParaRPr lang="en-US" dirty="0"/>
        </a:p>
      </dgm:t>
    </dgm:pt>
    <dgm:pt modelId="{3EC8EF73-3773-4FAC-8F3A-DC9A4B5D1E79}" type="parTrans" cxnId="{7E4EB6DE-A9BD-4E82-A5BD-A0820C411358}">
      <dgm:prSet/>
      <dgm:spPr/>
      <dgm:t>
        <a:bodyPr/>
        <a:lstStyle/>
        <a:p>
          <a:endParaRPr lang="en-US"/>
        </a:p>
      </dgm:t>
    </dgm:pt>
    <dgm:pt modelId="{D450977B-EA2C-47FA-AEE8-A71137CDD461}" type="sibTrans" cxnId="{7E4EB6DE-A9BD-4E82-A5BD-A0820C411358}">
      <dgm:prSet/>
      <dgm:spPr/>
      <dgm:t>
        <a:bodyPr/>
        <a:lstStyle/>
        <a:p>
          <a:endParaRPr lang="en-US"/>
        </a:p>
      </dgm:t>
    </dgm:pt>
    <dgm:pt modelId="{D92A27AD-2471-4CE5-A2C4-FC87C38EBB0B}">
      <dgm:prSet phldrT="[Text]"/>
      <dgm:spPr>
        <a:solidFill>
          <a:srgbClr val="E8DCD0">
            <a:alpha val="90000"/>
          </a:srgbClr>
        </a:solidFill>
        <a:ln>
          <a:solidFill>
            <a:srgbClr val="E8DCD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Customer advantage based on functional benefits</a:t>
          </a:r>
          <a:endParaRPr lang="en-US" dirty="0"/>
        </a:p>
      </dgm:t>
    </dgm:pt>
    <dgm:pt modelId="{7184861C-0EA8-4A19-8BA9-792148E0D419}" type="parTrans" cxnId="{AADF2B1C-70A9-484A-A290-6677E368A5C4}">
      <dgm:prSet/>
      <dgm:spPr/>
      <dgm:t>
        <a:bodyPr/>
        <a:lstStyle/>
        <a:p>
          <a:endParaRPr lang="en-US"/>
        </a:p>
      </dgm:t>
    </dgm:pt>
    <dgm:pt modelId="{35F74BBE-6EBB-4C92-934A-1B290E304EFD}" type="sibTrans" cxnId="{AADF2B1C-70A9-484A-A290-6677E368A5C4}">
      <dgm:prSet/>
      <dgm:spPr/>
      <dgm:t>
        <a:bodyPr/>
        <a:lstStyle/>
        <a:p>
          <a:endParaRPr lang="en-US"/>
        </a:p>
      </dgm:t>
    </dgm:pt>
    <dgm:pt modelId="{29AE685C-AF77-4E56-9DD0-9ECA3D4236DB}" type="pres">
      <dgm:prSet presAssocID="{6681F8C0-C01F-4D57-A62F-8408A01A37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2EC301-84F2-4BED-95AF-C7A2E23B1406}" type="pres">
      <dgm:prSet presAssocID="{65F87BDE-5409-4142-9C29-2B5B9F2CF28C}" presName="linNode" presStyleCnt="0"/>
      <dgm:spPr/>
    </dgm:pt>
    <dgm:pt modelId="{0BCCC1A4-4F41-4C91-BE2F-5783381CC229}" type="pres">
      <dgm:prSet presAssocID="{65F87BDE-5409-4142-9C29-2B5B9F2CF28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59157F-69CA-411D-8EFF-458A2977C1BF}" type="pres">
      <dgm:prSet presAssocID="{65F87BDE-5409-4142-9C29-2B5B9F2CF28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6AC2F0-BDA6-4BA7-94E4-4DB5A49770FA}" type="presOf" srcId="{D92A27AD-2471-4CE5-A2C4-FC87C38EBB0B}" destId="{7A59157F-69CA-411D-8EFF-458A2977C1BF}" srcOrd="0" destOrd="0" presId="urn:microsoft.com/office/officeart/2005/8/layout/vList5"/>
    <dgm:cxn modelId="{AADF2B1C-70A9-484A-A290-6677E368A5C4}" srcId="{65F87BDE-5409-4142-9C29-2B5B9F2CF28C}" destId="{D92A27AD-2471-4CE5-A2C4-FC87C38EBB0B}" srcOrd="0" destOrd="0" parTransId="{7184861C-0EA8-4A19-8BA9-792148E0D419}" sibTransId="{35F74BBE-6EBB-4C92-934A-1B290E304EFD}"/>
    <dgm:cxn modelId="{7E4EB6DE-A9BD-4E82-A5BD-A0820C411358}" srcId="{6681F8C0-C01F-4D57-A62F-8408A01A371F}" destId="{65F87BDE-5409-4142-9C29-2B5B9F2CF28C}" srcOrd="0" destOrd="0" parTransId="{3EC8EF73-3773-4FAC-8F3A-DC9A4B5D1E79}" sibTransId="{D450977B-EA2C-47FA-AEE8-A71137CDD461}"/>
    <dgm:cxn modelId="{31756A40-B1DC-4B8F-A66D-BE77669CE370}" type="presOf" srcId="{6681F8C0-C01F-4D57-A62F-8408A01A371F}" destId="{29AE685C-AF77-4E56-9DD0-9ECA3D4236DB}" srcOrd="0" destOrd="0" presId="urn:microsoft.com/office/officeart/2005/8/layout/vList5"/>
    <dgm:cxn modelId="{BFC9F16A-26C1-429C-BD5D-894252718BCA}" type="presOf" srcId="{65F87BDE-5409-4142-9C29-2B5B9F2CF28C}" destId="{0BCCC1A4-4F41-4C91-BE2F-5783381CC229}" srcOrd="0" destOrd="0" presId="urn:microsoft.com/office/officeart/2005/8/layout/vList5"/>
    <dgm:cxn modelId="{C2A5B9E3-4692-4E58-A608-5A9F1646D5F8}" type="presParOf" srcId="{29AE685C-AF77-4E56-9DD0-9ECA3D4236DB}" destId="{342EC301-84F2-4BED-95AF-C7A2E23B1406}" srcOrd="0" destOrd="0" presId="urn:microsoft.com/office/officeart/2005/8/layout/vList5"/>
    <dgm:cxn modelId="{62D5FF3C-9ED0-4247-9589-06119458CEA2}" type="presParOf" srcId="{342EC301-84F2-4BED-95AF-C7A2E23B1406}" destId="{0BCCC1A4-4F41-4C91-BE2F-5783381CC229}" srcOrd="0" destOrd="0" presId="urn:microsoft.com/office/officeart/2005/8/layout/vList5"/>
    <dgm:cxn modelId="{31F98F71-3364-4EC1-B9B2-999E9D39FA9D}" type="presParOf" srcId="{342EC301-84F2-4BED-95AF-C7A2E23B1406}" destId="{7A59157F-69CA-411D-8EFF-458A2977C1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A0B2DF-487B-4595-A0AE-A7885EA0635E}" type="doc">
      <dgm:prSet loTypeId="urn:microsoft.com/office/officeart/2005/8/layout/vList5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4886FEE-9D71-466B-9D4A-BFE937AC65B8}">
      <dgm:prSet phldrT="[Text]"/>
      <dgm:spPr>
        <a:solidFill>
          <a:srgbClr val="C6B843"/>
        </a:solidFill>
      </dgm:spPr>
      <dgm:t>
        <a:bodyPr/>
        <a:lstStyle/>
        <a:p>
          <a:r>
            <a:rPr lang="en-US" dirty="0" smtClean="0"/>
            <a:t>Product   Benefits</a:t>
          </a:r>
          <a:endParaRPr lang="en-US" dirty="0"/>
        </a:p>
      </dgm:t>
    </dgm:pt>
    <dgm:pt modelId="{F161094E-750C-4C9C-9C26-5109F53826B6}" type="parTrans" cxnId="{4A9CF981-695B-4EE1-BB60-7BD663C0554B}">
      <dgm:prSet/>
      <dgm:spPr/>
      <dgm:t>
        <a:bodyPr/>
        <a:lstStyle/>
        <a:p>
          <a:endParaRPr lang="en-US"/>
        </a:p>
      </dgm:t>
    </dgm:pt>
    <dgm:pt modelId="{58E3911E-8A12-4D01-8226-A4799813D8A1}" type="sibTrans" cxnId="{4A9CF981-695B-4EE1-BB60-7BD663C0554B}">
      <dgm:prSet/>
      <dgm:spPr/>
      <dgm:t>
        <a:bodyPr/>
        <a:lstStyle/>
        <a:p>
          <a:endParaRPr lang="en-US"/>
        </a:p>
      </dgm:t>
    </dgm:pt>
    <dgm:pt modelId="{96A7EDA7-32B5-4F8C-8A73-C2EC95D22623}">
      <dgm:prSet phldrT="[Text]"/>
      <dgm:spPr>
        <a:solidFill>
          <a:srgbClr val="E7E6D1">
            <a:alpha val="90000"/>
          </a:srgbClr>
        </a:solidFill>
        <a:ln>
          <a:solidFill>
            <a:srgbClr val="E7E6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Functional benefits provided by product attributes</a:t>
          </a:r>
          <a:endParaRPr lang="en-US" dirty="0"/>
        </a:p>
      </dgm:t>
    </dgm:pt>
    <dgm:pt modelId="{F6D0BF4E-902E-47DD-949A-17E1706499D4}" type="parTrans" cxnId="{22634166-2AC9-40FF-ACF6-487C6F154C50}">
      <dgm:prSet/>
      <dgm:spPr/>
      <dgm:t>
        <a:bodyPr/>
        <a:lstStyle/>
        <a:p>
          <a:endParaRPr lang="en-US"/>
        </a:p>
      </dgm:t>
    </dgm:pt>
    <dgm:pt modelId="{733D00BC-6336-45BB-9068-BFAED057CED8}" type="sibTrans" cxnId="{22634166-2AC9-40FF-ACF6-487C6F154C50}">
      <dgm:prSet/>
      <dgm:spPr/>
      <dgm:t>
        <a:bodyPr/>
        <a:lstStyle/>
        <a:p>
          <a:endParaRPr lang="en-US"/>
        </a:p>
      </dgm:t>
    </dgm:pt>
    <dgm:pt modelId="{EF3C669B-F796-4E78-8B28-D3DE5702F854}" type="pres">
      <dgm:prSet presAssocID="{3CA0B2DF-487B-4595-A0AE-A7885EA063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FAB301-50CC-4B08-B734-FBD4D360CEE7}" type="pres">
      <dgm:prSet presAssocID="{94886FEE-9D71-466B-9D4A-BFE937AC65B8}" presName="linNode" presStyleCnt="0"/>
      <dgm:spPr/>
    </dgm:pt>
    <dgm:pt modelId="{4B5BE5C4-C84D-4C92-952C-816DF520C145}" type="pres">
      <dgm:prSet presAssocID="{94886FEE-9D71-466B-9D4A-BFE937AC65B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7E5A6-CA52-4AD2-89BF-BFECDF085B39}" type="pres">
      <dgm:prSet presAssocID="{94886FEE-9D71-466B-9D4A-BFE937AC65B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A7BAC1-02A8-46A7-80E2-BCB44EFDEE70}" type="presOf" srcId="{94886FEE-9D71-466B-9D4A-BFE937AC65B8}" destId="{4B5BE5C4-C84D-4C92-952C-816DF520C145}" srcOrd="0" destOrd="0" presId="urn:microsoft.com/office/officeart/2005/8/layout/vList5"/>
    <dgm:cxn modelId="{4A9CF981-695B-4EE1-BB60-7BD663C0554B}" srcId="{3CA0B2DF-487B-4595-A0AE-A7885EA0635E}" destId="{94886FEE-9D71-466B-9D4A-BFE937AC65B8}" srcOrd="0" destOrd="0" parTransId="{F161094E-750C-4C9C-9C26-5109F53826B6}" sibTransId="{58E3911E-8A12-4D01-8226-A4799813D8A1}"/>
    <dgm:cxn modelId="{7B03DE68-9E0F-4414-A4EF-867D1A8DBFF5}" type="presOf" srcId="{96A7EDA7-32B5-4F8C-8A73-C2EC95D22623}" destId="{0207E5A6-CA52-4AD2-89BF-BFECDF085B39}" srcOrd="0" destOrd="0" presId="urn:microsoft.com/office/officeart/2005/8/layout/vList5"/>
    <dgm:cxn modelId="{E5F97C5D-AF90-48F0-AA90-323A2983E5EB}" type="presOf" srcId="{3CA0B2DF-487B-4595-A0AE-A7885EA0635E}" destId="{EF3C669B-F796-4E78-8B28-D3DE5702F854}" srcOrd="0" destOrd="0" presId="urn:microsoft.com/office/officeart/2005/8/layout/vList5"/>
    <dgm:cxn modelId="{22634166-2AC9-40FF-ACF6-487C6F154C50}" srcId="{94886FEE-9D71-466B-9D4A-BFE937AC65B8}" destId="{96A7EDA7-32B5-4F8C-8A73-C2EC95D22623}" srcOrd="0" destOrd="0" parTransId="{F6D0BF4E-902E-47DD-949A-17E1706499D4}" sibTransId="{733D00BC-6336-45BB-9068-BFAED057CED8}"/>
    <dgm:cxn modelId="{2FB15F43-4DE7-481A-A873-4F234A74FB63}" type="presParOf" srcId="{EF3C669B-F796-4E78-8B28-D3DE5702F854}" destId="{E9FAB301-50CC-4B08-B734-FBD4D360CEE7}" srcOrd="0" destOrd="0" presId="urn:microsoft.com/office/officeart/2005/8/layout/vList5"/>
    <dgm:cxn modelId="{64B65412-AF35-4010-A15E-CECB8F7C1015}" type="presParOf" srcId="{E9FAB301-50CC-4B08-B734-FBD4D360CEE7}" destId="{4B5BE5C4-C84D-4C92-952C-816DF520C145}" srcOrd="0" destOrd="0" presId="urn:microsoft.com/office/officeart/2005/8/layout/vList5"/>
    <dgm:cxn modelId="{2DBA38C5-5301-4120-AFC9-CC9E6B0EC6FE}" type="presParOf" srcId="{E9FAB301-50CC-4B08-B734-FBD4D360CEE7}" destId="{0207E5A6-CA52-4AD2-89BF-BFECDF085B3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B5390E-28B2-4A81-9E0E-40146F988CFD}" type="doc">
      <dgm:prSet loTypeId="urn:microsoft.com/office/officeart/2005/8/layout/vList5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6FC98C08-987C-4A9E-8DD8-AA1BEF67C87E}">
      <dgm:prSet phldrT="[Text]"/>
      <dgm:spPr>
        <a:solidFill>
          <a:srgbClr val="8CA950"/>
        </a:solidFill>
      </dgm:spPr>
      <dgm:t>
        <a:bodyPr/>
        <a:lstStyle/>
        <a:p>
          <a:r>
            <a:rPr lang="en-US" dirty="0" smtClean="0"/>
            <a:t>Product Attributes</a:t>
          </a:r>
          <a:endParaRPr lang="en-US" dirty="0"/>
        </a:p>
      </dgm:t>
    </dgm:pt>
    <dgm:pt modelId="{DBB111A5-9C4F-4EF3-A674-448F72CFBBE0}" type="parTrans" cxnId="{D8CA1A53-5E24-4E2A-841B-F161D20A23B0}">
      <dgm:prSet/>
      <dgm:spPr/>
      <dgm:t>
        <a:bodyPr/>
        <a:lstStyle/>
        <a:p>
          <a:endParaRPr lang="en-US"/>
        </a:p>
      </dgm:t>
    </dgm:pt>
    <dgm:pt modelId="{A2E43180-AB22-4DC2-A95D-1A4886E37D8B}" type="sibTrans" cxnId="{D8CA1A53-5E24-4E2A-841B-F161D20A23B0}">
      <dgm:prSet/>
      <dgm:spPr/>
      <dgm:t>
        <a:bodyPr/>
        <a:lstStyle/>
        <a:p>
          <a:endParaRPr lang="en-US"/>
        </a:p>
      </dgm:t>
    </dgm:pt>
    <dgm:pt modelId="{66CA1B57-FB68-40E4-94AC-773FF1CECB09}">
      <dgm:prSet phldrT="[Text]"/>
      <dgm:spPr>
        <a:solidFill>
          <a:srgbClr val="DEE7D1">
            <a:alpha val="90000"/>
          </a:srgbClr>
        </a:solidFill>
        <a:ln>
          <a:solidFill>
            <a:srgbClr val="DEE7D1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Features and attributes of the product/service offering</a:t>
          </a:r>
          <a:endParaRPr lang="en-US" dirty="0"/>
        </a:p>
      </dgm:t>
    </dgm:pt>
    <dgm:pt modelId="{F1D55287-D61F-4335-993C-A363A1F2B60F}" type="parTrans" cxnId="{608597AF-9212-41ED-9246-948E733B16ED}">
      <dgm:prSet/>
      <dgm:spPr/>
      <dgm:t>
        <a:bodyPr/>
        <a:lstStyle/>
        <a:p>
          <a:endParaRPr lang="en-US"/>
        </a:p>
      </dgm:t>
    </dgm:pt>
    <dgm:pt modelId="{87053A2D-5FE6-454D-AEA1-73C5768BA874}" type="sibTrans" cxnId="{608597AF-9212-41ED-9246-948E733B16ED}">
      <dgm:prSet/>
      <dgm:spPr/>
      <dgm:t>
        <a:bodyPr/>
        <a:lstStyle/>
        <a:p>
          <a:endParaRPr lang="en-US"/>
        </a:p>
      </dgm:t>
    </dgm:pt>
    <dgm:pt modelId="{B4F4F700-342A-4C10-88A5-0E060AC8B814}" type="pres">
      <dgm:prSet presAssocID="{08B5390E-28B2-4A81-9E0E-40146F988C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2D6358-EB21-4514-A0E8-3C14F99C9FA3}" type="pres">
      <dgm:prSet presAssocID="{6FC98C08-987C-4A9E-8DD8-AA1BEF67C87E}" presName="linNode" presStyleCnt="0"/>
      <dgm:spPr/>
    </dgm:pt>
    <dgm:pt modelId="{24AFBE7F-BE01-4859-89C6-C3F709FE7FA3}" type="pres">
      <dgm:prSet presAssocID="{6FC98C08-987C-4A9E-8DD8-AA1BEF67C87E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2B3D8-A1AD-432D-B7A9-E9B2D614A76F}" type="pres">
      <dgm:prSet presAssocID="{6FC98C08-987C-4A9E-8DD8-AA1BEF67C87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8597AF-9212-41ED-9246-948E733B16ED}" srcId="{6FC98C08-987C-4A9E-8DD8-AA1BEF67C87E}" destId="{66CA1B57-FB68-40E4-94AC-773FF1CECB09}" srcOrd="0" destOrd="0" parTransId="{F1D55287-D61F-4335-993C-A363A1F2B60F}" sibTransId="{87053A2D-5FE6-454D-AEA1-73C5768BA874}"/>
    <dgm:cxn modelId="{FCDCF1B3-73AF-495B-9BF1-CFCBBBCB6779}" type="presOf" srcId="{08B5390E-28B2-4A81-9E0E-40146F988CFD}" destId="{B4F4F700-342A-4C10-88A5-0E060AC8B814}" srcOrd="0" destOrd="0" presId="urn:microsoft.com/office/officeart/2005/8/layout/vList5"/>
    <dgm:cxn modelId="{D8CA1A53-5E24-4E2A-841B-F161D20A23B0}" srcId="{08B5390E-28B2-4A81-9E0E-40146F988CFD}" destId="{6FC98C08-987C-4A9E-8DD8-AA1BEF67C87E}" srcOrd="0" destOrd="0" parTransId="{DBB111A5-9C4F-4EF3-A674-448F72CFBBE0}" sibTransId="{A2E43180-AB22-4DC2-A95D-1A4886E37D8B}"/>
    <dgm:cxn modelId="{5EC79E1A-255B-4626-AEFB-06C0306723CB}" type="presOf" srcId="{6FC98C08-987C-4A9E-8DD8-AA1BEF67C87E}" destId="{24AFBE7F-BE01-4859-89C6-C3F709FE7FA3}" srcOrd="0" destOrd="0" presId="urn:microsoft.com/office/officeart/2005/8/layout/vList5"/>
    <dgm:cxn modelId="{BA7733CC-D1DE-4991-A96B-7B893FA6A5C0}" type="presOf" srcId="{66CA1B57-FB68-40E4-94AC-773FF1CECB09}" destId="{E6E2B3D8-A1AD-432D-B7A9-E9B2D614A76F}" srcOrd="0" destOrd="0" presId="urn:microsoft.com/office/officeart/2005/8/layout/vList5"/>
    <dgm:cxn modelId="{54A078DA-AA7D-4FC5-838C-1AAD2099C7A0}" type="presParOf" srcId="{B4F4F700-342A-4C10-88A5-0E060AC8B814}" destId="{992D6358-EB21-4514-A0E8-3C14F99C9FA3}" srcOrd="0" destOrd="0" presId="urn:microsoft.com/office/officeart/2005/8/layout/vList5"/>
    <dgm:cxn modelId="{4C5D23E9-8C81-4435-84B4-C91447DDF5C1}" type="presParOf" srcId="{992D6358-EB21-4514-A0E8-3C14F99C9FA3}" destId="{24AFBE7F-BE01-4859-89C6-C3F709FE7FA3}" srcOrd="0" destOrd="0" presId="urn:microsoft.com/office/officeart/2005/8/layout/vList5"/>
    <dgm:cxn modelId="{D6B98F52-2C27-400B-8466-107B13BA97FC}" type="presParOf" srcId="{992D6358-EB21-4514-A0E8-3C14F99C9FA3}" destId="{E6E2B3D8-A1AD-432D-B7A9-E9B2D614A7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ADC066-1CCC-4F84-807D-E46F018D2E8F}">
      <dsp:nvSpPr>
        <dsp:cNvPr id="0" name=""/>
        <dsp:cNvSpPr/>
      </dsp:nvSpPr>
      <dsp:spPr>
        <a:xfrm rot="16200000">
          <a:off x="628649" y="-628649"/>
          <a:ext cx="1600200" cy="28575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Farmers Market, CSA</a:t>
          </a:r>
          <a:endParaRPr lang="en-US" sz="2400" b="1" kern="1200" dirty="0"/>
        </a:p>
      </dsp:txBody>
      <dsp:txXfrm rot="16200000">
        <a:off x="828674" y="-828674"/>
        <a:ext cx="1200150" cy="2857500"/>
      </dsp:txXfrm>
    </dsp:sp>
    <dsp:sp modelId="{EB7758A4-1C5C-419F-8468-2D07755E5578}">
      <dsp:nvSpPr>
        <dsp:cNvPr id="0" name=""/>
        <dsp:cNvSpPr/>
      </dsp:nvSpPr>
      <dsp:spPr>
        <a:xfrm>
          <a:off x="2857500" y="0"/>
          <a:ext cx="2857500" cy="1600200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Restaurant &amp; Grocery Chains</a:t>
          </a:r>
          <a:endParaRPr lang="en-US" sz="2400" b="1" kern="1200" dirty="0"/>
        </a:p>
      </dsp:txBody>
      <dsp:txXfrm>
        <a:off x="2857500" y="0"/>
        <a:ext cx="2857500" cy="1200150"/>
      </dsp:txXfrm>
    </dsp:sp>
    <dsp:sp modelId="{18973603-3EAC-48F3-A6A2-E951671F7D94}">
      <dsp:nvSpPr>
        <dsp:cNvPr id="0" name=""/>
        <dsp:cNvSpPr/>
      </dsp:nvSpPr>
      <dsp:spPr>
        <a:xfrm rot="10800000">
          <a:off x="0" y="1600200"/>
          <a:ext cx="2857500" cy="1600200"/>
        </a:xfrm>
        <a:prstGeom prst="round1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Specialty Distributors</a:t>
          </a:r>
          <a:endParaRPr lang="en-US" sz="2400" b="1" kern="1200" dirty="0"/>
        </a:p>
      </dsp:txBody>
      <dsp:txXfrm rot="10800000">
        <a:off x="0" y="2000250"/>
        <a:ext cx="2857500" cy="1200150"/>
      </dsp:txXfrm>
    </dsp:sp>
    <dsp:sp modelId="{DAED7B0E-3D40-4A4B-BFDC-0EC7765B2D04}">
      <dsp:nvSpPr>
        <dsp:cNvPr id="0" name=""/>
        <dsp:cNvSpPr/>
      </dsp:nvSpPr>
      <dsp:spPr>
        <a:xfrm rot="5400000">
          <a:off x="3486150" y="971550"/>
          <a:ext cx="1600200" cy="2857500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Broadline Distributors</a:t>
          </a:r>
          <a:endParaRPr lang="en-US" sz="2400" b="1" kern="1200" dirty="0"/>
        </a:p>
      </dsp:txBody>
      <dsp:txXfrm rot="5400000">
        <a:off x="3686175" y="1171575"/>
        <a:ext cx="1200150" cy="2857500"/>
      </dsp:txXfrm>
    </dsp:sp>
    <dsp:sp modelId="{0C02826E-34C7-4543-BB88-D821312C88B2}">
      <dsp:nvSpPr>
        <dsp:cNvPr id="0" name=""/>
        <dsp:cNvSpPr/>
      </dsp:nvSpPr>
      <dsp:spPr>
        <a:xfrm>
          <a:off x="1259140" y="1131333"/>
          <a:ext cx="3196719" cy="937733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Specialty Grocery Chefs</a:t>
          </a:r>
          <a:endParaRPr lang="en-US" sz="2800" b="1" kern="1200" dirty="0"/>
        </a:p>
      </dsp:txBody>
      <dsp:txXfrm>
        <a:off x="1259140" y="1131333"/>
        <a:ext cx="3196719" cy="93773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A79B6-748A-44CB-8DAE-221049EE2001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How customers feel about    your product/service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6157DE07-5C77-475A-8A24-B5CE50F41D2C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Emotional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59157F-69CA-411D-8EFF-458A2977C1B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8DCD0">
            <a:alpha val="90000"/>
          </a:srgbClr>
        </a:solidFill>
        <a:ln w="25400" cap="flat" cmpd="sng" algn="ctr">
          <a:solidFill>
            <a:srgbClr val="E8DCD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Customer advantage based on functional benefits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0BCCC1A4-4F41-4C91-BE2F-5783381CC229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B66D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Consumer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07E5A6-CA52-4AD2-89BF-BFECDF085B39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7E6D1">
            <a:alpha val="90000"/>
          </a:srgbClr>
        </a:solidFill>
        <a:ln w="25400" cap="flat" cmpd="sng" algn="ctr">
          <a:solidFill>
            <a:srgbClr val="E7E6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Functional benefits provided by product attributes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4B5BE5C4-C84D-4C92-952C-816DF520C145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C6B8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 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E2B3D8-A1AD-432D-B7A9-E9B2D614A76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DEE7D1">
            <a:alpha val="90000"/>
          </a:srgbClr>
        </a:solidFill>
        <a:ln w="25400" cap="flat" cmpd="sng" algn="ctr">
          <a:solidFill>
            <a:srgbClr val="DEE7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Features and attributes of the product/service offering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24AFBE7F-BE01-4859-89C6-C3F709FE7FA3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8CA9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Attributes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C87411-0309-47DD-A329-6ED78D68FEB7}">
      <dsp:nvSpPr>
        <dsp:cNvPr id="0" name=""/>
        <dsp:cNvSpPr/>
      </dsp:nvSpPr>
      <dsp:spPr>
        <a:xfrm>
          <a:off x="678179" y="4242141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00C96-B54E-4070-9C6D-E2C1C75AD816}">
      <dsp:nvSpPr>
        <dsp:cNvPr id="0" name=""/>
        <dsp:cNvSpPr/>
      </dsp:nvSpPr>
      <dsp:spPr>
        <a:xfrm>
          <a:off x="678179" y="3609718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07836-B6C9-4A13-95C8-AE5CC9A8AA31}">
      <dsp:nvSpPr>
        <dsp:cNvPr id="0" name=""/>
        <dsp:cNvSpPr/>
      </dsp:nvSpPr>
      <dsp:spPr>
        <a:xfrm>
          <a:off x="678179" y="2977295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F95C5-79BF-4187-B8D0-639EB7DCB6B1}">
      <dsp:nvSpPr>
        <dsp:cNvPr id="0" name=""/>
        <dsp:cNvSpPr/>
      </dsp:nvSpPr>
      <dsp:spPr>
        <a:xfrm>
          <a:off x="678179" y="2344872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4CD82-C307-4BA5-B42F-23C2732DEC3C}">
      <dsp:nvSpPr>
        <dsp:cNvPr id="0" name=""/>
        <dsp:cNvSpPr/>
      </dsp:nvSpPr>
      <dsp:spPr>
        <a:xfrm>
          <a:off x="678179" y="1712449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48980-5291-4652-8BC6-F7D4F083460B}">
      <dsp:nvSpPr>
        <dsp:cNvPr id="0" name=""/>
        <dsp:cNvSpPr/>
      </dsp:nvSpPr>
      <dsp:spPr>
        <a:xfrm>
          <a:off x="678179" y="1080027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25521-61AA-4398-B898-540E6D3A8F62}">
      <dsp:nvSpPr>
        <dsp:cNvPr id="0" name=""/>
        <dsp:cNvSpPr/>
      </dsp:nvSpPr>
      <dsp:spPr>
        <a:xfrm>
          <a:off x="678179" y="447604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938DB-A36E-4779-BC1E-1B4624A00FF6}">
      <dsp:nvSpPr>
        <dsp:cNvPr id="0" name=""/>
        <dsp:cNvSpPr/>
      </dsp:nvSpPr>
      <dsp:spPr>
        <a:xfrm>
          <a:off x="278531" y="2236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Sector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2236"/>
        <a:ext cx="890736" cy="445368"/>
      </dsp:txXfrm>
    </dsp:sp>
    <dsp:sp modelId="{8791BAAE-E548-4DA6-94DE-8A0B54868C6E}">
      <dsp:nvSpPr>
        <dsp:cNvPr id="0" name=""/>
        <dsp:cNvSpPr/>
      </dsp:nvSpPr>
      <dsp:spPr>
        <a:xfrm>
          <a:off x="278531" y="634658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Industry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634658"/>
        <a:ext cx="890736" cy="445368"/>
      </dsp:txXfrm>
    </dsp:sp>
    <dsp:sp modelId="{FEE5CC60-715D-4AA0-A172-F22E4F9AB448}">
      <dsp:nvSpPr>
        <dsp:cNvPr id="0" name=""/>
        <dsp:cNvSpPr/>
      </dsp:nvSpPr>
      <dsp:spPr>
        <a:xfrm>
          <a:off x="278531" y="1267081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Category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1267081"/>
        <a:ext cx="890736" cy="445368"/>
      </dsp:txXfrm>
    </dsp:sp>
    <dsp:sp modelId="{667F94F4-5C80-4970-BF1B-1D351F38443C}">
      <dsp:nvSpPr>
        <dsp:cNvPr id="0" name=""/>
        <dsp:cNvSpPr/>
      </dsp:nvSpPr>
      <dsp:spPr>
        <a:xfrm>
          <a:off x="278531" y="1899504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Segment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1899504"/>
        <a:ext cx="890736" cy="445368"/>
      </dsp:txXfrm>
    </dsp:sp>
    <dsp:sp modelId="{5ECF0C2B-1371-4AAC-B574-3AADC7CA9A5E}">
      <dsp:nvSpPr>
        <dsp:cNvPr id="0" name=""/>
        <dsp:cNvSpPr/>
      </dsp:nvSpPr>
      <dsp:spPr>
        <a:xfrm>
          <a:off x="278531" y="2531927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Sub-Segment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2531927"/>
        <a:ext cx="890736" cy="445368"/>
      </dsp:txXfrm>
    </dsp:sp>
    <dsp:sp modelId="{443DF245-07DD-4068-8102-018FEB6C59CB}">
      <dsp:nvSpPr>
        <dsp:cNvPr id="0" name=""/>
        <dsp:cNvSpPr/>
      </dsp:nvSpPr>
      <dsp:spPr>
        <a:xfrm>
          <a:off x="278531" y="3164350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Product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3164350"/>
        <a:ext cx="890736" cy="445368"/>
      </dsp:txXfrm>
    </dsp:sp>
    <dsp:sp modelId="{AFFA355F-EC78-4515-8E5B-18F4418B3DF2}">
      <dsp:nvSpPr>
        <dsp:cNvPr id="0" name=""/>
        <dsp:cNvSpPr/>
      </dsp:nvSpPr>
      <dsp:spPr>
        <a:xfrm>
          <a:off x="278531" y="3796772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Brand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3796772"/>
        <a:ext cx="890736" cy="445368"/>
      </dsp:txXfrm>
    </dsp:sp>
    <dsp:sp modelId="{062A324A-CADC-4E09-B514-A29BFEBE0EBF}">
      <dsp:nvSpPr>
        <dsp:cNvPr id="0" name=""/>
        <dsp:cNvSpPr/>
      </dsp:nvSpPr>
      <dsp:spPr>
        <a:xfrm>
          <a:off x="278531" y="4429195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2"/>
              </a:solidFill>
            </a:rPr>
            <a:t>SKU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278531" y="4429195"/>
        <a:ext cx="890736" cy="445368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C87411-0309-47DD-A329-6ED78D68FEB7}">
      <dsp:nvSpPr>
        <dsp:cNvPr id="0" name=""/>
        <dsp:cNvSpPr/>
      </dsp:nvSpPr>
      <dsp:spPr>
        <a:xfrm>
          <a:off x="678179" y="4242141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00C96-B54E-4070-9C6D-E2C1C75AD816}">
      <dsp:nvSpPr>
        <dsp:cNvPr id="0" name=""/>
        <dsp:cNvSpPr/>
      </dsp:nvSpPr>
      <dsp:spPr>
        <a:xfrm>
          <a:off x="678179" y="3609718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07836-B6C9-4A13-95C8-AE5CC9A8AA31}">
      <dsp:nvSpPr>
        <dsp:cNvPr id="0" name=""/>
        <dsp:cNvSpPr/>
      </dsp:nvSpPr>
      <dsp:spPr>
        <a:xfrm>
          <a:off x="678179" y="2977295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F95C5-79BF-4187-B8D0-639EB7DCB6B1}">
      <dsp:nvSpPr>
        <dsp:cNvPr id="0" name=""/>
        <dsp:cNvSpPr/>
      </dsp:nvSpPr>
      <dsp:spPr>
        <a:xfrm>
          <a:off x="678179" y="2344872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4CD82-C307-4BA5-B42F-23C2732DEC3C}">
      <dsp:nvSpPr>
        <dsp:cNvPr id="0" name=""/>
        <dsp:cNvSpPr/>
      </dsp:nvSpPr>
      <dsp:spPr>
        <a:xfrm>
          <a:off x="678179" y="1712449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48980-5291-4652-8BC6-F7D4F083460B}">
      <dsp:nvSpPr>
        <dsp:cNvPr id="0" name=""/>
        <dsp:cNvSpPr/>
      </dsp:nvSpPr>
      <dsp:spPr>
        <a:xfrm>
          <a:off x="678179" y="1080027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25521-61AA-4398-B898-540E6D3A8F62}">
      <dsp:nvSpPr>
        <dsp:cNvPr id="0" name=""/>
        <dsp:cNvSpPr/>
      </dsp:nvSpPr>
      <dsp:spPr>
        <a:xfrm>
          <a:off x="678179" y="447604"/>
          <a:ext cx="91440" cy="1870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938DB-A36E-4779-BC1E-1B4624A00FF6}">
      <dsp:nvSpPr>
        <dsp:cNvPr id="0" name=""/>
        <dsp:cNvSpPr/>
      </dsp:nvSpPr>
      <dsp:spPr>
        <a:xfrm>
          <a:off x="278531" y="2236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Grocery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2236"/>
        <a:ext cx="890736" cy="445368"/>
      </dsp:txXfrm>
    </dsp:sp>
    <dsp:sp modelId="{8791BAAE-E548-4DA6-94DE-8A0B54868C6E}">
      <dsp:nvSpPr>
        <dsp:cNvPr id="0" name=""/>
        <dsp:cNvSpPr/>
      </dsp:nvSpPr>
      <dsp:spPr>
        <a:xfrm>
          <a:off x="278531" y="634658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Dairy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634658"/>
        <a:ext cx="890736" cy="445368"/>
      </dsp:txXfrm>
    </dsp:sp>
    <dsp:sp modelId="{FEE5CC60-715D-4AA0-A172-F22E4F9AB448}">
      <dsp:nvSpPr>
        <dsp:cNvPr id="0" name=""/>
        <dsp:cNvSpPr/>
      </dsp:nvSpPr>
      <dsp:spPr>
        <a:xfrm>
          <a:off x="278531" y="1267081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Frozen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1267081"/>
        <a:ext cx="890736" cy="445368"/>
      </dsp:txXfrm>
    </dsp:sp>
    <dsp:sp modelId="{667F94F4-5C80-4970-BF1B-1D351F38443C}">
      <dsp:nvSpPr>
        <dsp:cNvPr id="0" name=""/>
        <dsp:cNvSpPr/>
      </dsp:nvSpPr>
      <dsp:spPr>
        <a:xfrm>
          <a:off x="278531" y="1899504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Ice Cream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1899504"/>
        <a:ext cx="890736" cy="445368"/>
      </dsp:txXfrm>
    </dsp:sp>
    <dsp:sp modelId="{5ECF0C2B-1371-4AAC-B574-3AADC7CA9A5E}">
      <dsp:nvSpPr>
        <dsp:cNvPr id="0" name=""/>
        <dsp:cNvSpPr/>
      </dsp:nvSpPr>
      <dsp:spPr>
        <a:xfrm>
          <a:off x="278531" y="2531927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Premium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2531927"/>
        <a:ext cx="890736" cy="445368"/>
      </dsp:txXfrm>
    </dsp:sp>
    <dsp:sp modelId="{443DF245-07DD-4068-8102-018FEB6C59CB}">
      <dsp:nvSpPr>
        <dsp:cNvPr id="0" name=""/>
        <dsp:cNvSpPr/>
      </dsp:nvSpPr>
      <dsp:spPr>
        <a:xfrm>
          <a:off x="278531" y="3164350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Novelties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3164350"/>
        <a:ext cx="890736" cy="445368"/>
      </dsp:txXfrm>
    </dsp:sp>
    <dsp:sp modelId="{AFFA355F-EC78-4515-8E5B-18F4418B3DF2}">
      <dsp:nvSpPr>
        <dsp:cNvPr id="0" name=""/>
        <dsp:cNvSpPr/>
      </dsp:nvSpPr>
      <dsp:spPr>
        <a:xfrm>
          <a:off x="278531" y="3796772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Dove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3796772"/>
        <a:ext cx="890736" cy="445368"/>
      </dsp:txXfrm>
    </dsp:sp>
    <dsp:sp modelId="{062A324A-CADC-4E09-B514-A29BFEBE0EBF}">
      <dsp:nvSpPr>
        <dsp:cNvPr id="0" name=""/>
        <dsp:cNvSpPr/>
      </dsp:nvSpPr>
      <dsp:spPr>
        <a:xfrm>
          <a:off x="278531" y="4429195"/>
          <a:ext cx="890736" cy="445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4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Toffee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278531" y="4429195"/>
        <a:ext cx="890736" cy="445368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CF11A9-764D-41CD-8BD9-42DADCC8CCFB}">
      <dsp:nvSpPr>
        <dsp:cNvPr id="0" name=""/>
        <dsp:cNvSpPr/>
      </dsp:nvSpPr>
      <dsp:spPr>
        <a:xfrm>
          <a:off x="2190" y="564200"/>
          <a:ext cx="2135981" cy="8303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Key Success Factors</a:t>
          </a:r>
          <a:endParaRPr lang="en-US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0" y="564200"/>
        <a:ext cx="2135981" cy="830393"/>
      </dsp:txXfrm>
    </dsp:sp>
    <dsp:sp modelId="{76B1DDEE-ECA0-4545-8845-18B61C39B161}">
      <dsp:nvSpPr>
        <dsp:cNvPr id="0" name=""/>
        <dsp:cNvSpPr/>
      </dsp:nvSpPr>
      <dsp:spPr>
        <a:xfrm>
          <a:off x="2190" y="1394594"/>
          <a:ext cx="2135981" cy="271480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Product innovation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Service levels</a:t>
          </a:r>
          <a:endParaRPr lang="en-US" sz="2300" kern="1200" dirty="0" smtClean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Operating efficiency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Supply chain relationships</a:t>
          </a:r>
          <a:endParaRPr lang="en-US" sz="2300" kern="1200" dirty="0"/>
        </a:p>
      </dsp:txBody>
      <dsp:txXfrm>
        <a:off x="2190" y="1394594"/>
        <a:ext cx="2135981" cy="2714805"/>
      </dsp:txXfrm>
    </dsp:sp>
    <dsp:sp modelId="{10962B82-5A1B-4442-B995-046E5C5C68FE}">
      <dsp:nvSpPr>
        <dsp:cNvPr id="0" name=""/>
        <dsp:cNvSpPr/>
      </dsp:nvSpPr>
      <dsp:spPr>
        <a:xfrm>
          <a:off x="2437209" y="564200"/>
          <a:ext cx="2135981" cy="83039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Trends</a:t>
          </a:r>
          <a:endParaRPr lang="en-US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37209" y="564200"/>
        <a:ext cx="2135981" cy="830393"/>
      </dsp:txXfrm>
    </dsp:sp>
    <dsp:sp modelId="{C777D8FD-2BAD-4D39-AC58-1B988FF07061}">
      <dsp:nvSpPr>
        <dsp:cNvPr id="0" name=""/>
        <dsp:cNvSpPr/>
      </dsp:nvSpPr>
      <dsp:spPr>
        <a:xfrm>
          <a:off x="2437209" y="1394594"/>
          <a:ext cx="2135981" cy="2714805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Industry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Consumer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Political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Economic</a:t>
          </a:r>
          <a:endParaRPr lang="en-US" sz="2300" kern="1200" dirty="0"/>
        </a:p>
      </dsp:txBody>
      <dsp:txXfrm>
        <a:off x="2437209" y="1394594"/>
        <a:ext cx="2135981" cy="2714805"/>
      </dsp:txXfrm>
    </dsp:sp>
    <dsp:sp modelId="{25A6ECA0-BDC1-4FE6-8EAA-9D0DC4B2F2B4}">
      <dsp:nvSpPr>
        <dsp:cNvPr id="0" name=""/>
        <dsp:cNvSpPr/>
      </dsp:nvSpPr>
      <dsp:spPr>
        <a:xfrm>
          <a:off x="4872228" y="564200"/>
          <a:ext cx="2135981" cy="83039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Long Term Prospects</a:t>
          </a:r>
          <a:endParaRPr lang="en-US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2228" y="564200"/>
        <a:ext cx="2135981" cy="830393"/>
      </dsp:txXfrm>
    </dsp:sp>
    <dsp:sp modelId="{78B43F73-E283-4E90-832E-A42BF8E618E6}">
      <dsp:nvSpPr>
        <dsp:cNvPr id="0" name=""/>
        <dsp:cNvSpPr/>
      </dsp:nvSpPr>
      <dsp:spPr>
        <a:xfrm>
          <a:off x="4872228" y="1394594"/>
          <a:ext cx="2135981" cy="2714805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Likely time horizon for trends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Opportunity for enduring success</a:t>
          </a:r>
          <a:endParaRPr lang="en-US" sz="2300" kern="1200" dirty="0"/>
        </a:p>
      </dsp:txBody>
      <dsp:txXfrm>
        <a:off x="4872228" y="1394594"/>
        <a:ext cx="2135981" cy="2714805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ADC066-1CCC-4F84-807D-E46F018D2E8F}">
      <dsp:nvSpPr>
        <dsp:cNvPr id="0" name=""/>
        <dsp:cNvSpPr/>
      </dsp:nvSpPr>
      <dsp:spPr>
        <a:xfrm rot="16200000">
          <a:off x="628649" y="-628649"/>
          <a:ext cx="1600200" cy="28575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Farmers Market, CSA</a:t>
          </a:r>
          <a:endParaRPr lang="en-US" sz="2400" b="1" kern="1200" dirty="0"/>
        </a:p>
      </dsp:txBody>
      <dsp:txXfrm rot="16200000">
        <a:off x="828674" y="-828674"/>
        <a:ext cx="1200150" cy="2857500"/>
      </dsp:txXfrm>
    </dsp:sp>
    <dsp:sp modelId="{EB7758A4-1C5C-419F-8468-2D07755E5578}">
      <dsp:nvSpPr>
        <dsp:cNvPr id="0" name=""/>
        <dsp:cNvSpPr/>
      </dsp:nvSpPr>
      <dsp:spPr>
        <a:xfrm>
          <a:off x="2857500" y="0"/>
          <a:ext cx="2857500" cy="1600200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Restaurant &amp; Grocery Chains</a:t>
          </a:r>
          <a:endParaRPr lang="en-US" sz="2400" b="1" kern="1200" dirty="0"/>
        </a:p>
      </dsp:txBody>
      <dsp:txXfrm>
        <a:off x="2857500" y="0"/>
        <a:ext cx="2857500" cy="1200150"/>
      </dsp:txXfrm>
    </dsp:sp>
    <dsp:sp modelId="{18973603-3EAC-48F3-A6A2-E951671F7D94}">
      <dsp:nvSpPr>
        <dsp:cNvPr id="0" name=""/>
        <dsp:cNvSpPr/>
      </dsp:nvSpPr>
      <dsp:spPr>
        <a:xfrm rot="10800000">
          <a:off x="0" y="1600200"/>
          <a:ext cx="2857500" cy="1600200"/>
        </a:xfrm>
        <a:prstGeom prst="round1Rect">
          <a:avLst/>
        </a:prstGeom>
        <a:solidFill>
          <a:srgbClr val="BDB2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Specialty Distributors</a:t>
          </a:r>
          <a:endParaRPr lang="en-US" sz="2400" b="1" kern="1200" dirty="0"/>
        </a:p>
      </dsp:txBody>
      <dsp:txXfrm rot="10800000">
        <a:off x="0" y="2000250"/>
        <a:ext cx="2857500" cy="1200150"/>
      </dsp:txXfrm>
    </dsp:sp>
    <dsp:sp modelId="{DAED7B0E-3D40-4A4B-BFDC-0EC7765B2D04}">
      <dsp:nvSpPr>
        <dsp:cNvPr id="0" name=""/>
        <dsp:cNvSpPr/>
      </dsp:nvSpPr>
      <dsp:spPr>
        <a:xfrm rot="5400000">
          <a:off x="3486150" y="971550"/>
          <a:ext cx="1600200" cy="2857500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Broadline Distributors</a:t>
          </a:r>
          <a:endParaRPr lang="en-US" sz="2400" b="1" kern="1200" dirty="0"/>
        </a:p>
      </dsp:txBody>
      <dsp:txXfrm rot="5400000">
        <a:off x="3686175" y="1171575"/>
        <a:ext cx="1200150" cy="2857500"/>
      </dsp:txXfrm>
    </dsp:sp>
    <dsp:sp modelId="{0C02826E-34C7-4543-BB88-D821312C88B2}">
      <dsp:nvSpPr>
        <dsp:cNvPr id="0" name=""/>
        <dsp:cNvSpPr/>
      </dsp:nvSpPr>
      <dsp:spPr>
        <a:xfrm>
          <a:off x="1259140" y="1131333"/>
          <a:ext cx="3196719" cy="937733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Specialty Grocery Chefs</a:t>
          </a:r>
          <a:endParaRPr lang="en-US" sz="2800" b="1" kern="1200" dirty="0"/>
        </a:p>
      </dsp:txBody>
      <dsp:txXfrm>
        <a:off x="1259140" y="1131333"/>
        <a:ext cx="3196719" cy="9377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A79B6-748A-44CB-8DAE-221049EE2001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How customers feel about    your product/service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6157DE07-5C77-475A-8A24-B5CE50F41D2C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Emotional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59157F-69CA-411D-8EFF-458A2977C1B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8DCD0">
            <a:alpha val="90000"/>
          </a:srgbClr>
        </a:solidFill>
        <a:ln w="25400" cap="flat" cmpd="sng" algn="ctr">
          <a:solidFill>
            <a:srgbClr val="E8DCD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Customer advantage based on functional benefits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0BCCC1A4-4F41-4C91-BE2F-5783381CC229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B66D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Consumer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07E5A6-CA52-4AD2-89BF-BFECDF085B39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7E6D1">
            <a:alpha val="90000"/>
          </a:srgbClr>
        </a:solidFill>
        <a:ln w="25400" cap="flat" cmpd="sng" algn="ctr">
          <a:solidFill>
            <a:srgbClr val="E7E6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Functional benefits provided by product attributes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4B5BE5C4-C84D-4C92-952C-816DF520C145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C6B8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 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E2B3D8-A1AD-432D-B7A9-E9B2D614A76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DEE7D1">
            <a:alpha val="90000"/>
          </a:srgbClr>
        </a:solidFill>
        <a:ln w="25400" cap="flat" cmpd="sng" algn="ctr">
          <a:solidFill>
            <a:srgbClr val="DEE7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Features and attributes of the product/service offering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24AFBE7F-BE01-4859-89C6-C3F709FE7FA3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8CA9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Attributes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A79B6-748A-44CB-8DAE-221049EE2001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How customers feel about    your product/service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6157DE07-5C77-475A-8A24-B5CE50F41D2C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Emotional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59157F-69CA-411D-8EFF-458A2977C1B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8DCD0">
            <a:alpha val="90000"/>
          </a:srgbClr>
        </a:solidFill>
        <a:ln w="25400" cap="flat" cmpd="sng" algn="ctr">
          <a:solidFill>
            <a:srgbClr val="E8DCD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Customer advantage based on functional benefits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0BCCC1A4-4F41-4C91-BE2F-5783381CC229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B66D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Consumer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07E5A6-CA52-4AD2-89BF-BFECDF085B39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E7E6D1">
            <a:alpha val="90000"/>
          </a:srgbClr>
        </a:solidFill>
        <a:ln w="25400" cap="flat" cmpd="sng" algn="ctr">
          <a:solidFill>
            <a:srgbClr val="E7E6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Functional benefits provided by product attributes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4B5BE5C4-C84D-4C92-952C-816DF520C145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C6B8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  Benefits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E2B3D8-A1AD-432D-B7A9-E9B2D614A76F}">
      <dsp:nvSpPr>
        <dsp:cNvPr id="0" name=""/>
        <dsp:cNvSpPr/>
      </dsp:nvSpPr>
      <dsp:spPr>
        <a:xfrm rot="5400000">
          <a:off x="4184904" y="-1636776"/>
          <a:ext cx="853440" cy="4340352"/>
        </a:xfrm>
        <a:prstGeom prst="round2SameRect">
          <a:avLst/>
        </a:prstGeom>
        <a:solidFill>
          <a:srgbClr val="DEE7D1">
            <a:alpha val="90000"/>
          </a:srgbClr>
        </a:solidFill>
        <a:ln w="25400" cap="flat" cmpd="sng" algn="ctr">
          <a:solidFill>
            <a:srgbClr val="DEE7D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Features and attributes of the product/service offering</a:t>
          </a:r>
          <a:endParaRPr lang="en-US" sz="2400" kern="1200" dirty="0"/>
        </a:p>
      </dsp:txBody>
      <dsp:txXfrm rot="5400000">
        <a:off x="4184904" y="-1636776"/>
        <a:ext cx="853440" cy="4340352"/>
      </dsp:txXfrm>
    </dsp:sp>
    <dsp:sp modelId="{24AFBE7F-BE01-4859-89C6-C3F709FE7FA3}">
      <dsp:nvSpPr>
        <dsp:cNvPr id="0" name=""/>
        <dsp:cNvSpPr/>
      </dsp:nvSpPr>
      <dsp:spPr>
        <a:xfrm>
          <a:off x="0" y="0"/>
          <a:ext cx="2441448" cy="1066800"/>
        </a:xfrm>
        <a:prstGeom prst="roundRect">
          <a:avLst/>
        </a:prstGeom>
        <a:solidFill>
          <a:srgbClr val="8CA9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 Attributes</a:t>
          </a:r>
          <a:endParaRPr lang="en-US" sz="3000" kern="1200" dirty="0"/>
        </a:p>
      </dsp:txBody>
      <dsp:txXfrm>
        <a:off x="0" y="0"/>
        <a:ext cx="2441448" cy="106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E534F-D2E9-4434-9FB5-4B565D922212}" type="datetimeFigureOut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45231-0708-412E-AF3D-F82FB3AF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1FE91-7AE4-4C5E-91B3-ECE0BD20BC5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</a:p>
          <a:p>
            <a:endParaRPr lang="en-US" dirty="0" smtClean="0"/>
          </a:p>
          <a:p>
            <a:r>
              <a:rPr lang="en-US" dirty="0" smtClean="0"/>
              <a:t>Awesome</a:t>
            </a:r>
            <a:r>
              <a:rPr lang="en-US" baseline="0" dirty="0" smtClean="0"/>
              <a:t> framing:  </a:t>
            </a:r>
            <a:r>
              <a:rPr lang="en-US" dirty="0" smtClean="0"/>
              <a:t>Once you get through this…..Now</a:t>
            </a:r>
            <a:r>
              <a:rPr lang="en-US" baseline="0" dirty="0" smtClean="0"/>
              <a:t> you can start talking share…what % of this $40M can you get? </a:t>
            </a:r>
          </a:p>
          <a:p>
            <a:r>
              <a:rPr lang="en-US" baseline="0" dirty="0" smtClean="0"/>
              <a:t>Best way to get data….call and ask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Malini</a:t>
            </a:r>
          </a:p>
          <a:p>
            <a:r>
              <a:rPr lang="en-US" b="0" baseline="0" dirty="0" smtClean="0"/>
              <a:t>Positioning – presenting the value of food hubs product or service in a way that is compelling and competitive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are often coaching food hubs to work backwards from the customer segment in question.  Literally forcing the exercise of…what does the customer care about, how does this food hub deliver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Students of marketing will recognize this as a features and benefits exercise.  </a:t>
            </a:r>
          </a:p>
          <a:p>
            <a:r>
              <a:rPr lang="en-US" b="0" baseline="0" dirty="0" smtClean="0"/>
              <a:t>Beware of explicit (processes and procedures) and implicit (criteria)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62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60953-2DC7-455C-98AF-4DE1D79D7A1B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81"/>
            <a:ext cx="5486400" cy="41149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392" tIns="44696" rIns="89392" bIns="44696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81"/>
            <a:ext cx="5486400" cy="41149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392" tIns="44696" rIns="89392" bIns="44696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Kathy</a:t>
            </a:r>
          </a:p>
          <a:p>
            <a:endParaRPr lang="en-US" dirty="0" smtClean="0"/>
          </a:p>
          <a:p>
            <a:r>
              <a:rPr lang="en-US" dirty="0" smtClean="0"/>
              <a:t>Many</a:t>
            </a:r>
            <a:r>
              <a:rPr lang="en-US" baseline="0" dirty="0" smtClean="0"/>
              <a:t> of us are colleagues in this work, we are going to present this as a case of how we have approached the challenge of market sizing and sales.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45231-0708-412E-AF3D-F82FB3AF0A04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B6DC-7CFE-4940-8D0C-62AD3ED9FC1B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63C-842F-4676-99F1-22718DE0C3EE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02E-841A-4E79-B246-0721ED2168E1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F460-18CA-4439-88D5-57255D992C7E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BF7E-FBA1-4CFA-91CA-D74DA1AB1544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F2-EEA2-4BEB-B92F-D4D1A058E880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A4E2-1898-4BD6-AA36-A91F529DFEFA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5AFA-9774-45D9-BB06-AFA5894C5228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9F8E-5917-4772-B896-B227D1EA2377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2ADC-ED34-4657-8060-1566CA5F6A0E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E6EB-9D44-4120-AE32-2BD1DE203D84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3EE3-16F0-49D9-914C-C8BDCBAFC65E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8F590-4805-454E-B9B0-1DA6C5214D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bg2">
              <a:lumMod val="9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18" Type="http://schemas.openxmlformats.org/officeDocument/2006/relationships/diagramLayout" Target="../diagrams/layout13.xml"/><Relationship Id="rId3" Type="http://schemas.openxmlformats.org/officeDocument/2006/relationships/diagramLayout" Target="../diagrams/layout10.xml"/><Relationship Id="rId21" Type="http://schemas.microsoft.com/office/2007/relationships/diagramDrawing" Target="../diagrams/drawing13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17" Type="http://schemas.openxmlformats.org/officeDocument/2006/relationships/diagramData" Target="../diagrams/data13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20" Type="http://schemas.openxmlformats.org/officeDocument/2006/relationships/diagramColors" Target="../diagrams/colors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19" Type="http://schemas.openxmlformats.org/officeDocument/2006/relationships/diagramQuickStyle" Target="../diagrams/quickStyle13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tCamp_WebinarFrontPage_Oct13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2400" y="-304800"/>
            <a:ext cx="9730592" cy="7519554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900" b="1" dirty="0" smtClean="0"/>
              <a:t>To clearly define your unique position in the market</a:t>
            </a:r>
          </a:p>
          <a:p>
            <a:pPr lvl="2"/>
            <a:endParaRPr lang="en-US" b="1" dirty="0" smtClean="0">
              <a:solidFill>
                <a:schemeClr val="accent3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3"/>
                </a:solidFill>
              </a:rPr>
              <a:t>For listeners in assessment mode </a:t>
            </a:r>
            <a:r>
              <a:rPr lang="en-US" dirty="0" smtClean="0"/>
              <a:t>                                  </a:t>
            </a:r>
            <a:r>
              <a:rPr lang="en-US" b="1" i="1" dirty="0" smtClean="0"/>
              <a:t>you will design a better business</a:t>
            </a:r>
          </a:p>
          <a:p>
            <a:pPr lvl="2"/>
            <a:endParaRPr lang="en-US" i="1" dirty="0" smtClean="0"/>
          </a:p>
          <a:p>
            <a:pPr lvl="2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3"/>
                </a:solidFill>
              </a:rPr>
              <a:t>For listeners in operations mode </a:t>
            </a:r>
            <a:r>
              <a:rPr lang="en-US" dirty="0" smtClean="0"/>
              <a:t>                                   </a:t>
            </a:r>
            <a:r>
              <a:rPr lang="en-US" b="1" i="1" dirty="0" smtClean="0"/>
              <a:t>you will strengthen your understanding of the market in which you compete </a:t>
            </a:r>
          </a:p>
          <a:p>
            <a:pPr lvl="2">
              <a:buNone/>
            </a:pPr>
            <a:r>
              <a:rPr lang="en-US" b="1" i="1" dirty="0" smtClean="0"/>
              <a:t>	and how to communicate with customers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1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will help you: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b="1" dirty="0" smtClean="0"/>
              <a:t>Define who you are</a:t>
            </a:r>
            <a:endParaRPr lang="en-US" sz="2000" dirty="0" smtClean="0"/>
          </a:p>
          <a:p>
            <a:pPr>
              <a:buNone/>
            </a:pPr>
            <a:r>
              <a:rPr lang="en-US" sz="2000" b="0" i="1" dirty="0" smtClean="0"/>
              <a:t>	mission, business model, value proposition</a:t>
            </a:r>
          </a:p>
          <a:p>
            <a:endParaRPr lang="en-US" sz="200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 smtClean="0"/>
              <a:t>Define the customer</a:t>
            </a:r>
          </a:p>
          <a:p>
            <a:pPr>
              <a:buNone/>
            </a:pPr>
            <a:r>
              <a:rPr lang="en-US" sz="2000" b="0" i="1" dirty="0" smtClean="0"/>
              <a:t>	segmentation, target market selection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b="0" i="1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2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will help you: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735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Define the industry and market</a:t>
            </a:r>
            <a:endParaRPr lang="en-US" b="0" i="1" dirty="0" smtClean="0"/>
          </a:p>
          <a:p>
            <a:pPr>
              <a:buNone/>
            </a:pPr>
            <a:r>
              <a:rPr lang="en-US" b="0" i="1" dirty="0" smtClean="0"/>
              <a:t>	size, structure, trends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Understand the field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0" i="1" dirty="0" smtClean="0"/>
              <a:t>competitive landscape </a:t>
            </a:r>
          </a:p>
          <a:p>
            <a:endParaRPr lang="en-US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Know why you will win</a:t>
            </a:r>
          </a:p>
          <a:p>
            <a:pPr>
              <a:buNone/>
            </a:pPr>
            <a:r>
              <a:rPr lang="en-US" b="0" i="1" dirty="0" smtClean="0"/>
              <a:t>	differentiation, barriers</a:t>
            </a:r>
          </a:p>
          <a:p>
            <a:pPr>
              <a:buNone/>
            </a:pPr>
            <a:endParaRPr lang="en-US" b="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b="1" dirty="0" smtClean="0"/>
              <a:t>Develop your brand</a:t>
            </a:r>
          </a:p>
          <a:p>
            <a:pPr>
              <a:buNone/>
            </a:pPr>
            <a:r>
              <a:rPr lang="en-US" b="0" i="1" dirty="0" smtClean="0"/>
              <a:t>	brand foundations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who you 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Part 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Who You Are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Mission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Business Model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Customer Segmentation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Target Market Selection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Customer Benefits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Value Proposition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4" grpId="1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connection?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0113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Missions solve pressing problems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Great businesses solve big problems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Investors want to know</a:t>
            </a:r>
          </a:p>
          <a:p>
            <a:pPr lvl="1"/>
            <a:r>
              <a:rPr lang="en-US" dirty="0" smtClean="0"/>
              <a:t>How big is the problem?</a:t>
            </a:r>
          </a:p>
          <a:p>
            <a:pPr lvl="1"/>
            <a:r>
              <a:rPr lang="en-US" dirty="0" smtClean="0"/>
              <a:t>How unique is your solution?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Horizontal Scroll 13"/>
          <p:cNvSpPr/>
          <p:nvPr/>
        </p:nvSpPr>
        <p:spPr>
          <a:xfrm rot="21261299">
            <a:off x="1583462" y="1974343"/>
            <a:ext cx="1752600" cy="1295400"/>
          </a:xfrm>
          <a:prstGeom prst="horizontalScroll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10800000" scaled="1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Mission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91200" y="1752600"/>
            <a:ext cx="1981200" cy="1981200"/>
            <a:chOff x="5594990" y="1784990"/>
            <a:chExt cx="1981200" cy="1981200"/>
          </a:xfrm>
        </p:grpSpPr>
        <p:pic>
          <p:nvPicPr>
            <p:cNvPr id="1031" name="Picture 7" descr="C:\Users\Kathy Nyquist\AppData\Local\Microsoft\Windows\Temporary Internet Files\Content.IE5\E00SXF8T\MC90043261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446717">
              <a:off x="5594990" y="1784990"/>
              <a:ext cx="1981200" cy="1981200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 rot="405771">
              <a:off x="6234776" y="1944593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Biz Idea</a:t>
              </a:r>
              <a:endParaRPr lang="en-US" sz="2400" b="1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886200" y="2286000"/>
            <a:ext cx="1828800" cy="1384995"/>
          </a:xfrm>
          <a:prstGeom prst="rect">
            <a:avLst/>
          </a:prstGeom>
          <a:noFill/>
          <a:effectLst>
            <a:outerShdw blurRad="63500" sx="102000" sy="102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PROBLEMS</a:t>
            </a: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Products &amp; Services</a:t>
            </a:r>
          </a:p>
          <a:p>
            <a:pPr lvl="1"/>
            <a:r>
              <a:rPr lang="en-US" dirty="0" smtClean="0"/>
              <a:t>what it is</a:t>
            </a:r>
          </a:p>
          <a:p>
            <a:pPr lvl="2"/>
            <a:r>
              <a:rPr lang="en-US" dirty="0" smtClean="0"/>
              <a:t>fruit &amp; </a:t>
            </a:r>
            <a:r>
              <a:rPr lang="en-US" dirty="0" err="1" smtClean="0"/>
              <a:t>veg</a:t>
            </a:r>
            <a:r>
              <a:rPr lang="en-US" dirty="0" smtClean="0"/>
              <a:t>, protein, value-added</a:t>
            </a:r>
          </a:p>
          <a:p>
            <a:pPr lvl="1"/>
            <a:r>
              <a:rPr lang="en-US" dirty="0" smtClean="0"/>
              <a:t>what it does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24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Fruit &amp; </a:t>
              </a:r>
              <a:r>
                <a:rPr lang="en-US" sz="1600" b="1" kern="1200" dirty="0" err="1" smtClean="0"/>
                <a:t>veg</a:t>
              </a:r>
              <a:endParaRPr lang="en-US" sz="1600" b="1" kern="1200" dirty="0" smtClean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Protein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Value-added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Dry goods</a:t>
              </a:r>
              <a:endParaRPr lang="en-US" sz="16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Business Model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9" name="Rounded Rectangle 8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  <a:gradFill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shade val="51000"/>
                    <a:satMod val="130000"/>
                  </a:schemeClr>
                </a:gs>
                <a:gs pos="80000">
                  <a:srgbClr val="CB3D3A"/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Products &amp; services</a:t>
              </a:r>
              <a:endPara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40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41" name="Rounded Rectangle 40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How delivered</a:t>
              </a:r>
              <a:endPara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43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44" name="Rounded Rectangle 43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46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47" name="Rounded Rectangle 46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Revenue model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24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Fruit &amp; </a:t>
              </a:r>
              <a:r>
                <a:rPr lang="en-US" sz="1600" b="1" kern="1200" dirty="0" err="1" smtClean="0"/>
                <a:t>veg</a:t>
              </a:r>
              <a:endParaRPr lang="en-US" sz="1600" b="1" kern="1200" dirty="0" smtClean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Protein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Value-added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Dry goods</a:t>
              </a:r>
              <a:endParaRPr lang="en-US" sz="16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</a:t>
            </a:r>
            <a:endParaRPr lang="en-US" dirty="0"/>
          </a:p>
        </p:txBody>
      </p:sp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/>
              <a:t>How Delivered</a:t>
            </a:r>
          </a:p>
          <a:p>
            <a:pPr lvl="1"/>
            <a:r>
              <a:rPr lang="en-US" dirty="0" smtClean="0"/>
              <a:t>Go to market strategy</a:t>
            </a:r>
          </a:p>
          <a:p>
            <a:pPr lvl="1"/>
            <a:r>
              <a:rPr lang="en-US" dirty="0" smtClean="0"/>
              <a:t>Brick &amp; mortar vs. virtual/online</a:t>
            </a:r>
          </a:p>
          <a:p>
            <a:pPr lvl="1"/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Joint ventures, strategic partnerships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9" name="Rounded Rectangle 8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Products &amp; services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2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13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Go-to-market strategy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Brick &amp; mortar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Virtual/online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Distribution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JV/Partnerships</a:t>
              </a:r>
              <a:endParaRPr lang="en-US" sz="1600" b="1" kern="1200" dirty="0"/>
            </a:p>
          </p:txBody>
        </p:sp>
      </p:grpSp>
      <p:grpSp>
        <p:nvGrpSpPr>
          <p:cNvPr id="15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6" name="Rounded Rectangle 15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How delivered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32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33" name="Rounded Rectangle 32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35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37" name="Rounded Rectangle 36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Revenue model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24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Fruit &amp; </a:t>
              </a:r>
              <a:r>
                <a:rPr lang="en-US" sz="1600" b="1" kern="1200" dirty="0" err="1" smtClean="0"/>
                <a:t>veg</a:t>
              </a:r>
              <a:endParaRPr lang="en-US" sz="1600" b="1" kern="1200" dirty="0" smtClean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Protein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Value-added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Dry goods</a:t>
              </a:r>
              <a:endParaRPr lang="en-US" sz="16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Business Model</a:t>
            </a:r>
            <a:endParaRPr lang="en-US" dirty="0"/>
          </a:p>
        </p:txBody>
      </p:sp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6B843"/>
              </a:buClr>
              <a:buFont typeface="Wingdings" pitchFamily="2" charset="2"/>
              <a:buChar char="§"/>
            </a:pPr>
            <a:r>
              <a:rPr lang="en-US" dirty="0" smtClean="0"/>
              <a:t>To Which Customers</a:t>
            </a:r>
          </a:p>
          <a:p>
            <a:pPr lvl="1"/>
            <a:r>
              <a:rPr lang="en-US" dirty="0" smtClean="0"/>
              <a:t>Wholesale </a:t>
            </a:r>
          </a:p>
          <a:p>
            <a:pPr lvl="1"/>
            <a:r>
              <a:rPr lang="en-US" dirty="0" smtClean="0"/>
              <a:t>Retail</a:t>
            </a:r>
          </a:p>
          <a:p>
            <a:pPr lvl="1"/>
            <a:r>
              <a:rPr lang="en-US" dirty="0" smtClean="0"/>
              <a:t>Target market selection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9" name="Rounded Rectangle 8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Products &amp; services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13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Go-to-market strategy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Brick &amp; mortar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Virtual/online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Distribution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JV/Partnerships</a:t>
              </a:r>
              <a:endParaRPr lang="en-US" sz="1600" b="1" kern="1200" dirty="0"/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6" name="Rounded Rectangle 15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How delivered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18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19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Wholesale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Retail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Target market selection</a:t>
              </a:r>
              <a:endParaRPr lang="en-US" sz="1600" b="1" kern="1200" dirty="0"/>
            </a:p>
          </p:txBody>
        </p:sp>
      </p:grpSp>
      <p:grpSp>
        <p:nvGrpSpPr>
          <p:cNvPr id="21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22" name="Rounded Rectangle 21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26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27" name="Rounded Rectangle 26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30" name="Rounded Rectangle 29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Revenue model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24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Fruit &amp; </a:t>
              </a:r>
              <a:r>
                <a:rPr lang="en-US" sz="1600" b="1" kern="1200" dirty="0" err="1" smtClean="0"/>
                <a:t>veg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Protein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Value-added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Dry goods</a:t>
              </a:r>
              <a:endParaRPr lang="en-US" sz="16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</a:t>
            </a:r>
            <a:endParaRPr lang="en-US" dirty="0"/>
          </a:p>
        </p:txBody>
      </p:sp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CA950"/>
              </a:buClr>
              <a:buFont typeface="Wingdings" pitchFamily="2" charset="2"/>
              <a:buChar char="§"/>
            </a:pPr>
            <a:r>
              <a:rPr lang="en-US" dirty="0" smtClean="0"/>
              <a:t>Revenue Model</a:t>
            </a:r>
          </a:p>
          <a:p>
            <a:pPr lvl="1"/>
            <a:r>
              <a:rPr lang="en-US" dirty="0" smtClean="0"/>
              <a:t>How you make money</a:t>
            </a:r>
          </a:p>
          <a:p>
            <a:pPr lvl="1"/>
            <a:r>
              <a:rPr lang="en-US" dirty="0" smtClean="0"/>
              <a:t>Commission/brokerage fee vs. buy/sell</a:t>
            </a:r>
          </a:p>
          <a:p>
            <a:pPr lvl="1"/>
            <a:r>
              <a:rPr lang="en-US" dirty="0" smtClean="0"/>
              <a:t>Subscription/monthly recurring revenue</a:t>
            </a:r>
          </a:p>
          <a:p>
            <a:pPr lvl="1"/>
            <a:r>
              <a:rPr lang="en-US" dirty="0" smtClean="0"/>
              <a:t>Pricing strategy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9" name="Rounded Rectangle 8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Products &amp; services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13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Go-to-market strategy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Brick &amp; mortar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Virtual/online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Distribution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JV/Partnerships</a:t>
              </a:r>
              <a:endParaRPr lang="en-US" sz="1600" b="1" kern="1200" dirty="0"/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6" name="Rounded Rectangle 15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How delivered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8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19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Wholesale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Retail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Target market selection</a:t>
              </a:r>
              <a:endParaRPr lang="en-US" sz="1600" b="1" kern="1200" dirty="0"/>
            </a:p>
          </p:txBody>
        </p:sp>
      </p:grpSp>
      <p:grpSp>
        <p:nvGrpSpPr>
          <p:cNvPr id="11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22" name="Rounded Rectangle 21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26" name="Group 31"/>
          <p:cNvGrpSpPr/>
          <p:nvPr/>
        </p:nvGrpSpPr>
        <p:grpSpPr>
          <a:xfrm>
            <a:off x="6858000" y="4953000"/>
            <a:ext cx="1860500" cy="1702328"/>
            <a:chOff x="6366005" y="688116"/>
            <a:chExt cx="1860500" cy="1702328"/>
          </a:xfrm>
        </p:grpSpPr>
        <p:sp>
          <p:nvSpPr>
            <p:cNvPr id="27" name="Rectangle 32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  <a:solidFill>
              <a:srgbClr val="DEE7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33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Buy/sell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Commission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Brokerage fee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Subscription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Pricing strategy</a:t>
              </a:r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30" name="Rounded Rectangle 29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Revenue model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24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Fruit &amp; </a:t>
              </a:r>
              <a:r>
                <a:rPr lang="en-US" sz="1600" b="1" kern="1200" dirty="0" err="1" smtClean="0"/>
                <a:t>veg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Protein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Value-added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Dry goods</a:t>
              </a:r>
              <a:endParaRPr lang="en-US" sz="16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Business Model</a:t>
            </a:r>
            <a:endParaRPr lang="en-US" b="1" dirty="0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590800"/>
            <a:ext cx="5638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How are you differentiated?</a:t>
            </a:r>
            <a:endParaRPr lang="en-US" sz="2800" dirty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9" name="Rounded Rectangle 8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Products &amp; services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27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Go-to-market strategy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Brick &amp; mortar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Virtual/online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Distribution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JV/Partnerships</a:t>
              </a:r>
              <a:endParaRPr lang="en-US" sz="1600" b="1" kern="1200" dirty="0"/>
            </a:p>
          </p:txBody>
        </p:sp>
      </p:grpSp>
      <p:grpSp>
        <p:nvGrpSpPr>
          <p:cNvPr id="8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30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Wholesale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Retail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Target market selection</a:t>
              </a:r>
              <a:endParaRPr lang="en-US" sz="1600" b="1" kern="1200" dirty="0"/>
            </a:p>
          </p:txBody>
        </p:sp>
      </p:grpSp>
      <p:grpSp>
        <p:nvGrpSpPr>
          <p:cNvPr id="11" name="Group 31"/>
          <p:cNvGrpSpPr/>
          <p:nvPr/>
        </p:nvGrpSpPr>
        <p:grpSpPr>
          <a:xfrm>
            <a:off x="6858000" y="4953000"/>
            <a:ext cx="1860500" cy="1702328"/>
            <a:chOff x="6366005" y="688116"/>
            <a:chExt cx="1860500" cy="1702328"/>
          </a:xfrm>
        </p:grpSpPr>
        <p:sp>
          <p:nvSpPr>
            <p:cNvPr id="33" name="Rectangle 32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  <a:solidFill>
              <a:srgbClr val="DEE7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ectangle 33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Buy/sell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Commission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Brokerage fee</a:t>
              </a:r>
              <a:endParaRPr lang="en-US" sz="16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b="1" kern="1200" dirty="0" smtClean="0"/>
                <a:t>Subscription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600" b="1" dirty="0" smtClean="0"/>
                <a:t>Pricing strategy</a:t>
              </a: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5" name="Rounded Rectangle 14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How delivered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13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18" name="Rounded Rectangle 17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To which customers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14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21" name="Rounded Rectangle 20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Revenue </a:t>
              </a: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m</a:t>
              </a:r>
              <a:r>
                <a:rPr lang="en-US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odel</a:t>
              </a:r>
              <a:endParaRPr lang="en-US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Kathryn Nyquist\Documents\My Dropbox\Business\NVA\Logo\nva_new_horiz_white_938x16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6324600" cy="1132764"/>
          </a:xfrm>
          <a:prstGeom prst="rect">
            <a:avLst/>
          </a:prstGeom>
          <a:noFill/>
          <a:effectLst/>
        </p:spPr>
      </p:pic>
      <p:sp>
        <p:nvSpPr>
          <p:cNvPr id="13" name="Oval 12"/>
          <p:cNvSpPr/>
          <p:nvPr/>
        </p:nvSpPr>
        <p:spPr>
          <a:xfrm>
            <a:off x="-1600200" y="1981200"/>
            <a:ext cx="12268200" cy="60198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38200" y="3124200"/>
            <a:ext cx="7391400" cy="2895601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The Business Landscape</a:t>
            </a:r>
            <a:b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en-US" sz="3600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Session One</a:t>
            </a:r>
            <a: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/>
            </a:r>
            <a:b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October </a:t>
            </a:r>
            <a:r>
              <a:rPr lang="en-US" sz="27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9, </a:t>
            </a:r>
            <a:r>
              <a:rPr lang="en-US" sz="27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2013</a:t>
            </a:r>
            <a:r>
              <a:rPr lang="en-US" sz="32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Kathy </a:t>
            </a:r>
            <a:r>
              <a:rPr lang="en-US" sz="3200" b="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Nyquist</a:t>
            </a:r>
            <a:r>
              <a:rPr lang="en-US" sz="31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Principal, New Venture Advisors LLC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Chicago, IL   (773) 245-3570</a:t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newventureadvisors.net</a:t>
            </a:r>
            <a:endParaRPr lang="en-US" sz="2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Segmenting the Market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836613" y="1703388"/>
            <a:ext cx="7451725" cy="83185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Defining a group of potential customers whose </a:t>
            </a:r>
            <a:r>
              <a:rPr lang="en-US" sz="2400" u="sng" dirty="0" smtClean="0">
                <a:solidFill>
                  <a:schemeClr val="bg1"/>
                </a:solidFill>
              </a:rPr>
              <a:t>problem</a:t>
            </a:r>
            <a:r>
              <a:rPr lang="en-US" sz="2400" dirty="0" smtClean="0">
                <a:solidFill>
                  <a:schemeClr val="bg1"/>
                </a:solidFill>
              </a:rPr>
              <a:t> or </a:t>
            </a:r>
            <a:r>
              <a:rPr lang="en-US" sz="2400" u="sng" dirty="0" smtClean="0">
                <a:solidFill>
                  <a:schemeClr val="bg1"/>
                </a:solidFill>
              </a:rPr>
              <a:t>use </a:t>
            </a:r>
            <a:r>
              <a:rPr lang="en-US" sz="2400" u="sng" dirty="0">
                <a:solidFill>
                  <a:schemeClr val="bg1"/>
                </a:solidFill>
              </a:rPr>
              <a:t>of your solution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share </a:t>
            </a:r>
            <a:r>
              <a:rPr lang="en-US" sz="2400" dirty="0">
                <a:solidFill>
                  <a:schemeClr val="bg1"/>
                </a:solidFill>
              </a:rPr>
              <a:t>several characteristics</a:t>
            </a:r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1022350" y="3124200"/>
            <a:ext cx="36258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31775" indent="-231775"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Industrial classification</a:t>
            </a:r>
          </a:p>
          <a:p>
            <a:pPr marL="231775" indent="-231775"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Geographic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regions or sales territories</a:t>
            </a:r>
          </a:p>
          <a:p>
            <a:pPr marL="231775" indent="-231775"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Basic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demographic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groups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marL="231775" indent="-231775"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Purchase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or usage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groups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marL="231775" indent="-231775"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Values or lifestyle classifications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5124450" y="3125212"/>
            <a:ext cx="34099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Product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attribute preferences</a:t>
            </a:r>
          </a:p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Benefits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sought</a:t>
            </a:r>
          </a:p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Brand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preferences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/ loyalty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Price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sensitivity</a:t>
            </a:r>
          </a:p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Socioeconomic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status</a:t>
            </a:r>
          </a:p>
          <a:p>
            <a:pPr marL="231775" indent="-231775">
              <a:buClr>
                <a:srgbClr val="FF9966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Deal proneness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5028" name="Text Box 36"/>
          <p:cNvSpPr txBox="1">
            <a:spLocks noChangeArrowheads="1"/>
          </p:cNvSpPr>
          <p:nvPr/>
        </p:nvSpPr>
        <p:spPr bwMode="auto">
          <a:xfrm>
            <a:off x="1008054" y="2743200"/>
            <a:ext cx="27257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/>
                </a:solidFill>
              </a:rPr>
              <a:t>Standard characteristics</a:t>
            </a:r>
          </a:p>
        </p:txBody>
      </p:sp>
      <p:sp>
        <p:nvSpPr>
          <p:cNvPr id="85029" name="Text Box 37"/>
          <p:cNvSpPr txBox="1">
            <a:spLocks noChangeArrowheads="1"/>
          </p:cNvSpPr>
          <p:nvPr/>
        </p:nvSpPr>
        <p:spPr bwMode="auto">
          <a:xfrm>
            <a:off x="5105400" y="2724090"/>
            <a:ext cx="25689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/>
                </a:solidFill>
              </a:rPr>
              <a:t>Custom characteristics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6" grpId="0"/>
      <p:bldP spid="85027" grpId="0"/>
      <p:bldP spid="85028" grpId="0"/>
      <p:bldP spid="850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Segmenting the Market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762000" y="4191000"/>
            <a:ext cx="36576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softEdge rad="12700"/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 smtClean="0">
                <a:solidFill>
                  <a:schemeClr val="bg1"/>
                </a:solidFill>
              </a:rPr>
              <a:t>Channel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how reached</a:t>
            </a:r>
            <a:endParaRPr lang="en-US" sz="2800" i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029200" y="4191000"/>
            <a:ext cx="31242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softEdge rad="12700"/>
          </a:effectLst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 smtClean="0">
                <a:solidFill>
                  <a:schemeClr val="bg1"/>
                </a:solidFill>
              </a:rPr>
              <a:t>Geography</a:t>
            </a:r>
            <a:r>
              <a:rPr lang="en-US" sz="2800" b="1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 where</a:t>
            </a:r>
            <a:endParaRPr lang="en-US" sz="2800" i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4724400"/>
            <a:ext cx="350520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Retail – direct</a:t>
            </a:r>
          </a:p>
          <a:p>
            <a:pPr marL="231775" indent="-231775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Wholesale – through intermediaries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4724400"/>
            <a:ext cx="3505200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Primary markets</a:t>
            </a:r>
          </a:p>
          <a:p>
            <a:pPr marL="231775" indent="-231775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Entire trading area</a:t>
            </a:r>
          </a:p>
          <a:p>
            <a:pPr marL="231775" indent="-231775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Along existing routes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762000" y="1676400"/>
            <a:ext cx="36576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softEdge rad="12700"/>
          </a:effectLst>
        </p:spPr>
        <p:txBody>
          <a:bodyPr vert="horz" lIns="91440" tIns="45720" rIns="91440" bIns="45720" rtlCol="0"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Product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what you sell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098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Commodity types</a:t>
            </a:r>
          </a:p>
          <a:p>
            <a:pPr marL="231775" indent="-231775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Fresh vs. value-added</a:t>
            </a: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5029200" y="1695271"/>
            <a:ext cx="32766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softEdge rad="12700"/>
          </a:effectLst>
        </p:spPr>
        <p:txBody>
          <a:bodyPr vert="horz" lIns="91440" tIns="45720" rIns="91440" bIns="45720" rtlCol="0"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Customer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to whom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29200" y="2228671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Consumer, Chef</a:t>
            </a:r>
          </a:p>
          <a:p>
            <a:pPr marL="231775" indent="-231775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Who’s the Buyer?</a:t>
            </a:r>
          </a:p>
          <a:p>
            <a:pPr marL="231775" indent="-231775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Distributor, Mgt co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/>
      <p:bldP spid="18" grpId="0"/>
      <p:bldP spid="20" grpId="0" animBg="1"/>
      <p:bldP spid="21" grpId="0"/>
      <p:bldP spid="23" grpId="0" animBg="1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which you are </a:t>
            </a:r>
            <a:r>
              <a:rPr lang="en-US" b="1" dirty="0" smtClean="0">
                <a:solidFill>
                  <a:schemeClr val="accent3"/>
                </a:solidFill>
              </a:rPr>
              <a:t>differentiated</a:t>
            </a:r>
          </a:p>
          <a:p>
            <a:r>
              <a:rPr lang="en-US" dirty="0" smtClean="0"/>
              <a:t>In which you can </a:t>
            </a:r>
            <a:r>
              <a:rPr lang="en-US" b="1" dirty="0" smtClean="0">
                <a:solidFill>
                  <a:schemeClr val="accent3"/>
                </a:solidFill>
              </a:rPr>
              <a:t>deliver value quickly</a:t>
            </a:r>
          </a:p>
          <a:p>
            <a:r>
              <a:rPr lang="en-US" dirty="0" smtClean="0"/>
              <a:t>In which </a:t>
            </a:r>
            <a:r>
              <a:rPr lang="en-US" b="1" dirty="0" smtClean="0">
                <a:solidFill>
                  <a:schemeClr val="accent3"/>
                </a:solidFill>
              </a:rPr>
              <a:t>customers are accessible</a:t>
            </a:r>
          </a:p>
          <a:p>
            <a:pPr lvl="1"/>
            <a:r>
              <a:rPr lang="en-US" dirty="0" smtClean="0"/>
              <a:t>Path to cash flow positive</a:t>
            </a:r>
          </a:p>
          <a:p>
            <a:r>
              <a:rPr lang="en-US" dirty="0" smtClean="0"/>
              <a:t>In which there are </a:t>
            </a:r>
            <a:r>
              <a:rPr lang="en-US" b="1" dirty="0" smtClean="0">
                <a:solidFill>
                  <a:schemeClr val="accent3"/>
                </a:solidFill>
              </a:rPr>
              <a:t>adjacent markets </a:t>
            </a:r>
            <a:r>
              <a:rPr lang="en-US" dirty="0" smtClean="0"/>
              <a:t>for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Segmentation, Target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2057400"/>
          <a:ext cx="57150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604736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Price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6137" y="5574268"/>
            <a:ext cx="116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Volume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524000" y="2221468"/>
            <a:ext cx="0" cy="3276600"/>
          </a:xfrm>
          <a:prstGeom prst="straightConnector1">
            <a:avLst/>
          </a:prstGeom>
          <a:ln w="34925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24000" y="5486400"/>
            <a:ext cx="5943600" cy="11668"/>
          </a:xfrm>
          <a:prstGeom prst="straightConnector1">
            <a:avLst/>
          </a:prstGeom>
          <a:ln w="34925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Ladder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28194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57200" y="40386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57200" y="52578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0" name="Oval 9"/>
          <p:cNvSpPr/>
          <p:nvPr/>
        </p:nvSpPr>
        <p:spPr>
          <a:xfrm>
            <a:off x="6934200" y="5105400"/>
            <a:ext cx="2133600" cy="1371600"/>
          </a:xfrm>
          <a:prstGeom prst="ellipse">
            <a:avLst/>
          </a:prstGeom>
          <a:solidFill>
            <a:srgbClr val="8CA9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Brown carbonated sugar water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6934200" y="3886200"/>
            <a:ext cx="2133600" cy="1371600"/>
          </a:xfrm>
          <a:prstGeom prst="ellipse">
            <a:avLst/>
          </a:prstGeom>
          <a:solidFill>
            <a:srgbClr val="C6B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Sweet effervescent beverage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667000"/>
            <a:ext cx="2133600" cy="1371600"/>
          </a:xfrm>
          <a:prstGeom prst="ellipse">
            <a:avLst/>
          </a:prstGeom>
          <a:solidFill>
            <a:srgbClr val="B66D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Tastes good and refreshing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6934200" y="1447800"/>
            <a:ext cx="2133600" cy="137160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Makes me happy</a:t>
            </a:r>
            <a:endParaRPr lang="en-US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Graphic spid="8" grpId="0">
        <p:bldAsOne/>
      </p:bldGraphic>
      <p:bldGraphic spid="9" grpId="0">
        <p:bldAsOne/>
      </p:bldGraphic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Ladder – Consumer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Content Placeholder 5"/>
          <p:cNvGraphicFramePr>
            <a:graphicFrameLocks/>
          </p:cNvGraphicFramePr>
          <p:nvPr/>
        </p:nvGraphicFramePr>
        <p:xfrm>
          <a:off x="457200" y="1600201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57200" y="28194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457200" y="40386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2" name="Diagram 21"/>
          <p:cNvGraphicFramePr/>
          <p:nvPr/>
        </p:nvGraphicFramePr>
        <p:xfrm>
          <a:off x="457200" y="52578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0" name="Oval 9"/>
          <p:cNvSpPr/>
          <p:nvPr/>
        </p:nvSpPr>
        <p:spPr>
          <a:xfrm>
            <a:off x="6934200" y="5105400"/>
            <a:ext cx="2133600" cy="1371600"/>
          </a:xfrm>
          <a:prstGeom prst="ellipse">
            <a:avLst/>
          </a:prstGeom>
          <a:solidFill>
            <a:srgbClr val="8CA9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 chemical pesticides or GMOs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6934200" y="3886200"/>
            <a:ext cx="2133600" cy="1371600"/>
          </a:xfrm>
          <a:prstGeom prst="ellipse">
            <a:avLst/>
          </a:prstGeom>
          <a:solidFill>
            <a:srgbClr val="C6B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Sustainably produced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667000"/>
            <a:ext cx="2133600" cy="1371600"/>
          </a:xfrm>
          <a:prstGeom prst="ellipse">
            <a:avLst/>
          </a:prstGeom>
          <a:solidFill>
            <a:srgbClr val="B66D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Safe for me and my family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6934200" y="1447800"/>
            <a:ext cx="2133600" cy="137160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Peace of mind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Ladder –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Content Placeholder 5"/>
          <p:cNvGraphicFramePr>
            <a:graphicFrameLocks/>
          </p:cNvGraphicFramePr>
          <p:nvPr/>
        </p:nvGraphicFramePr>
        <p:xfrm>
          <a:off x="457200" y="1600201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57200" y="28194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457200" y="40386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2" name="Diagram 21"/>
          <p:cNvGraphicFramePr/>
          <p:nvPr/>
        </p:nvGraphicFramePr>
        <p:xfrm>
          <a:off x="457200" y="5257800"/>
          <a:ext cx="6781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0" name="Oval 9"/>
          <p:cNvSpPr/>
          <p:nvPr/>
        </p:nvSpPr>
        <p:spPr>
          <a:xfrm>
            <a:off x="6934200" y="5105400"/>
            <a:ext cx="2133600" cy="1371600"/>
          </a:xfrm>
          <a:prstGeom prst="ellipse">
            <a:avLst/>
          </a:prstGeom>
          <a:solidFill>
            <a:srgbClr val="8CA9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Aggregated local produce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6934200" y="3886200"/>
            <a:ext cx="2133600" cy="1371600"/>
          </a:xfrm>
          <a:prstGeom prst="ellipse">
            <a:avLst/>
          </a:prstGeom>
          <a:solidFill>
            <a:srgbClr val="C6B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Easy access to quantity, quality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667000"/>
            <a:ext cx="2133600" cy="1371600"/>
          </a:xfrm>
          <a:prstGeom prst="ellipse">
            <a:avLst/>
          </a:prstGeom>
          <a:solidFill>
            <a:srgbClr val="B66D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Save me time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6934200" y="1447800"/>
            <a:ext cx="2133600" cy="137160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More successful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Customer Problem</a:t>
            </a:r>
          </a:p>
          <a:p>
            <a:pPr marL="465138" lvl="1" indent="-7938">
              <a:buNone/>
            </a:pPr>
            <a:r>
              <a:rPr lang="en-US" i="1" dirty="0" smtClean="0"/>
              <a:t>Situation which puts them in your market</a:t>
            </a:r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Relevant Solution </a:t>
            </a:r>
          </a:p>
          <a:p>
            <a:pPr marL="465138" lvl="1" indent="-7938">
              <a:buNone/>
            </a:pPr>
            <a:r>
              <a:rPr lang="en-US" i="1" dirty="0" smtClean="0"/>
              <a:t>Product/service offering</a:t>
            </a:r>
          </a:p>
          <a:p>
            <a:pPr lvl="1"/>
            <a:r>
              <a:rPr lang="en-US" dirty="0" smtClean="0"/>
              <a:t>what it is, what it does</a:t>
            </a:r>
          </a:p>
          <a:p>
            <a:pPr lvl="1"/>
            <a:r>
              <a:rPr lang="en-US" dirty="0" smtClean="0"/>
              <a:t>features &amp; attributes</a:t>
            </a:r>
          </a:p>
          <a:p>
            <a:pPr lvl="1"/>
            <a:r>
              <a:rPr lang="en-US" dirty="0" smtClean="0"/>
              <a:t>compelling reason to buy</a:t>
            </a:r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Specific Benefits </a:t>
            </a:r>
          </a:p>
          <a:p>
            <a:pPr lvl="1">
              <a:buNone/>
            </a:pPr>
            <a:r>
              <a:rPr lang="en-US" i="1" dirty="0" smtClean="0"/>
              <a:t>Quantified value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1600200"/>
            <a:ext cx="3276600" cy="1143000"/>
          </a:xfrm>
          <a:prstGeom prst="roundRect">
            <a:avLst/>
          </a:prstGeom>
          <a:solidFill>
            <a:schemeClr val="accent2"/>
          </a:solidFill>
          <a:ln>
            <a:solidFill>
              <a:srgbClr val="CB3D3A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2">
                    <a:lumMod val="90000"/>
                  </a:schemeClr>
                </a:solidFill>
              </a:rPr>
              <a:t>Cannot access high volumes of quality local produce without  serious effort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24400" y="3352800"/>
            <a:ext cx="3276600" cy="1143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2">
                    <a:lumMod val="90000"/>
                  </a:schemeClr>
                </a:solidFill>
              </a:rPr>
              <a:t>Aggregate fresh produce from local farms, packed to your specifications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724400" y="5105400"/>
            <a:ext cx="3273552" cy="1143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2">
                    <a:lumMod val="90000"/>
                  </a:schemeClr>
                </a:solidFill>
              </a:rPr>
              <a:t>Get what you need through one point of contact</a:t>
            </a:r>
          </a:p>
          <a:p>
            <a:pPr algn="ctr"/>
            <a:r>
              <a:rPr lang="en-US" sz="2000" b="1" dirty="0" smtClean="0">
                <a:solidFill>
                  <a:schemeClr val="bg2">
                    <a:lumMod val="90000"/>
                  </a:schemeClr>
                </a:solidFill>
              </a:rPr>
              <a:t>- variety, quantity, quality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Proposition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must talk to customers </a:t>
            </a:r>
          </a:p>
          <a:p>
            <a:pPr lvl="1">
              <a:buNone/>
            </a:pPr>
            <a:r>
              <a:rPr lang="en-US" i="1" dirty="0" smtClean="0"/>
              <a:t>at least 25</a:t>
            </a:r>
          </a:p>
          <a:p>
            <a:r>
              <a:rPr lang="en-US" dirty="0" smtClean="0"/>
              <a:t>Highest order communication </a:t>
            </a:r>
          </a:p>
          <a:p>
            <a:pPr lvl="1">
              <a:buNone/>
            </a:pPr>
            <a:r>
              <a:rPr lang="en-US" i="1" dirty="0" smtClean="0"/>
              <a:t>make it plain and understandable to customer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4237037"/>
            <a:ext cx="8229600" cy="20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Great businesses solve big problems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Investors want to know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big is the problem?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unique is your solution?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886200"/>
            <a:ext cx="123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Remember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1" name="7-Point Star 10"/>
          <p:cNvSpPr/>
          <p:nvPr/>
        </p:nvSpPr>
        <p:spPr>
          <a:xfrm rot="369621">
            <a:off x="6073321" y="1564468"/>
            <a:ext cx="1999628" cy="1607000"/>
          </a:xfrm>
          <a:prstGeom prst="star7">
            <a:avLst/>
          </a:prstGeom>
          <a:solidFill>
            <a:srgbClr val="FFC000"/>
          </a:solidFill>
          <a:ln>
            <a:solidFill>
              <a:srgbClr val="FFC00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1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Mission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Business Model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Customer Segmentation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Target Market Selection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Customer Benefits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/>
              <a:t>Value Proposition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0731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Who You Are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riped Right Arrow 6">
            <a:hlinkClick r:id="rId2" action="ppaction://hlinksldjump"/>
          </p:cNvPr>
          <p:cNvSpPr/>
          <p:nvPr/>
        </p:nvSpPr>
        <p:spPr>
          <a:xfrm>
            <a:off x="7391400" y="5105400"/>
            <a:ext cx="990600" cy="7620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00" y="1447800"/>
            <a:ext cx="3705225" cy="370522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295400" y="914400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Opportunity Identification </a:t>
            </a:r>
          </a:p>
          <a:p>
            <a:r>
              <a:rPr lang="en-US" sz="2400" dirty="0" smtClean="0"/>
              <a:t>Environmental Assessment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1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 descr="a-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tCamp_WebinarFrontPage_Oct13.jpg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00" y="-304800"/>
            <a:ext cx="9730592" cy="7519554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Kathryn Nyquist\Documents\My Dropbox\Business\NVA\Logo\nva_new_horiz_white_938x16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6324600" cy="1132764"/>
          </a:xfrm>
          <a:prstGeom prst="rect">
            <a:avLst/>
          </a:prstGeom>
          <a:noFill/>
          <a:effectLst/>
        </p:spPr>
      </p:pic>
      <p:sp>
        <p:nvSpPr>
          <p:cNvPr id="13" name="Oval 12"/>
          <p:cNvSpPr/>
          <p:nvPr/>
        </p:nvSpPr>
        <p:spPr>
          <a:xfrm>
            <a:off x="-1600200" y="1981200"/>
            <a:ext cx="12268200" cy="60198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38200" y="3124200"/>
            <a:ext cx="7391400" cy="2895601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The Business Landscape</a:t>
            </a:r>
            <a:b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en-US" sz="3600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Session Two</a:t>
            </a:r>
            <a: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/>
            </a:r>
            <a:br>
              <a:rPr lang="en-US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October 11, 2013</a:t>
            </a:r>
            <a:r>
              <a:rPr lang="en-US" sz="3200" b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Kathy </a:t>
            </a:r>
            <a:r>
              <a:rPr lang="en-US" sz="3200" b="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Nyquist</a:t>
            </a:r>
            <a:r>
              <a:rPr lang="en-US" sz="31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Principal, New Venture Advisors LLC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Chicago, IL   (773) 245-3570</a:t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newventureadvisors.net</a:t>
            </a:r>
            <a:endParaRPr lang="en-US" sz="2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900" b="1" dirty="0" smtClean="0"/>
              <a:t>To clearly define your unique position in the market</a:t>
            </a:r>
          </a:p>
          <a:p>
            <a:pPr lvl="2"/>
            <a:endParaRPr lang="en-US" b="1" dirty="0" smtClean="0">
              <a:solidFill>
                <a:schemeClr val="accent3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3"/>
                </a:solidFill>
              </a:rPr>
              <a:t>For listeners in assessment mode </a:t>
            </a:r>
            <a:r>
              <a:rPr lang="en-US" dirty="0" smtClean="0"/>
              <a:t>                                  </a:t>
            </a:r>
            <a:r>
              <a:rPr lang="en-US" b="1" i="1" dirty="0" smtClean="0"/>
              <a:t>you will design a better business</a:t>
            </a:r>
          </a:p>
          <a:p>
            <a:pPr lvl="2"/>
            <a:endParaRPr lang="en-US" i="1" dirty="0" smtClean="0"/>
          </a:p>
          <a:p>
            <a:pPr lvl="2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3"/>
                </a:solidFill>
              </a:rPr>
              <a:t>For listeners in operations mode </a:t>
            </a:r>
            <a:r>
              <a:rPr lang="en-US" dirty="0" smtClean="0"/>
              <a:t>                                   </a:t>
            </a:r>
            <a:r>
              <a:rPr lang="en-US" b="1" i="1" dirty="0" smtClean="0"/>
              <a:t>you will strengthen your understanding of the market in which you compete </a:t>
            </a:r>
          </a:p>
          <a:p>
            <a:pPr lvl="2">
              <a:buNone/>
            </a:pPr>
            <a:r>
              <a:rPr lang="en-US" b="1" i="1" dirty="0" smtClean="0"/>
              <a:t>	and how to communicate with customers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1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will help you: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429000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b="1" dirty="0" smtClean="0"/>
              <a:t>Define who you are</a:t>
            </a:r>
            <a:endParaRPr lang="en-US" sz="2000" dirty="0" smtClean="0"/>
          </a:p>
          <a:p>
            <a:pPr>
              <a:buNone/>
            </a:pPr>
            <a:r>
              <a:rPr lang="en-US" sz="2000" b="0" i="1" dirty="0" smtClean="0"/>
              <a:t>	mission, business model, value proposition</a:t>
            </a:r>
          </a:p>
          <a:p>
            <a:endParaRPr lang="en-US" sz="200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 smtClean="0"/>
              <a:t>Define the customer</a:t>
            </a:r>
          </a:p>
          <a:p>
            <a:pPr>
              <a:buNone/>
            </a:pPr>
            <a:r>
              <a:rPr lang="en-US" sz="2000" b="0" i="1" dirty="0" smtClean="0"/>
              <a:t>	segmentation, target market selection</a:t>
            </a:r>
            <a:r>
              <a:rPr lang="en-US" sz="2000" dirty="0" smtClean="0"/>
              <a:t>	</a:t>
            </a:r>
            <a:endParaRPr lang="en-US" sz="2000" b="0" i="1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2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will help you: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735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Define the industry and market</a:t>
            </a:r>
          </a:p>
          <a:p>
            <a:pPr>
              <a:buNone/>
            </a:pPr>
            <a:r>
              <a:rPr lang="en-US" b="0" i="1" dirty="0" smtClean="0"/>
              <a:t>	 size, structure, trends</a:t>
            </a:r>
          </a:p>
          <a:p>
            <a:pPr>
              <a:buNone/>
            </a:pPr>
            <a:endParaRPr lang="en-US" b="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Understand the field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0" i="1" dirty="0" smtClean="0"/>
              <a:t>competitive landscape </a:t>
            </a:r>
          </a:p>
          <a:p>
            <a:endParaRPr lang="en-US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Know why you will win</a:t>
            </a:r>
          </a:p>
          <a:p>
            <a:pPr>
              <a:buNone/>
            </a:pPr>
            <a:r>
              <a:rPr lang="en-US" b="0" i="1" dirty="0" smtClean="0"/>
              <a:t>	differentiation, barriers</a:t>
            </a:r>
          </a:p>
          <a:p>
            <a:pPr>
              <a:buNone/>
            </a:pPr>
            <a:endParaRPr lang="en-US" b="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b="1" dirty="0" smtClean="0"/>
              <a:t>Develop your brand</a:t>
            </a:r>
          </a:p>
          <a:p>
            <a:pPr>
              <a:buNone/>
            </a:pPr>
            <a:r>
              <a:rPr lang="en-US" b="0" i="1" dirty="0" smtClean="0"/>
              <a:t>	brand foundations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the Industry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Part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Market structure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Top-down market sizing 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Growth rate, sales projections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Nature of participants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Ratios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Key success factors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Trends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Long-term prospects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Industry definition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Consider buyer’s range of authority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And consumer’s frame of reference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19800" y="1524000"/>
          <a:ext cx="1447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67200" y="4572000"/>
            <a:ext cx="1524000" cy="733663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7" name="Left Bracket 6"/>
          <p:cNvSpPr/>
          <p:nvPr/>
        </p:nvSpPr>
        <p:spPr>
          <a:xfrm>
            <a:off x="6019800" y="2819400"/>
            <a:ext cx="152400" cy="3581400"/>
          </a:xfrm>
          <a:prstGeom prst="leftBracket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67200" y="2667000"/>
            <a:ext cx="1524000" cy="733663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Buyer</a:t>
            </a:r>
            <a:endParaRPr lang="en-US" dirty="0"/>
          </a:p>
        </p:txBody>
      </p:sp>
      <p:sp>
        <p:nvSpPr>
          <p:cNvPr id="9" name="Left Bracket 8"/>
          <p:cNvSpPr/>
          <p:nvPr/>
        </p:nvSpPr>
        <p:spPr>
          <a:xfrm>
            <a:off x="5867400" y="2209800"/>
            <a:ext cx="381000" cy="1600200"/>
          </a:xfrm>
          <a:prstGeom prst="leftBracket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7162800" y="1524000"/>
          <a:ext cx="1447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loud Callout 12"/>
          <p:cNvSpPr/>
          <p:nvPr/>
        </p:nvSpPr>
        <p:spPr>
          <a:xfrm rot="1204448">
            <a:off x="8012420" y="2975106"/>
            <a:ext cx="990136" cy="685800"/>
          </a:xfrm>
          <a:prstGeom prst="cloudCallou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Dessert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 animBg="1"/>
      <p:bldP spid="9" grpId="0" animBg="1"/>
      <p:bldGraphic spid="10" grpId="0">
        <p:bldAsOne/>
      </p:bldGraphic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Buyer’s Range of Authority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26917" y="1981200"/>
            <a:ext cx="4495800" cy="16764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Groceries in Canada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Billion Wholesale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817" y="2935069"/>
            <a:ext cx="2161347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Fresh Produce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3770" y="38494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Dairy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14765" y="4078069"/>
            <a:ext cx="1623422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Frozen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42175" y="3392269"/>
            <a:ext cx="1665439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 Goods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06848" y="40780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Meat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>
            <a:stCxn id="5" idx="3"/>
            <a:endCxn id="10" idx="6"/>
          </p:cNvCxnSpPr>
          <p:nvPr/>
        </p:nvCxnSpPr>
        <p:spPr>
          <a:xfrm flipH="1" flipV="1">
            <a:off x="2402164" y="3389501"/>
            <a:ext cx="683148" cy="225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3"/>
          </p:cNvCxnSpPr>
          <p:nvPr/>
        </p:nvCxnSpPr>
        <p:spPr>
          <a:xfrm flipH="1">
            <a:off x="2155482" y="3412097"/>
            <a:ext cx="929830" cy="4373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3"/>
          </p:cNvCxnSpPr>
          <p:nvPr/>
        </p:nvCxnSpPr>
        <p:spPr>
          <a:xfrm>
            <a:off x="3085312" y="3412097"/>
            <a:ext cx="833247" cy="6659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5"/>
          </p:cNvCxnSpPr>
          <p:nvPr/>
        </p:nvCxnSpPr>
        <p:spPr>
          <a:xfrm>
            <a:off x="6264322" y="3412097"/>
            <a:ext cx="462154" cy="6659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</p:cNvCxnSpPr>
          <p:nvPr/>
        </p:nvCxnSpPr>
        <p:spPr>
          <a:xfrm>
            <a:off x="6264322" y="3412097"/>
            <a:ext cx="1036606" cy="1132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20835" y="51448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Dairy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63370" y="55258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F&amp;V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21648" y="5181600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Dinners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Connector 30"/>
          <p:cNvCxnSpPr>
            <a:stCxn id="12" idx="4"/>
            <a:endCxn id="28" idx="7"/>
          </p:cNvCxnSpPr>
          <p:nvPr/>
        </p:nvCxnSpPr>
        <p:spPr>
          <a:xfrm flipH="1">
            <a:off x="5706512" y="4986933"/>
            <a:ext cx="1019964" cy="2910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4"/>
          </p:cNvCxnSpPr>
          <p:nvPr/>
        </p:nvCxnSpPr>
        <p:spPr>
          <a:xfrm flipH="1">
            <a:off x="6575082" y="4986933"/>
            <a:ext cx="151394" cy="5389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2" idx="4"/>
            <a:endCxn id="30" idx="1"/>
          </p:cNvCxnSpPr>
          <p:nvPr/>
        </p:nvCxnSpPr>
        <p:spPr>
          <a:xfrm>
            <a:off x="6726476" y="4986933"/>
            <a:ext cx="732917" cy="32776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97048" y="5257800"/>
            <a:ext cx="1623422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Fluid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39429" y="5181600"/>
            <a:ext cx="1623422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Frozen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Connector 39"/>
          <p:cNvCxnSpPr>
            <a:stCxn id="11" idx="4"/>
          </p:cNvCxnSpPr>
          <p:nvPr/>
        </p:nvCxnSpPr>
        <p:spPr>
          <a:xfrm flipH="1">
            <a:off x="1708760" y="4758333"/>
            <a:ext cx="446721" cy="49946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1" idx="4"/>
          </p:cNvCxnSpPr>
          <p:nvPr/>
        </p:nvCxnSpPr>
        <p:spPr>
          <a:xfrm>
            <a:off x="2155481" y="4758333"/>
            <a:ext cx="995659" cy="42326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3" grpId="0" animBg="1"/>
      <p:bldP spid="14" grpId="0" animBg="1"/>
      <p:bldP spid="14" grpId="1" animBg="1"/>
      <p:bldP spid="14" grpId="2" animBg="1"/>
      <p:bldP spid="28" grpId="0" animBg="1"/>
      <p:bldP spid="29" grpId="0" animBg="1"/>
      <p:bldP spid="30" grpId="0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Consumer’s Frame of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295400" y="1718667"/>
            <a:ext cx="2068883" cy="16764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Breakfast Foods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Billion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778" y="3434536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3770" y="4348936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Cereal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7418" y="3815536"/>
            <a:ext cx="1784186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Convenient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63183" y="3392269"/>
            <a:ext cx="1623421" cy="908864"/>
          </a:xfrm>
          <a:prstGeom prst="ellipse">
            <a:avLst/>
          </a:prstGeom>
          <a:solidFill>
            <a:srgbClr val="CB3D3A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Scratch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3547467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Toaster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>
            <a:stCxn id="5" idx="4"/>
            <a:endCxn id="11" idx="0"/>
          </p:cNvCxnSpPr>
          <p:nvPr/>
        </p:nvCxnSpPr>
        <p:spPr>
          <a:xfrm flipH="1">
            <a:off x="2155481" y="3395067"/>
            <a:ext cx="174361" cy="9538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4"/>
            <a:endCxn id="10" idx="7"/>
          </p:cNvCxnSpPr>
          <p:nvPr/>
        </p:nvCxnSpPr>
        <p:spPr>
          <a:xfrm flipH="1">
            <a:off x="1895455" y="3395067"/>
            <a:ext cx="434387" cy="1725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4"/>
          </p:cNvCxnSpPr>
          <p:nvPr/>
        </p:nvCxnSpPr>
        <p:spPr>
          <a:xfrm>
            <a:off x="2329842" y="3395067"/>
            <a:ext cx="457200" cy="4204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9" idx="4"/>
            <a:endCxn id="12" idx="0"/>
          </p:cNvCxnSpPr>
          <p:nvPr/>
        </p:nvCxnSpPr>
        <p:spPr>
          <a:xfrm flipH="1">
            <a:off x="6069511" y="2895600"/>
            <a:ext cx="592248" cy="9199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9" idx="4"/>
          </p:cNvCxnSpPr>
          <p:nvPr/>
        </p:nvCxnSpPr>
        <p:spPr>
          <a:xfrm>
            <a:off x="6661759" y="2895600"/>
            <a:ext cx="639169" cy="6297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20835" y="51448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63370" y="5525869"/>
            <a:ext cx="1623422" cy="9088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Cereal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21648" y="5181600"/>
            <a:ext cx="1623422" cy="908864"/>
          </a:xfrm>
          <a:prstGeom prst="ellipse">
            <a:avLst/>
          </a:prstGeom>
          <a:solidFill>
            <a:schemeClr val="accent6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Trail Mix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Million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Connector 30"/>
          <p:cNvCxnSpPr>
            <a:stCxn id="12" idx="4"/>
            <a:endCxn id="28" idx="7"/>
          </p:cNvCxnSpPr>
          <p:nvPr/>
        </p:nvCxnSpPr>
        <p:spPr>
          <a:xfrm flipH="1">
            <a:off x="5706512" y="4724400"/>
            <a:ext cx="362999" cy="5535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4"/>
            <a:endCxn id="29" idx="0"/>
          </p:cNvCxnSpPr>
          <p:nvPr/>
        </p:nvCxnSpPr>
        <p:spPr>
          <a:xfrm>
            <a:off x="6069511" y="4724400"/>
            <a:ext cx="505570" cy="8014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2" idx="4"/>
            <a:endCxn id="30" idx="1"/>
          </p:cNvCxnSpPr>
          <p:nvPr/>
        </p:nvCxnSpPr>
        <p:spPr>
          <a:xfrm>
            <a:off x="6069511" y="4724400"/>
            <a:ext cx="1389882" cy="5903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Oval 48"/>
          <p:cNvSpPr/>
          <p:nvPr/>
        </p:nvSpPr>
        <p:spPr>
          <a:xfrm>
            <a:off x="5627317" y="1219200"/>
            <a:ext cx="2068883" cy="16764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Breakfast Foods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$X Billion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8" grpId="0" animBg="1"/>
      <p:bldP spid="29" grpId="0" animBg="1"/>
      <p:bldP spid="30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3705225" cy="37052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810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Environmental Assessment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9400" y="838200"/>
            <a:ext cx="5486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Feasibility Assessment</a:t>
            </a:r>
          </a:p>
          <a:p>
            <a:r>
              <a:rPr lang="en-US" sz="2400" dirty="0" smtClean="0"/>
              <a:t>Shape Concept</a:t>
            </a:r>
          </a:p>
          <a:p>
            <a:r>
              <a:rPr lang="en-US" sz="2400" dirty="0" smtClean="0"/>
              <a:t>Test Viability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905000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2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 descr="a-7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Product made with nuts, fruit and granola like a Breakfast Bar but in a pouch with loose ingredients like Trail Mix</a:t>
            </a:r>
          </a:p>
        </p:txBody>
      </p:sp>
      <p:grpSp>
        <p:nvGrpSpPr>
          <p:cNvPr id="21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22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100584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Convenient Breakfast  Foods</a:t>
              </a:r>
            </a:p>
          </p:txBody>
        </p:sp>
      </p:grpSp>
      <p:grpSp>
        <p:nvGrpSpPr>
          <p:cNvPr id="27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28" name="Rounded Rectangle 27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Frame of Reference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the Market – Top-Down</a:t>
            </a:r>
          </a:p>
        </p:txBody>
      </p:sp>
      <p:graphicFrame>
        <p:nvGraphicFramePr>
          <p:cNvPr id="8214" name="Group 22"/>
          <p:cNvGraphicFramePr>
            <a:graphicFrameLocks noGrp="1"/>
          </p:cNvGraphicFramePr>
          <p:nvPr/>
        </p:nvGraphicFramePr>
        <p:xfrm>
          <a:off x="838200" y="2651760"/>
          <a:ext cx="7298372" cy="1463040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520825"/>
                <a:gridCol w="3200400"/>
                <a:gridCol w="2577147"/>
              </a:tblGrid>
              <a:tr h="271463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Category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Breakfast Foods $34B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Healthy Snacking $29B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Breakfast Bars*  $743M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Nuts/Seeds  $1.8B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Breakfast Trail Mix   </a:t>
                      </a:r>
                      <a:r>
                        <a:rPr kumimoji="0" lang="en-US" sz="180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new!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Granola Bars  $910M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*Also includes Cereal/Snack Bars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Trail Mix  $277M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10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100584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Foods + Healthy Snacking</a:t>
              </a:r>
            </a:p>
            <a:p>
              <a:pPr algn="ctr"/>
              <a:r>
                <a:rPr lang="en-US" sz="2000" b="1" dirty="0" smtClean="0"/>
                <a:t>= $63B</a:t>
              </a:r>
            </a:p>
          </p:txBody>
        </p:sp>
      </p:grpSp>
      <p:grpSp>
        <p:nvGrpSpPr>
          <p:cNvPr id="12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13" name="Rounded Rectangle 12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Industry Size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15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16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73152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Trail Mix Segment</a:t>
              </a:r>
            </a:p>
            <a:p>
              <a:pPr algn="ctr"/>
              <a:r>
                <a:rPr lang="en-US" sz="2000" b="1" dirty="0" smtClean="0"/>
                <a:t>= $?M</a:t>
              </a:r>
            </a:p>
          </p:txBody>
        </p:sp>
      </p:grpSp>
      <p:grpSp>
        <p:nvGrpSpPr>
          <p:cNvPr id="18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9" name="Rounded Rectangle 18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Category Definition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6858000" y="4953000"/>
            <a:ext cx="1860500" cy="1702328"/>
            <a:chOff x="6366005" y="688116"/>
            <a:chExt cx="1860500" cy="1702328"/>
          </a:xfrm>
        </p:grpSpPr>
        <p:sp>
          <p:nvSpPr>
            <p:cNvPr id="32" name="Rectangle 32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  <a:solidFill>
              <a:srgbClr val="DEE7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Rectangle 33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73152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Bars </a:t>
              </a:r>
            </a:p>
            <a:p>
              <a:pPr algn="ctr"/>
              <a:r>
                <a:rPr lang="en-US" sz="2000" b="1" dirty="0" smtClean="0"/>
                <a:t>+ Granola Bars</a:t>
              </a:r>
            </a:p>
            <a:p>
              <a:pPr algn="ctr"/>
              <a:r>
                <a:rPr lang="en-US" sz="2000" b="1" dirty="0" smtClean="0"/>
                <a:t>= $1.7B</a:t>
              </a:r>
            </a:p>
          </p:txBody>
        </p:sp>
      </p:grpSp>
      <p:grpSp>
        <p:nvGrpSpPr>
          <p:cNvPr id="34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35" name="Rounded Rectangle 34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Source of Volume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40" name="Oval 39"/>
          <p:cNvSpPr/>
          <p:nvPr/>
        </p:nvSpPr>
        <p:spPr>
          <a:xfrm>
            <a:off x="2743200" y="2590800"/>
            <a:ext cx="2590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562600" y="2590800"/>
            <a:ext cx="2590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7000" y="3276600"/>
            <a:ext cx="2590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667000" y="2971800"/>
            <a:ext cx="2590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562600" y="3276600"/>
            <a:ext cx="2590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05600" y="6096000"/>
            <a:ext cx="2209800" cy="40011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SOV &gt; Category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of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 smtClean="0">
                <a:solidFill>
                  <a:schemeClr val="accent1"/>
                </a:solidFill>
              </a:rPr>
              <a:t>consumer’s </a:t>
            </a:r>
            <a:r>
              <a:rPr lang="en-US" dirty="0" smtClean="0"/>
              <a:t>point of view</a:t>
            </a:r>
          </a:p>
          <a:p>
            <a:r>
              <a:rPr lang="en-US" dirty="0" smtClean="0"/>
              <a:t>Establishes your </a:t>
            </a:r>
            <a:r>
              <a:rPr lang="en-US" dirty="0" smtClean="0">
                <a:solidFill>
                  <a:schemeClr val="accent1"/>
                </a:solidFill>
              </a:rPr>
              <a:t>competitive set</a:t>
            </a:r>
          </a:p>
          <a:p>
            <a:r>
              <a:rPr lang="en-US" dirty="0" smtClean="0"/>
              <a:t>Informs your </a:t>
            </a:r>
            <a:r>
              <a:rPr lang="en-US" dirty="0" smtClean="0">
                <a:solidFill>
                  <a:schemeClr val="accent1"/>
                </a:solidFill>
              </a:rPr>
              <a:t>comparative communication</a:t>
            </a:r>
          </a:p>
          <a:p>
            <a:r>
              <a:rPr lang="en-US" dirty="0" smtClean="0"/>
              <a:t>Large enough to </a:t>
            </a:r>
            <a:r>
              <a:rPr lang="en-US" dirty="0" smtClean="0">
                <a:solidFill>
                  <a:schemeClr val="accent1"/>
                </a:solidFill>
              </a:rPr>
              <a:t>capture meaningful volume</a:t>
            </a:r>
          </a:p>
          <a:p>
            <a:r>
              <a:rPr lang="en-US" dirty="0" smtClean="0"/>
              <a:t>Small enough to be </a:t>
            </a:r>
            <a:r>
              <a:rPr lang="en-US" b="1" dirty="0" smtClean="0">
                <a:solidFill>
                  <a:schemeClr val="accent1"/>
                </a:solidFill>
              </a:rPr>
              <a:t>differentiated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Product made with nuts, fruit and granola like a Breakfast Bar but in a pouch with loose ingredients like Trail Mix</a:t>
            </a:r>
          </a:p>
        </p:txBody>
      </p:sp>
      <p:grpSp>
        <p:nvGrpSpPr>
          <p:cNvPr id="2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22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100584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Convenient Breakfast </a:t>
              </a:r>
            </a:p>
          </p:txBody>
        </p:sp>
      </p:grp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the Market – Top-Down</a:t>
            </a:r>
          </a:p>
        </p:txBody>
      </p:sp>
      <p:graphicFrame>
        <p:nvGraphicFramePr>
          <p:cNvPr id="8214" name="Group 22"/>
          <p:cNvGraphicFramePr>
            <a:graphicFrameLocks noGrp="1"/>
          </p:cNvGraphicFramePr>
          <p:nvPr/>
        </p:nvGraphicFramePr>
        <p:xfrm>
          <a:off x="838200" y="2651760"/>
          <a:ext cx="7298372" cy="1463040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520825"/>
                <a:gridCol w="3200400"/>
                <a:gridCol w="2577147"/>
              </a:tblGrid>
              <a:tr h="271463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Category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Breakfast Foods $34B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</a:rPr>
                        <a:t>Healthy Snacking $29B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Breakfast Bars*  $743M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Nuts/Seeds  $1.8B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Breakfast Trail Mix   </a:t>
                      </a:r>
                      <a:r>
                        <a:rPr kumimoji="0" lang="en-US" sz="180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new!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Granola Bars  $910M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*Also includes Cereal/Snack Bars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Trail Mix  $277M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2"/>
          <p:cNvGrpSpPr/>
          <p:nvPr/>
        </p:nvGrpSpPr>
        <p:grpSpPr>
          <a:xfrm>
            <a:off x="304800" y="4953000"/>
            <a:ext cx="1860500" cy="1702328"/>
            <a:chOff x="0" y="685800"/>
            <a:chExt cx="1860500" cy="1702328"/>
          </a:xfrm>
        </p:grpSpPr>
        <p:sp>
          <p:nvSpPr>
            <p:cNvPr id="10" name="Rectangle 23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  <a:solidFill>
              <a:srgbClr val="E8D0D0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24"/>
            <p:cNvSpPr/>
            <p:nvPr/>
          </p:nvSpPr>
          <p:spPr>
            <a:xfrm>
              <a:off x="0" y="685800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100584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Foods + Healthy Snacking</a:t>
              </a:r>
            </a:p>
            <a:p>
              <a:pPr algn="ctr"/>
              <a:r>
                <a:rPr lang="en-US" sz="2000" b="1" dirty="0" smtClean="0"/>
                <a:t>= $63B</a:t>
              </a:r>
            </a:p>
          </p:txBody>
        </p:sp>
      </p:grpSp>
      <p:grpSp>
        <p:nvGrpSpPr>
          <p:cNvPr id="5" name="Group 7"/>
          <p:cNvGrpSpPr/>
          <p:nvPr/>
        </p:nvGrpSpPr>
        <p:grpSpPr>
          <a:xfrm>
            <a:off x="304800" y="4419600"/>
            <a:ext cx="1860500" cy="626981"/>
            <a:chOff x="3094" y="61117"/>
            <a:chExt cx="1860500" cy="626981"/>
          </a:xfrm>
        </p:grpSpPr>
        <p:sp>
          <p:nvSpPr>
            <p:cNvPr id="13" name="Rounded Rectangle 12"/>
            <p:cNvSpPr/>
            <p:nvPr/>
          </p:nvSpPr>
          <p:spPr>
            <a:xfrm>
              <a:off x="309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3370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Industry Size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6" name="Group 25"/>
          <p:cNvGrpSpPr/>
          <p:nvPr/>
        </p:nvGrpSpPr>
        <p:grpSpPr>
          <a:xfrm>
            <a:off x="2451200" y="4953000"/>
            <a:ext cx="1860500" cy="1702328"/>
            <a:chOff x="2124064" y="688116"/>
            <a:chExt cx="1860500" cy="1702328"/>
          </a:xfrm>
        </p:grpSpPr>
        <p:sp>
          <p:nvSpPr>
            <p:cNvPr id="16" name="Rectangle 26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solidFill>
              <a:srgbClr val="E8DCD0">
                <a:alpha val="90000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1675274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27"/>
            <p:cNvSpPr/>
            <p:nvPr/>
          </p:nvSpPr>
          <p:spPr>
            <a:xfrm>
              <a:off x="2124064" y="688116"/>
              <a:ext cx="1860500" cy="1702328"/>
            </a:xfrm>
            <a:prstGeom prst="roundRect">
              <a:avLst/>
            </a:prstGeom>
            <a:ln w="25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73152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Trail Mix Segment</a:t>
              </a:r>
            </a:p>
            <a:p>
              <a:pPr algn="ctr"/>
              <a:r>
                <a:rPr lang="en-US" sz="2000" b="1" dirty="0" smtClean="0"/>
                <a:t>= $?M</a:t>
              </a:r>
            </a:p>
          </p:txBody>
        </p:sp>
      </p:grpSp>
      <p:grpSp>
        <p:nvGrpSpPr>
          <p:cNvPr id="8" name="Group 13"/>
          <p:cNvGrpSpPr/>
          <p:nvPr/>
        </p:nvGrpSpPr>
        <p:grpSpPr>
          <a:xfrm>
            <a:off x="2482900" y="4419600"/>
            <a:ext cx="1860500" cy="626981"/>
            <a:chOff x="2124064" y="61117"/>
            <a:chExt cx="1860500" cy="626981"/>
          </a:xfrm>
        </p:grpSpPr>
        <p:sp>
          <p:nvSpPr>
            <p:cNvPr id="19" name="Rounded Rectangle 18"/>
            <p:cNvSpPr/>
            <p:nvPr/>
          </p:nvSpPr>
          <p:spPr>
            <a:xfrm>
              <a:off x="2124064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3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154671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Category Definition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6858000" y="4953000"/>
            <a:ext cx="1860500" cy="1702328"/>
            <a:chOff x="6366005" y="688116"/>
            <a:chExt cx="1860500" cy="1702328"/>
          </a:xfrm>
        </p:grpSpPr>
        <p:sp>
          <p:nvSpPr>
            <p:cNvPr id="32" name="Rectangle 32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  <a:solidFill>
              <a:srgbClr val="DEE7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Rectangle 33"/>
            <p:cNvSpPr/>
            <p:nvPr/>
          </p:nvSpPr>
          <p:spPr>
            <a:xfrm>
              <a:off x="636600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73152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Breakfast Bars </a:t>
              </a:r>
            </a:p>
            <a:p>
              <a:pPr algn="ctr"/>
              <a:r>
                <a:rPr lang="en-US" sz="2000" b="1" dirty="0" smtClean="0"/>
                <a:t>+ Granola Bars</a:t>
              </a:r>
            </a:p>
            <a:p>
              <a:pPr algn="ctr"/>
              <a:r>
                <a:rPr lang="en-US" sz="2000" b="1" dirty="0" smtClean="0"/>
                <a:t>= $1.7B</a:t>
              </a:r>
            </a:p>
          </p:txBody>
        </p:sp>
      </p:grpSp>
      <p:grpSp>
        <p:nvGrpSpPr>
          <p:cNvPr id="12" name="Group 19"/>
          <p:cNvGrpSpPr/>
          <p:nvPr/>
        </p:nvGrpSpPr>
        <p:grpSpPr>
          <a:xfrm>
            <a:off x="6858000" y="4419600"/>
            <a:ext cx="1860500" cy="626981"/>
            <a:chOff x="6366005" y="61117"/>
            <a:chExt cx="1860500" cy="626981"/>
          </a:xfrm>
        </p:grpSpPr>
        <p:sp>
          <p:nvSpPr>
            <p:cNvPr id="35" name="Rounded Rectangle 34"/>
            <p:cNvSpPr/>
            <p:nvPr/>
          </p:nvSpPr>
          <p:spPr>
            <a:xfrm>
              <a:off x="6366005" y="61117"/>
              <a:ext cx="1860500" cy="626981"/>
            </a:xfrm>
            <a:prstGeom prst="roundRect">
              <a:avLst/>
            </a:prstGeom>
          </p:spPr>
          <p:style>
            <a:lnRef idx="1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3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4"/>
            <p:cNvSpPr/>
            <p:nvPr/>
          </p:nvSpPr>
          <p:spPr>
            <a:xfrm>
              <a:off x="639661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Source of Volume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705600" y="6096000"/>
            <a:ext cx="2209800" cy="40011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SOV &gt; Category</a:t>
            </a:r>
          </a:p>
        </p:txBody>
      </p:sp>
      <p:grpSp>
        <p:nvGrpSpPr>
          <p:cNvPr id="39" name="Group 28"/>
          <p:cNvGrpSpPr/>
          <p:nvPr/>
        </p:nvGrpSpPr>
        <p:grpSpPr>
          <a:xfrm>
            <a:off x="4648200" y="4953000"/>
            <a:ext cx="1860500" cy="1702328"/>
            <a:chOff x="4245035" y="688116"/>
            <a:chExt cx="1860500" cy="1702328"/>
          </a:xfrm>
        </p:grpSpPr>
        <p:sp>
          <p:nvSpPr>
            <p:cNvPr id="47" name="Rectangle 29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  <a:solidFill>
              <a:srgbClr val="E7E6D1">
                <a:alpha val="89804"/>
              </a:srgbClr>
            </a:solidFill>
            <a:ln w="25400"/>
          </p:spPr>
          <p:style>
            <a:lnRef idx="1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Rectangle 30"/>
            <p:cNvSpPr/>
            <p:nvPr/>
          </p:nvSpPr>
          <p:spPr>
            <a:xfrm>
              <a:off x="4245035" y="688116"/>
              <a:ext cx="1860500" cy="1702328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100584" bIns="112014" numCol="1" spcCol="1270" anchor="t" anchorCtr="0">
              <a:noAutofit/>
            </a:bodyPr>
            <a:lstStyle/>
            <a:p>
              <a:pPr algn="ctr"/>
              <a:r>
                <a:rPr lang="en-US" sz="2000" b="1" dirty="0" smtClean="0"/>
                <a:t>Convenient Breakfast </a:t>
              </a:r>
            </a:p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-or-          Healthy OTG Breakfast?</a:t>
              </a:r>
            </a:p>
            <a:p>
              <a:pPr algn="ctr"/>
              <a:endParaRPr lang="en-US" sz="2000" b="1" dirty="0" smtClean="0"/>
            </a:p>
            <a:p>
              <a:pPr algn="ctr"/>
              <a:r>
                <a:rPr lang="en-US" sz="2000" b="1" dirty="0" smtClean="0"/>
                <a:t> </a:t>
              </a:r>
            </a:p>
          </p:txBody>
        </p:sp>
      </p:grpSp>
      <p:grpSp>
        <p:nvGrpSpPr>
          <p:cNvPr id="3" name="Group 16"/>
          <p:cNvGrpSpPr/>
          <p:nvPr/>
        </p:nvGrpSpPr>
        <p:grpSpPr>
          <a:xfrm>
            <a:off x="4648200" y="4419600"/>
            <a:ext cx="1860500" cy="626981"/>
            <a:chOff x="4245035" y="61117"/>
            <a:chExt cx="1860500" cy="626981"/>
          </a:xfrm>
        </p:grpSpPr>
        <p:sp>
          <p:nvSpPr>
            <p:cNvPr id="28" name="Rounded Rectangle 27"/>
            <p:cNvSpPr/>
            <p:nvPr/>
          </p:nvSpPr>
          <p:spPr>
            <a:xfrm>
              <a:off x="4245035" y="61117"/>
              <a:ext cx="1860500" cy="626981"/>
            </a:xfrm>
            <a:prstGeom prst="roundRect">
              <a:avLst/>
            </a:prstGeom>
            <a:gradFill rotWithShape="0">
              <a:gsLst>
                <a:gs pos="0">
                  <a:schemeClr val="accent2">
                    <a:hueOff val="3121013"/>
                    <a:satOff val="-3893"/>
                    <a:lumOff val="915"/>
                    <a:alphaOff val="0"/>
                    <a:shade val="51000"/>
                    <a:satMod val="130000"/>
                  </a:schemeClr>
                </a:gs>
                <a:gs pos="80000">
                  <a:srgbClr val="C6B843"/>
                </a:gs>
                <a:gs pos="100000">
                  <a:schemeClr val="accent2">
                    <a:hueOff val="3121013"/>
                    <a:satOff val="-3893"/>
                    <a:lumOff val="915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4275642" y="91724"/>
              <a:ext cx="1799286" cy="565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 pitchFamily="34" charset="0"/>
                </a:rPr>
                <a:t>Frame of Reference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14400" y="2743200"/>
            <a:ext cx="7391400" cy="3200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Rate, 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industry analyst reports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46175" y="2865437"/>
            <a:ext cx="7007225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858000" y="1143000"/>
            <a:ext cx="1905000" cy="5105400"/>
          </a:xfrm>
          <a:prstGeom prst="roundRect">
            <a:avLst/>
          </a:prstGeom>
          <a:solidFill>
            <a:schemeClr val="bg2">
              <a:lumMod val="75000"/>
              <a:alpha val="93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4419600" y="1143000"/>
            <a:ext cx="2209800" cy="5105400"/>
          </a:xfrm>
          <a:prstGeom prst="roundRect">
            <a:avLst/>
          </a:prstGeom>
          <a:solidFill>
            <a:schemeClr val="bg2">
              <a:lumMod val="75000"/>
              <a:alpha val="93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Rounded Rectangle 52"/>
          <p:cNvSpPr/>
          <p:nvPr/>
        </p:nvSpPr>
        <p:spPr>
          <a:xfrm>
            <a:off x="4572000" y="2057400"/>
            <a:ext cx="1905000" cy="1524000"/>
          </a:xfrm>
          <a:prstGeom prst="roundRect">
            <a:avLst/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MERCHANT WHOLESALERS</a:t>
            </a:r>
            <a:endParaRPr lang="en-US" sz="7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Specialty Produce</a:t>
            </a:r>
            <a:endParaRPr lang="en-US" sz="800" b="1" dirty="0" smtClean="0">
              <a:solidFill>
                <a:schemeClr val="bg2"/>
              </a:solidFill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Broad Line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62200" y="1143000"/>
            <a:ext cx="1828800" cy="5105400"/>
          </a:xfrm>
          <a:prstGeom prst="roundRect">
            <a:avLst/>
          </a:prstGeom>
          <a:solidFill>
            <a:schemeClr val="bg2">
              <a:lumMod val="75000"/>
              <a:alpha val="93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934200" y="4419600"/>
            <a:ext cx="1752600" cy="1524000"/>
          </a:xfrm>
          <a:prstGeom prst="roundRect">
            <a:avLst/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</a:t>
            </a:r>
            <a:endParaRPr lang="en-US" sz="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650" lvl="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Farmers Markets </a:t>
            </a:r>
            <a:endParaRPr lang="en-US" sz="800" b="1" dirty="0" smtClean="0">
              <a:solidFill>
                <a:schemeClr val="bg2"/>
              </a:solidFill>
            </a:endParaRPr>
          </a:p>
          <a:p>
            <a:pPr marL="120650" lvl="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Farm Stands</a:t>
            </a:r>
            <a:endParaRPr lang="en-US" sz="800" b="1" dirty="0" smtClean="0">
              <a:solidFill>
                <a:schemeClr val="bg2"/>
              </a:solidFill>
            </a:endParaRPr>
          </a:p>
          <a:p>
            <a:pPr marL="120650" lvl="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CSAs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230868"/>
            <a:ext cx="1524000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Post-Harvest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7000" y="2057400"/>
            <a:ext cx="1219200" cy="609600"/>
          </a:xfrm>
          <a:prstGeom prst="roundRect">
            <a:avLst/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Importers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86600" y="1244025"/>
            <a:ext cx="1524000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Retail Sales Outlets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1371600"/>
            <a:ext cx="1524000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Distribution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934200" y="1981200"/>
            <a:ext cx="1752600" cy="9144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lvl="0" algn="ctr"/>
            <a:r>
              <a:rPr lang="en-US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GROCERY</a:t>
            </a:r>
            <a:endParaRPr lang="en-US" sz="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650" lvl="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Stores</a:t>
            </a:r>
          </a:p>
          <a:p>
            <a:pPr marL="120650" lvl="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Home Delivery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2514600" y="4572000"/>
            <a:ext cx="1524000" cy="6096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Processors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4600" y="3352800"/>
            <a:ext cx="1524000" cy="5334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Aggregators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572000" y="4343400"/>
            <a:ext cx="1905000" cy="677094"/>
          </a:xfrm>
          <a:prstGeom prst="roundRect">
            <a:avLst>
              <a:gd name="adj" fmla="val 29833"/>
            </a:avLst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Self-Distributing Retailers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934200" y="3048000"/>
            <a:ext cx="1752600" cy="1219200"/>
          </a:xfrm>
          <a:prstGeom prst="roundRect">
            <a:avLst/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FOODSERVICE</a:t>
            </a:r>
            <a:endParaRPr lang="en-US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65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Contract Catering</a:t>
            </a:r>
          </a:p>
          <a:p>
            <a:pPr marL="120650" indent="-1206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2"/>
                </a:solidFill>
              </a:rPr>
              <a:t>Restaurants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6553200" y="1219200"/>
            <a:ext cx="457200" cy="533400"/>
          </a:xfrm>
          <a:prstGeom prst="right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>
            <a:off x="4038600" y="1219200"/>
            <a:ext cx="457200" cy="533400"/>
          </a:xfrm>
          <a:prstGeom prst="right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Down Arrow 44"/>
          <p:cNvSpPr/>
          <p:nvPr/>
        </p:nvSpPr>
        <p:spPr>
          <a:xfrm>
            <a:off x="3048000" y="4029894"/>
            <a:ext cx="457200" cy="457200"/>
          </a:xfrm>
          <a:prstGeom prst="down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3048000" y="2819400"/>
            <a:ext cx="457200" cy="457200"/>
          </a:xfrm>
          <a:prstGeom prst="down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572000" y="2667000"/>
            <a:ext cx="1905000" cy="5334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buFont typeface="Arial" pitchFamily="34" charset="0"/>
              <a:buChar char="•"/>
              <a:tabLst>
                <a:tab pos="173038" algn="l"/>
              </a:tabLst>
            </a:pPr>
            <a:r>
              <a:rPr lang="en-US" b="1" dirty="0" smtClean="0">
                <a:solidFill>
                  <a:schemeClr val="bg2"/>
                </a:solidFill>
              </a:rPr>
              <a:t>Specialty Produce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3" name="U-Turn Arrow 42"/>
          <p:cNvSpPr/>
          <p:nvPr/>
        </p:nvSpPr>
        <p:spPr>
          <a:xfrm flipV="1">
            <a:off x="990600" y="5715000"/>
            <a:ext cx="7086600" cy="990600"/>
          </a:xfrm>
          <a:prstGeom prst="uturn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anchor="ctr"/>
          <a:lstStyle/>
          <a:p>
            <a:r>
              <a:rPr lang="en-US" dirty="0" smtClean="0"/>
              <a:t>Nature of Participants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5257800" y="3733800"/>
            <a:ext cx="457200" cy="457200"/>
          </a:xfrm>
          <a:prstGeom prst="down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04800" y="1143000"/>
            <a:ext cx="1828800" cy="5105400"/>
          </a:xfrm>
          <a:prstGeom prst="roundRect">
            <a:avLst/>
          </a:prstGeom>
          <a:solidFill>
            <a:schemeClr val="bg2">
              <a:lumMod val="75000"/>
              <a:alpha val="93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1219200" y="5334000"/>
            <a:ext cx="3810000" cy="609600"/>
          </a:xfrm>
          <a:prstGeom prst="roundRect">
            <a:avLst>
              <a:gd name="adj" fmla="val 22351"/>
            </a:avLst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Brokers, Agents, Auctions, Exchanges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886200" y="5334000"/>
            <a:ext cx="1219200" cy="6096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tabLst>
                <a:tab pos="173038" algn="l"/>
              </a:tabLst>
            </a:pPr>
            <a:r>
              <a:rPr lang="en-US" b="1" dirty="0" smtClean="0">
                <a:solidFill>
                  <a:schemeClr val="bg2"/>
                </a:solidFill>
              </a:rPr>
              <a:t>Exchanges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371600"/>
            <a:ext cx="1524000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Production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09600" y="3352800"/>
            <a:ext cx="1219200" cy="685800"/>
          </a:xfrm>
          <a:prstGeom prst="roundRect">
            <a:avLst/>
          </a:prstGeom>
          <a:solidFill>
            <a:schemeClr val="accent6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Grower -Shippers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33400" y="2057400"/>
            <a:ext cx="1371600" cy="914400"/>
          </a:xfrm>
          <a:prstGeom prst="roundRect">
            <a:avLst/>
          </a:prstGeom>
          <a:solidFill>
            <a:srgbClr val="25719B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Growers and Producers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2057400" y="1219200"/>
            <a:ext cx="457200" cy="533400"/>
          </a:xfrm>
          <a:prstGeom prst="rightArrow">
            <a:avLst/>
          </a:prstGeom>
          <a:solidFill>
            <a:schemeClr val="accent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6E8F590-4805-454E-B9B0-1DA6C5214DC6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19200" y="1447800"/>
            <a:ext cx="6705600" cy="4419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Ratios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54454" y="1554480"/>
          <a:ext cx="6399689" cy="4186078"/>
        </p:xfrm>
        <a:graphic>
          <a:graphicData uri="http://schemas.openxmlformats.org/drawingml/2006/table">
            <a:tbl>
              <a:tblPr/>
              <a:tblGrid>
                <a:gridCol w="2808993"/>
                <a:gridCol w="1207064"/>
                <a:gridCol w="794544"/>
                <a:gridCol w="794544"/>
                <a:gridCol w="794544"/>
              </a:tblGrid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P&amp;L Pro Forma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Annual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% Sales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Sysco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Industry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Calibri"/>
                        </a:rPr>
                        <a:t> Volume (Cases)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312,500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Calibri"/>
                        </a:rPr>
                        <a:t> Average Price/Case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$24.00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 Sales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$7,500,000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 Returns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($150,000)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2%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Net Revenue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$7,350,000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 Cost of Goods Sold (COGS)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($5,808,193)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Gross Margin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$1,541,807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21%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18%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11%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 Sales, General and Administrative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($1,081,300)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14%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13%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≈10%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 Depreciation &amp; Amortization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($23,093)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Operating Margin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$437,414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5%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1%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Financing Expense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($19,200)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Taxable Income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$418,214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Tax @ 35% 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($146,375)</a:t>
                      </a:r>
                      <a:endParaRPr lang="en-US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Net Income/Profit Margin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$271,839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2.5%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&lt;1%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2809"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Cash from Operations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$286,633 </a:t>
                      </a:r>
                      <a:endParaRPr lang="en-US" sz="15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6678" marR="86678" marT="0" marB="0" anchor="ctr">
                    <a:lnL>
                      <a:noFill/>
                    </a:lnL>
                    <a:lnR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A3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9200" y="6019800"/>
            <a:ext cx="6801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90000"/>
                  </a:schemeClr>
                </a:solidFill>
              </a:rPr>
              <a:t>Others: sales/sq ft, inventory turnover, velocity, rev/employee</a:t>
            </a:r>
            <a:endParaRPr lang="en-US" sz="20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066800" y="1270000"/>
          <a:ext cx="70104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Market structure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Top-down market sizing 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Growth rate, sales projections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Nature of participants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Ratios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Key success factors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Trends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Long-term prospects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76330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Analysis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 the Field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B3D3A"/>
                </a:solidFill>
              </a:rPr>
              <a:t>Part 3</a:t>
            </a:r>
            <a:endParaRPr lang="en-US" dirty="0">
              <a:solidFill>
                <a:srgbClr val="CB3D3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Market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Bottom-up market sizing</a:t>
            </a:r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Competitive landscape</a:t>
            </a:r>
          </a:p>
          <a:p>
            <a:pPr>
              <a:buClr>
                <a:srgbClr val="CB3D3A"/>
              </a:buClr>
              <a:buFont typeface="Wingdings" pitchFamily="2" charset="2"/>
              <a:buChar char="§"/>
            </a:pPr>
            <a:r>
              <a:rPr lang="en-US" dirty="0" smtClean="0"/>
              <a:t>Differentiation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3705225" cy="37052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810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Environmental Assessment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7200" y="914400"/>
            <a:ext cx="4876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Business Planning</a:t>
            </a:r>
          </a:p>
          <a:p>
            <a:r>
              <a:rPr lang="en-US" sz="2400" dirty="0" smtClean="0"/>
              <a:t>Strategic Plans </a:t>
            </a:r>
          </a:p>
          <a:p>
            <a:r>
              <a:rPr lang="en-US" sz="2400" dirty="0" smtClean="0"/>
              <a:t>Pro Forma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Shape Concept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Test Viability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52800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3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 descr="a-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5000" y="3505200"/>
            <a:ext cx="6629400" cy="3048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  <a:alpha val="71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  <a:alpha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Up Financial Forecast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70560" y="5105400"/>
          <a:ext cx="7863840" cy="7416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21567"/>
                <a:gridCol w="1399713"/>
                <a:gridCol w="1310640"/>
                <a:gridCol w="1310640"/>
                <a:gridCol w="1310640"/>
                <a:gridCol w="13106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%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Growth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% Margin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-100%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2.5%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5.0%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7391400" y="3810000"/>
            <a:ext cx="990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Segmentation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2057400"/>
          <a:ext cx="57150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604736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Price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6137" y="5574268"/>
            <a:ext cx="116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Volume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524000" y="2221468"/>
            <a:ext cx="0" cy="3276600"/>
          </a:xfrm>
          <a:prstGeom prst="straightConnector1">
            <a:avLst/>
          </a:prstGeom>
          <a:ln w="34925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24000" y="5486400"/>
            <a:ext cx="5943600" cy="11668"/>
          </a:xfrm>
          <a:prstGeom prst="straightConnector1">
            <a:avLst/>
          </a:prstGeom>
          <a:ln w="34925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 Selection -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1752600"/>
            <a:ext cx="35814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Rounded Rectangle 6"/>
          <p:cNvSpPr/>
          <p:nvPr/>
        </p:nvSpPr>
        <p:spPr>
          <a:xfrm>
            <a:off x="685800" y="4343400"/>
            <a:ext cx="35814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4876800" y="4343400"/>
            <a:ext cx="32004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876800" y="1752600"/>
            <a:ext cx="3352800" cy="533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685800" y="1752601"/>
            <a:ext cx="3581400" cy="1828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Product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you sell</a:t>
            </a:r>
          </a:p>
          <a:p>
            <a:pPr marL="285750" indent="-285750">
              <a:spcBef>
                <a:spcPct val="20000"/>
              </a:spcBef>
              <a:buClr>
                <a:srgbClr val="CB3D3A"/>
              </a:buClr>
              <a:buFont typeface="Wingdings" pitchFamily="2" charset="2"/>
              <a:buChar char="§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Produce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876800" y="1752601"/>
            <a:ext cx="3352800" cy="2362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Customer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whom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B3D3A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Specialty Retailers – natural channel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B3D3A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Chefs – fine dining and fast casual with local concept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685800" y="4343400"/>
            <a:ext cx="36576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Channel</a:t>
            </a:r>
            <a:r>
              <a:rPr lang="en-US" sz="2800" b="1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how reached</a:t>
            </a:r>
            <a:endParaRPr lang="en-US" sz="2800" i="1" dirty="0">
              <a:solidFill>
                <a:schemeClr val="bg2">
                  <a:lumMod val="90000"/>
                </a:schemeClr>
              </a:solidFill>
            </a:endParaRPr>
          </a:p>
          <a:p>
            <a:pPr marL="285750" indent="-285750">
              <a:spcBef>
                <a:spcPct val="20000"/>
              </a:spcBef>
              <a:buClr>
                <a:srgbClr val="CB3D3A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Direct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876800" y="4343400"/>
            <a:ext cx="32004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r>
              <a:rPr lang="en-US" sz="2800" b="1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 </a:t>
            </a:r>
            <a:r>
              <a:rPr lang="en-US" sz="2800" i="1" dirty="0" smtClean="0">
                <a:solidFill>
                  <a:schemeClr val="bg2">
                    <a:lumMod val="90000"/>
                  </a:schemeClr>
                </a:solidFill>
              </a:rPr>
              <a:t>where</a:t>
            </a:r>
            <a:endParaRPr lang="en-US" sz="2800" i="1" dirty="0">
              <a:solidFill>
                <a:schemeClr val="bg2">
                  <a:lumMod val="90000"/>
                </a:schemeClr>
              </a:solidFill>
            </a:endParaRPr>
          </a:p>
          <a:p>
            <a:pPr marL="285750" indent="-285750">
              <a:spcBef>
                <a:spcPct val="20000"/>
              </a:spcBef>
              <a:buClr>
                <a:srgbClr val="CB3D3A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Chicago Metro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Market Sizing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1" y="1600200"/>
          <a:ext cx="8381999" cy="4236720"/>
        </p:xfrm>
        <a:graphic>
          <a:graphicData uri="http://schemas.openxmlformats.org/drawingml/2006/table">
            <a:tbl>
              <a:tblPr firstRow="1" lastRow="1" bandRow="1">
                <a:tableStyleId>{F5AB1C69-6EDB-4FF4-983F-18BD219EF322}</a:tableStyleId>
              </a:tblPr>
              <a:tblGrid>
                <a:gridCol w="3026833"/>
                <a:gridCol w="1008944"/>
                <a:gridCol w="1397000"/>
                <a:gridCol w="1552222"/>
                <a:gridCol w="1397000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in Market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Spending on Category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Spending on Segment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Market</a:t>
                      </a:r>
                      <a:r>
                        <a:rPr lang="en-US" baseline="0" dirty="0" smtClean="0"/>
                        <a:t> Contribution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/>
                        <a:t>Specialty</a:t>
                      </a:r>
                      <a:r>
                        <a:rPr lang="en-US" sz="2000" b="1" u="sng" baseline="0" dirty="0" smtClean="0"/>
                        <a:t> Grocery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u="none" baseline="0" dirty="0" smtClean="0"/>
                        <a:t>Whole Foods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baseline="0" dirty="0" smtClean="0"/>
                        <a:t>Marianos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baseline="0" dirty="0" smtClean="0"/>
                        <a:t>Independents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b="1" baseline="0" dirty="0" smtClean="0"/>
                        <a:t>Annual Market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21</a:t>
                      </a:r>
                    </a:p>
                    <a:p>
                      <a:pPr algn="r"/>
                      <a:r>
                        <a:rPr lang="en-US" sz="2000" dirty="0" smtClean="0"/>
                        <a:t>5</a:t>
                      </a:r>
                    </a:p>
                    <a:p>
                      <a:pPr algn="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$11.0M</a:t>
                      </a:r>
                    </a:p>
                    <a:p>
                      <a:pPr algn="r"/>
                      <a:r>
                        <a:rPr lang="en-US" sz="2000" dirty="0" smtClean="0"/>
                        <a:t>$6.5M</a:t>
                      </a:r>
                    </a:p>
                    <a:p>
                      <a:pPr algn="r"/>
                      <a:r>
                        <a:rPr lang="en-US" sz="2000" dirty="0" smtClean="0"/>
                        <a:t>$2.0M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>
                          <a:solidFill>
                            <a:srgbClr val="CB3D3A"/>
                          </a:solidFill>
                        </a:rPr>
                        <a:t>10%   </a:t>
                      </a:r>
                      <a:r>
                        <a:rPr lang="en-US" sz="2000" dirty="0" smtClean="0"/>
                        <a:t>$1.1M</a:t>
                      </a:r>
                    </a:p>
                    <a:p>
                      <a:pPr algn="r"/>
                      <a:r>
                        <a:rPr lang="en-US" sz="2000" dirty="0" smtClean="0">
                          <a:solidFill>
                            <a:srgbClr val="CB3D3A"/>
                          </a:solidFill>
                        </a:rPr>
                        <a:t>10%   </a:t>
                      </a:r>
                      <a:r>
                        <a:rPr lang="en-US" sz="2000" dirty="0" smtClean="0"/>
                        <a:t>$0.7M</a:t>
                      </a:r>
                    </a:p>
                    <a:p>
                      <a:pPr algn="r"/>
                      <a:r>
                        <a:rPr lang="en-US" sz="2000" dirty="0" smtClean="0">
                          <a:solidFill>
                            <a:srgbClr val="CB3D3A"/>
                          </a:solidFill>
                        </a:rPr>
                        <a:t>10%   </a:t>
                      </a:r>
                      <a:r>
                        <a:rPr lang="en-US" sz="2000" dirty="0" smtClean="0"/>
                        <a:t>$0.2M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$23.1M</a:t>
                      </a:r>
                    </a:p>
                    <a:p>
                      <a:pPr algn="r"/>
                      <a:r>
                        <a:rPr lang="en-US" sz="2000" dirty="0" smtClean="0"/>
                        <a:t>$3.3M</a:t>
                      </a:r>
                    </a:p>
                    <a:p>
                      <a:pPr algn="r"/>
                      <a:r>
                        <a:rPr lang="en-US" sz="2000" u="sng" dirty="0" smtClean="0"/>
                        <a:t>$3.0M</a:t>
                      </a:r>
                    </a:p>
                    <a:p>
                      <a:pPr algn="r"/>
                      <a:r>
                        <a:rPr lang="en-US" sz="2000" b="1" dirty="0" smtClean="0"/>
                        <a:t>$29.4M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/>
                        <a:t>Chefs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dirty="0" smtClean="0"/>
                        <a:t>Fine Dining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000" dirty="0" smtClean="0"/>
                        <a:t>Fast Casual</a:t>
                      </a:r>
                      <a:endParaRPr lang="en-U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/>
                        <a:t>Annual Market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100</a:t>
                      </a:r>
                    </a:p>
                    <a:p>
                      <a:pPr algn="r"/>
                      <a:r>
                        <a:rPr lang="en-US" sz="2000" dirty="0" smtClean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$200K</a:t>
                      </a:r>
                    </a:p>
                    <a:p>
                      <a:pPr algn="r"/>
                      <a:r>
                        <a:rPr lang="en-US" sz="2000" dirty="0" smtClean="0"/>
                        <a:t>$150K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>
                          <a:solidFill>
                            <a:srgbClr val="CB3D3A"/>
                          </a:solidFill>
                        </a:rPr>
                        <a:t>50%</a:t>
                      </a:r>
                      <a:r>
                        <a:rPr lang="en-US" sz="2000" baseline="0" dirty="0" smtClean="0">
                          <a:solidFill>
                            <a:srgbClr val="CB3D3A"/>
                          </a:solidFill>
                        </a:rPr>
                        <a:t>   </a:t>
                      </a:r>
                      <a:r>
                        <a:rPr lang="en-US" sz="2000" dirty="0" smtClean="0"/>
                        <a:t>$100K</a:t>
                      </a:r>
                    </a:p>
                    <a:p>
                      <a:pPr algn="r"/>
                      <a:r>
                        <a:rPr lang="en-US" sz="2000" dirty="0" smtClean="0">
                          <a:solidFill>
                            <a:srgbClr val="CB3D3A"/>
                          </a:solidFill>
                        </a:rPr>
                        <a:t>10%     </a:t>
                      </a:r>
                      <a:r>
                        <a:rPr lang="en-US" sz="2000" dirty="0" smtClean="0"/>
                        <a:t>$15K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$10.0M</a:t>
                      </a:r>
                    </a:p>
                    <a:p>
                      <a:pPr algn="r"/>
                      <a:r>
                        <a:rPr lang="en-US" sz="2000" u="sng" dirty="0" smtClean="0"/>
                        <a:t>$1.1M</a:t>
                      </a:r>
                    </a:p>
                    <a:p>
                      <a:pPr algn="r"/>
                      <a:r>
                        <a:rPr lang="en-US" sz="2000" b="1" dirty="0" smtClean="0"/>
                        <a:t>$11.1M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TOTAL MARKET POTENTIAL</a:t>
                      </a:r>
                      <a:endParaRPr lang="en-US" sz="18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dbl" baseline="0" dirty="0" smtClean="0"/>
                        <a:t>$40.5M</a:t>
                      </a:r>
                      <a:endParaRPr lang="en-US" sz="2000" b="1" u="dbl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000690"/>
            <a:ext cx="7779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Sources: 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Annual reports, Company websites, Baker Tilly,  SBA, Interviews</a:t>
            </a:r>
            <a:endParaRPr 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1447800"/>
            <a:ext cx="6400800" cy="5105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Landscape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399" y="1447800"/>
          <a:ext cx="6400801" cy="5064234"/>
        </p:xfrm>
        <a:graphic>
          <a:graphicData uri="http://schemas.openxmlformats.org/drawingml/2006/table">
            <a:tbl>
              <a:tblPr/>
              <a:tblGrid>
                <a:gridCol w="1943868"/>
                <a:gridCol w="1235054"/>
                <a:gridCol w="536980"/>
                <a:gridCol w="483281"/>
                <a:gridCol w="698074"/>
                <a:gridCol w="536980"/>
                <a:gridCol w="966564"/>
              </a:tblGrid>
              <a:tr h="3608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Name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Location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Sales (mill.)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Offers Local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Farm Identified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Pricing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Differentiation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Our Food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Hub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Our city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$7.5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Mid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Farm ID, Price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CLOSEST COMPETITORS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Food Hub</a:t>
                      </a:r>
                      <a:r>
                        <a:rPr lang="en-US" sz="1000" b="1" baseline="0" dirty="0" smtClean="0">
                          <a:latin typeface="Calibri"/>
                          <a:ea typeface="Calibri"/>
                          <a:cs typeface="Calibri"/>
                        </a:rPr>
                        <a:t> 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city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$10+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Fresh Cut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Produce Company 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Organic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Produce Company 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city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Organic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Farm 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Organic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Food Hub 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$10+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Organic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OTHER FOOD HUB MODELS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Company</a:t>
                      </a:r>
                      <a:r>
                        <a:rPr lang="en-US" sz="1000" b="1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Home delivery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</a:t>
                      </a:r>
                      <a:r>
                        <a:rPr lang="en-US" sz="1000" b="1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city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“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</a:t>
                      </a:r>
                      <a:r>
                        <a:rPr lang="en-US" sz="1000" b="1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“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Company 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Retail grocery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 E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“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 F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city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Farmer market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 G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Retail CSA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 H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Online retailer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Company I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Online whsle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FOOD HUBS IN DEVELOPMENT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Food Hub 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Food Hub 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&lt;$10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TBD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OTHER FUTURE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 COMPETITORS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Wholesaler A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$10+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Wholesaler 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$10+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Calibri"/>
                          <a:ea typeface="Calibri"/>
                          <a:cs typeface="Calibri"/>
                        </a:rPr>
                        <a:t>Wholesaler C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$10+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Calibri"/>
                          <a:cs typeface="Calibri"/>
                        </a:rPr>
                        <a:t>Farm B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&lt;$10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0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Calibri"/>
                        </a:rPr>
                        <a:t>Wholesaler D</a:t>
                      </a:r>
                      <a:endParaRPr lang="en-US" sz="1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Calibri"/>
                          <a:cs typeface="Calibri"/>
                        </a:rPr>
                        <a:t>Our trading area</a:t>
                      </a:r>
                      <a:endParaRPr lang="en-US" sz="1100" dirty="0" smtClean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$10+</a:t>
                      </a:r>
                      <a:endParaRPr lang="en-US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4183" marR="6418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libri"/>
                      </a:endParaRPr>
                    </a:p>
                  </a:txBody>
                  <a:tcPr marL="64183" marR="64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64183" marR="64183" marT="0" marB="0">
                    <a:lnL>
                      <a:noFill/>
                    </a:lnL>
                    <a:lnR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A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1392369" cy="369332"/>
          </a:xfrm>
          <a:prstGeom prst="rect">
            <a:avLst/>
          </a:prstGeom>
          <a:solidFill>
            <a:srgbClr val="CB3D3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Market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33400" y="1600200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6454442">
            <a:off x="7021731" y="980217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33400" y="4648200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33400" y="5181600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33400" y="2819400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33400" y="1752600"/>
            <a:ext cx="685800" cy="6858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WHY YOU WILL WIN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66D31"/>
                </a:solidFill>
              </a:rPr>
              <a:t>Part 4</a:t>
            </a:r>
            <a:endParaRPr lang="en-US" dirty="0">
              <a:solidFill>
                <a:srgbClr val="B66D3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Will 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Value proposition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Size of market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Differentiation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err="1" smtClean="0"/>
              <a:t>Antilogs</a:t>
            </a:r>
            <a:endParaRPr lang="en-US" dirty="0" smtClean="0"/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/>
              <a:t>Barriers to entry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/>
              <a:t>Risk mitigation strategies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435906" cy="369332"/>
          </a:xfrm>
          <a:prstGeom prst="rect">
            <a:avLst/>
          </a:prstGeom>
          <a:solidFill>
            <a:srgbClr val="B66D3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You Win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Will 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Value proposition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Size of market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Differentiation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err="1" smtClean="0"/>
              <a:t>Antilogs</a:t>
            </a:r>
            <a:endParaRPr lang="en-US" dirty="0" smtClean="0"/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Why have similar businesses failed?</a:t>
            </a:r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Why won’t you?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Barriers to entry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Risk mitigation strategies</a:t>
            </a:r>
            <a:endParaRPr lang="en-US" dirty="0">
              <a:solidFill>
                <a:srgbClr val="A5632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435906" cy="369332"/>
          </a:xfrm>
          <a:prstGeom prst="rect">
            <a:avLst/>
          </a:prstGeom>
          <a:solidFill>
            <a:srgbClr val="B66D3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You Win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Will 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Value proposition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Size of market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Differentiation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A5632D"/>
                </a:solidFill>
              </a:rPr>
              <a:t>Antilogs</a:t>
            </a:r>
            <a:endParaRPr lang="en-US" dirty="0" smtClean="0">
              <a:solidFill>
                <a:srgbClr val="A5632D"/>
              </a:solidFill>
            </a:endParaRP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/>
              <a:t>Barriers to entry</a:t>
            </a:r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What barriers will protect you? For how long?</a:t>
            </a:r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First mover advantage is not a barrier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Risk mitigation strategies</a:t>
            </a:r>
            <a:endParaRPr lang="en-US" dirty="0">
              <a:solidFill>
                <a:srgbClr val="A5632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435906" cy="369332"/>
          </a:xfrm>
          <a:prstGeom prst="rect">
            <a:avLst/>
          </a:prstGeom>
          <a:solidFill>
            <a:srgbClr val="B66D3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You Win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Will 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Value proposition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Size of market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Differentiation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A5632D"/>
                </a:solidFill>
              </a:rPr>
              <a:t>Antilogs</a:t>
            </a:r>
            <a:endParaRPr lang="en-US" dirty="0" smtClean="0">
              <a:solidFill>
                <a:srgbClr val="A5632D"/>
              </a:solidFill>
            </a:endParaRP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A5632D"/>
                </a:solidFill>
              </a:rPr>
              <a:t>Barriers to entry</a:t>
            </a:r>
          </a:p>
          <a:p>
            <a:pPr>
              <a:buClr>
                <a:srgbClr val="B66D31"/>
              </a:buClr>
              <a:buFont typeface="Wingdings" pitchFamily="2" charset="2"/>
              <a:buChar char="§"/>
            </a:pPr>
            <a:r>
              <a:rPr lang="en-US" dirty="0" smtClean="0"/>
              <a:t>Risk mitigation strategies</a:t>
            </a:r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What are you worried about or unsure of?</a:t>
            </a:r>
          </a:p>
          <a:p>
            <a:pPr lvl="1">
              <a:buClr>
                <a:srgbClr val="B66D31"/>
              </a:buClr>
              <a:buFont typeface="Courier New" pitchFamily="49" charset="0"/>
              <a:buChar char="o"/>
            </a:pPr>
            <a:r>
              <a:rPr lang="en-US" dirty="0" smtClean="0"/>
              <a:t>What do you plan to do about it?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435906" cy="369332"/>
          </a:xfrm>
          <a:prstGeom prst="rect">
            <a:avLst/>
          </a:prstGeom>
          <a:solidFill>
            <a:srgbClr val="B66D3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You Win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47800"/>
            <a:ext cx="3705225" cy="37052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810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Environmental Assessment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914400"/>
            <a:ext cx="4648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 Black" pitchFamily="34" charset="0"/>
              </a:rPr>
              <a:t>Fundraising</a:t>
            </a:r>
          </a:p>
          <a:p>
            <a:pPr algn="r"/>
            <a:r>
              <a:rPr lang="en-US" sz="2400" dirty="0" smtClean="0"/>
              <a:t>Financing Plan</a:t>
            </a:r>
          </a:p>
          <a:p>
            <a:pPr algn="r"/>
            <a:r>
              <a:rPr lang="en-US" sz="2400" dirty="0" smtClean="0"/>
              <a:t>Investor Pitch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Shape Concept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Test Viability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6531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Strategic Plans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Pro Forma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4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" name="Picture 9" descr="a-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Foundations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D9B53"/>
                </a:solidFill>
              </a:rPr>
              <a:t>Part 5</a:t>
            </a:r>
            <a:endParaRPr lang="en-US" dirty="0">
              <a:solidFill>
                <a:srgbClr val="BD9B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Target market selection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Value proposition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Frame of reference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Benefit ladder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/>
              <a:t>Positioning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/>
              <a:t>Brand personality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/>
              <a:t>Brand assets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953996" cy="369332"/>
          </a:xfrm>
          <a:prstGeom prst="rect">
            <a:avLst/>
          </a:prstGeom>
          <a:solidFill>
            <a:srgbClr val="BD9B53">
              <a:alpha val="94000"/>
            </a:srgbClr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Foundations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Positioning Statement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43434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680883"/>
                <a:gridCol w="4777317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For [target end user]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For </a:t>
                      </a: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Chicago-area chefs </a:t>
                      </a:r>
                      <a:endParaRPr lang="en-US" sz="2400" b="1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who </a:t>
                      </a: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wants/needs [compelling reason to buy]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who demand the </a:t>
                      </a: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highest-quality fresh ingredients</a:t>
                      </a:r>
                      <a:endParaRPr lang="en-US" sz="2400" b="1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</a:t>
                      </a: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[product name] is </a:t>
                      </a:r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          [frame of reference]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Wellspring Growers </a:t>
                      </a:r>
                      <a:r>
                        <a:rPr lang="en-US" sz="2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produces </a:t>
                      </a: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fresh salad </a:t>
                      </a:r>
                      <a:r>
                        <a:rPr lang="en-US" sz="2000" b="1" dirty="0" smtClean="0">
                          <a:solidFill>
                            <a:srgbClr val="BD9B53"/>
                          </a:solidFill>
                        </a:rPr>
                        <a:t>greens and </a:t>
                      </a: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herbs</a:t>
                      </a:r>
                      <a:endParaRPr lang="en-US" sz="2400" b="1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which </a:t>
                      </a: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provides [key benefit].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which are </a:t>
                      </a:r>
                      <a:r>
                        <a:rPr lang="en-US" sz="2000" b="1" dirty="0" smtClean="0">
                          <a:solidFill>
                            <a:srgbClr val="BD9B53"/>
                          </a:solidFill>
                        </a:rPr>
                        <a:t>harvested within a few hours of delivery for optimal quality and shelf life</a:t>
                      </a:r>
                      <a:r>
                        <a:rPr lang="en-US" sz="2000" dirty="0" smtClean="0">
                          <a:solidFill>
                            <a:srgbClr val="BD9B53"/>
                          </a:solidFill>
                        </a:rPr>
                        <a:t>.</a:t>
                      </a:r>
                      <a:endParaRPr lang="en-US" sz="2400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Unlike [main competitor],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Unlike </a:t>
                      </a:r>
                      <a:r>
                        <a:rPr lang="en-US" sz="2000" b="1" dirty="0">
                          <a:solidFill>
                            <a:srgbClr val="BD9B53"/>
                          </a:solidFill>
                        </a:rPr>
                        <a:t>local-area farms or </a:t>
                      </a:r>
                      <a:r>
                        <a:rPr lang="en-US" sz="2000" b="1" dirty="0" smtClean="0">
                          <a:solidFill>
                            <a:srgbClr val="BD9B53"/>
                          </a:solidFill>
                        </a:rPr>
                        <a:t>imports</a:t>
                      </a:r>
                      <a:r>
                        <a:rPr lang="en-US" sz="2000" dirty="0">
                          <a:solidFill>
                            <a:srgbClr val="BD9B53"/>
                          </a:solidFill>
                        </a:rPr>
                        <a:t>,</a:t>
                      </a:r>
                      <a:endParaRPr lang="en-US" sz="2400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[product name] [key differentiation]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60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Wellspring Growers produce </a:t>
                      </a:r>
                      <a:r>
                        <a:rPr lang="en-US" sz="2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is </a:t>
                      </a:r>
                      <a:r>
                        <a:rPr lang="en-US" sz="2000" b="1" dirty="0" smtClean="0">
                          <a:solidFill>
                            <a:srgbClr val="BD9B53"/>
                          </a:solidFill>
                        </a:rPr>
                        <a:t>locally grown and available all year.</a:t>
                      </a:r>
                      <a:endParaRPr lang="en-US" sz="2400" b="1" dirty="0">
                        <a:solidFill>
                          <a:srgbClr val="BD9B5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953996" cy="369332"/>
          </a:xfrm>
          <a:prstGeom prst="rect">
            <a:avLst/>
          </a:prstGeom>
          <a:solidFill>
            <a:srgbClr val="BD9B53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Foundations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Target market selection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Value proposition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Frame of reference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Benefit ladder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Positioning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/>
              <a:t>Brand personality</a:t>
            </a:r>
          </a:p>
          <a:p>
            <a:pPr lvl="1">
              <a:buClr>
                <a:srgbClr val="BD9B53"/>
              </a:buClr>
              <a:buFont typeface="Courier New" pitchFamily="49" charset="0"/>
              <a:buChar char="o"/>
            </a:pPr>
            <a:r>
              <a:rPr lang="en-US" dirty="0" smtClean="0"/>
              <a:t>What it stands for</a:t>
            </a:r>
          </a:p>
          <a:p>
            <a:pPr lvl="1">
              <a:buClr>
                <a:srgbClr val="BD9B53"/>
              </a:buClr>
              <a:buFont typeface="Courier New" pitchFamily="49" charset="0"/>
              <a:buChar char="o"/>
            </a:pPr>
            <a:r>
              <a:rPr lang="en-US" dirty="0" smtClean="0"/>
              <a:t>How perceived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Brand assets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953996" cy="369332"/>
          </a:xfrm>
          <a:prstGeom prst="rect">
            <a:avLst/>
          </a:prstGeom>
          <a:solidFill>
            <a:srgbClr val="BD9B53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Foundations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Target market selection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Value proposition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Frame of reference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Benefit ladder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Positioning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9E803C"/>
                </a:solidFill>
              </a:rPr>
              <a:t>Brand personality</a:t>
            </a:r>
          </a:p>
          <a:p>
            <a:pPr>
              <a:buClr>
                <a:srgbClr val="BD9B53"/>
              </a:buClr>
              <a:buFont typeface="Wingdings" pitchFamily="2" charset="2"/>
              <a:buChar char="§"/>
            </a:pPr>
            <a:r>
              <a:rPr lang="en-US" dirty="0" smtClean="0"/>
              <a:t>Brand assets</a:t>
            </a:r>
          </a:p>
          <a:p>
            <a:pPr lvl="1">
              <a:buClr>
                <a:srgbClr val="BD9B53"/>
              </a:buClr>
              <a:buFont typeface="Courier New" pitchFamily="49" charset="0"/>
              <a:buChar char="o"/>
            </a:pPr>
            <a:r>
              <a:rPr lang="en-US" dirty="0" smtClean="0"/>
              <a:t>Logos, icons, trademarks</a:t>
            </a:r>
          </a:p>
          <a:p>
            <a:pPr lvl="1">
              <a:buClr>
                <a:srgbClr val="BD9B53"/>
              </a:buClr>
              <a:buFont typeface="Courier New" pitchFamily="49" charset="0"/>
              <a:buChar char="o"/>
            </a:pPr>
            <a:r>
              <a:rPr lang="en-US" dirty="0" smtClean="0"/>
              <a:t>Graphic standards</a:t>
            </a:r>
            <a:endParaRPr lang="en-US" dirty="0" smtClean="0">
              <a:solidFill>
                <a:srgbClr val="B0A436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953996" cy="369332"/>
          </a:xfrm>
          <a:prstGeom prst="rect">
            <a:avLst/>
          </a:prstGeom>
          <a:solidFill>
            <a:srgbClr val="BD9B53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Foundations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it a 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BDB039"/>
              </a:buClr>
              <a:buNone/>
            </a:pPr>
            <a:r>
              <a:rPr lang="en-US" sz="2800" dirty="0" smtClean="0"/>
              <a:t>	Develop these elements for your brand or business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Target market selection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Value proposition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Frame of reference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Benefit ladder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Positioning statement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Brand personality</a:t>
            </a:r>
          </a:p>
          <a:p>
            <a:pPr lvl="1">
              <a:buClr>
                <a:srgbClr val="BD9B53"/>
              </a:buClr>
              <a:buFont typeface="Wingdings" pitchFamily="2" charset="2"/>
              <a:buChar char="§"/>
            </a:pPr>
            <a:r>
              <a:rPr lang="en-US" sz="2400" dirty="0" smtClean="0"/>
              <a:t>Brand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953996" cy="369332"/>
          </a:xfrm>
          <a:prstGeom prst="rect">
            <a:avLst/>
          </a:prstGeom>
          <a:solidFill>
            <a:srgbClr val="BD9B53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Foundations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31619" y="3013803"/>
            <a:ext cx="2135981" cy="830393"/>
            <a:chOff x="2437209" y="564200"/>
            <a:chExt cx="2135981" cy="83039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" name="Rectangle 7"/>
            <p:cNvSpPr/>
            <p:nvPr/>
          </p:nvSpPr>
          <p:spPr>
            <a:xfrm>
              <a:off x="2437209" y="564200"/>
              <a:ext cx="2135981" cy="830393"/>
            </a:xfrm>
            <a:prstGeom prst="rect">
              <a:avLst/>
            </a:prstGeom>
            <a:solidFill>
              <a:srgbClr val="BD9B5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437209" y="564200"/>
              <a:ext cx="2135981" cy="8303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1" kern="1200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Optional Homework</a:t>
              </a:r>
              <a:endParaRPr lang="en-US" sz="23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38200" y="2133600"/>
            <a:ext cx="3505200" cy="2209800"/>
          </a:xfrm>
          <a:prstGeom prst="roundRect">
            <a:avLst/>
          </a:prstGeom>
          <a:solidFill>
            <a:srgbClr val="BD9B53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1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581400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b="1" dirty="0" smtClean="0"/>
              <a:t>Define who you are</a:t>
            </a:r>
            <a:endParaRPr lang="en-US" sz="2000" dirty="0" smtClean="0"/>
          </a:p>
          <a:p>
            <a:pPr>
              <a:buNone/>
            </a:pPr>
            <a:r>
              <a:rPr lang="en-US" sz="2000" b="0" i="1" dirty="0" smtClean="0"/>
              <a:t>	mission, business model, value proposition</a:t>
            </a:r>
          </a:p>
          <a:p>
            <a:endParaRPr lang="en-US" sz="200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 smtClean="0"/>
              <a:t>Define the customer</a:t>
            </a:r>
          </a:p>
          <a:p>
            <a:pPr>
              <a:buNone/>
            </a:pPr>
            <a:r>
              <a:rPr lang="en-US" sz="2000" b="0" i="1" dirty="0" smtClean="0"/>
              <a:t>	segmentation, target market selection</a:t>
            </a:r>
            <a:r>
              <a:rPr lang="en-US" sz="2000" dirty="0" smtClean="0"/>
              <a:t>	</a:t>
            </a:r>
            <a:endParaRPr lang="en-US" sz="2000" b="0" i="1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prstGeom prst="roundRect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/>
          <a:p>
            <a:pPr marL="0" lvl="1"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 2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735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Define the industry and market</a:t>
            </a:r>
          </a:p>
          <a:p>
            <a:pPr>
              <a:buNone/>
            </a:pPr>
            <a:r>
              <a:rPr lang="en-US" b="0" i="1" dirty="0" smtClean="0"/>
              <a:t>	 size, structure, trends</a:t>
            </a:r>
          </a:p>
          <a:p>
            <a:pPr>
              <a:buNone/>
            </a:pPr>
            <a:endParaRPr lang="en-US" b="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Understand the field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0" i="1" dirty="0" smtClean="0"/>
              <a:t>competitive landscape </a:t>
            </a:r>
          </a:p>
          <a:p>
            <a:endParaRPr lang="en-US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dirty="0" smtClean="0"/>
              <a:t>Know why you will win</a:t>
            </a:r>
          </a:p>
          <a:p>
            <a:pPr>
              <a:buNone/>
            </a:pPr>
            <a:r>
              <a:rPr lang="en-US" b="0" i="1" dirty="0" smtClean="0"/>
              <a:t>	differentiation, barriers</a:t>
            </a:r>
          </a:p>
          <a:p>
            <a:pPr>
              <a:buNone/>
            </a:pPr>
            <a:endParaRPr lang="en-US" b="0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b="1" dirty="0" smtClean="0"/>
              <a:t>Develop your brand</a:t>
            </a:r>
          </a:p>
          <a:p>
            <a:pPr>
              <a:buNone/>
            </a:pPr>
            <a:r>
              <a:rPr lang="en-US" b="0" i="1" dirty="0" smtClean="0"/>
              <a:t>	brand foundations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66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181600" y="4981575"/>
            <a:ext cx="3705225" cy="3705225"/>
          </a:xfrm>
          <a:prstGeom prst="rect">
            <a:avLst/>
          </a:prstGeom>
          <a:noFill/>
        </p:spPr>
      </p:pic>
      <p:pic>
        <p:nvPicPr>
          <p:cNvPr id="4" name="Picture 3" descr="logo-vertical-978x34-8-5-1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03242"/>
            <a:ext cx="4191000" cy="16685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3581400"/>
            <a:ext cx="34440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Kathy Nyquist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Principal</a:t>
            </a: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New Venture Advisors LLC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(773) 245-3570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Chicago, IL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knyquist@newventureadvisors.net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4657725"/>
            <a:ext cx="3313112" cy="1362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you!</a:t>
            </a:r>
            <a:endParaRPr kumimoji="0" lang="en-US" sz="4400" b="1" i="0" u="none" strike="noStrike" kern="1200" cap="all" spc="0" normalizeH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45115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68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705225" cy="37052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810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Environmental Assessment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914400"/>
            <a:ext cx="6172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 Black" pitchFamily="34" charset="0"/>
              </a:rPr>
              <a:t>Launch</a:t>
            </a:r>
          </a:p>
          <a:p>
            <a:pPr algn="r"/>
            <a:r>
              <a:rPr lang="en-US" sz="2400" dirty="0" smtClean="0"/>
              <a:t>Phased Development</a:t>
            </a:r>
          </a:p>
          <a:p>
            <a:pPr algn="r"/>
            <a:r>
              <a:rPr lang="en-US" sz="2400" dirty="0" smtClean="0"/>
              <a:t>Lean Startup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Shape Concept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Test Viability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6531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Strategic Plans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Pro Forma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Financing Plan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Investor Pitch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2200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5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Picture 11" descr="a-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6975" y="1447800"/>
            <a:ext cx="3705225" cy="37052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810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Environmental Assessment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914400"/>
            <a:ext cx="75963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 Black" pitchFamily="34" charset="0"/>
              </a:rPr>
              <a:t>Stabilize and Grow</a:t>
            </a:r>
          </a:p>
          <a:p>
            <a:pPr algn="r"/>
            <a:r>
              <a:rPr lang="en-US" sz="2400" dirty="0" smtClean="0"/>
              <a:t> Finance, Marketing, Operations</a:t>
            </a:r>
          </a:p>
          <a:p>
            <a:pPr algn="r"/>
            <a:r>
              <a:rPr lang="en-US" sz="2400" dirty="0" smtClean="0"/>
              <a:t>Growth Strategy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Shape Concept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Test Viability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6531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Strategic Plans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Pro Forma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3657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Financing Plan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Investor Pitch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3657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Phased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Development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Lean Startup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72523" y="609600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itchFamily="34" charset="0"/>
              </a:rPr>
              <a:t>6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FF57-BD84-4EA8-8057-EE6FDE24CD72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3" name="Picture 12" descr="a-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46223"/>
            <a:ext cx="8534400" cy="887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b="1" dirty="0" smtClean="0"/>
              <a:t>Survey questions informing this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F590-4805-454E-B9B0-1DA6C5214DC6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209800"/>
          <a:ext cx="7772400" cy="43891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162800"/>
                <a:gridCol w="609600"/>
              </a:tblGrid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Able to clearly state our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mission</a:t>
                      </a:r>
                      <a:r>
                        <a:rPr lang="en-US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to attract investors and clients</a:t>
                      </a:r>
                      <a:endParaRPr lang="en-US" sz="2000" b="1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2.9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Know our solution is the right one and how it is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differentiated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3.3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Have a strong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business model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2.6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Have a clear understanding of and plan for our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business offerings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3.0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Able to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define our market</a:t>
                      </a: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, its potential size, future customers</a:t>
                      </a:r>
                      <a:endParaRPr lang="en-US" sz="2000" b="1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2.9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Undertaken a thorough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industry / sector analysis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2.5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Understand our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competition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2.8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Understand our </a:t>
                      </a:r>
                      <a:r>
                        <a:rPr lang="en-US" sz="2000" b="1" kern="1200" dirty="0" smtClean="0">
                          <a:solidFill>
                            <a:schemeClr val="accent3"/>
                          </a:solidFill>
                        </a:rPr>
                        <a:t>competitive advantages and disadvantages</a:t>
                      </a:r>
                      <a:endParaRPr lang="en-US" sz="2000" b="1" kern="1200" dirty="0" smtClean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2.9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9000" y="1524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1600" b="1" i="1" dirty="0" smtClean="0">
                <a:solidFill>
                  <a:schemeClr val="bg2">
                    <a:lumMod val="75000"/>
                  </a:schemeClr>
                </a:solidFill>
              </a:rPr>
              <a:t>1=strongly disagree 4=strongly agree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33400" y="235204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33400" y="28956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33400" y="34290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33400" y="39624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33400" y="456184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533400" y="50292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33400" y="56388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33400" y="6172200"/>
            <a:ext cx="381000" cy="38100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3746</TotalTime>
  <Words>2776</Words>
  <Application>Microsoft Office PowerPoint</Application>
  <PresentationFormat>On-screen Show (4:3)</PresentationFormat>
  <Paragraphs>1097</Paragraphs>
  <Slides>68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Slide 1</vt:lpstr>
      <vt:lpstr>The Business Landscape Session One  October 9, 2013    Kathy Nyquist Principal, New Venture Advisors LLC Chicago, IL   (773) 245-3570 newventureadvisors.net</vt:lpstr>
      <vt:lpstr>Slide 3</vt:lpstr>
      <vt:lpstr>Slide 4</vt:lpstr>
      <vt:lpstr>Slide 5</vt:lpstr>
      <vt:lpstr>Slide 6</vt:lpstr>
      <vt:lpstr>Slide 7</vt:lpstr>
      <vt:lpstr>Slide 8</vt:lpstr>
      <vt:lpstr>Background</vt:lpstr>
      <vt:lpstr>Objective</vt:lpstr>
      <vt:lpstr>Agenda</vt:lpstr>
      <vt:lpstr>Define who you are</vt:lpstr>
      <vt:lpstr>Define Who You Are</vt:lpstr>
      <vt:lpstr>What’s the connection?</vt:lpstr>
      <vt:lpstr>Business Model</vt:lpstr>
      <vt:lpstr>Business Model</vt:lpstr>
      <vt:lpstr>Business Model</vt:lpstr>
      <vt:lpstr>Business Model</vt:lpstr>
      <vt:lpstr>Business Model</vt:lpstr>
      <vt:lpstr>Segmenting the Market</vt:lpstr>
      <vt:lpstr>Segmenting the Market</vt:lpstr>
      <vt:lpstr>Selecting a Target Market</vt:lpstr>
      <vt:lpstr>Segmentation, Target</vt:lpstr>
      <vt:lpstr>Benefit Ladder</vt:lpstr>
      <vt:lpstr>Benefit Ladder – Consumer</vt:lpstr>
      <vt:lpstr>Benefit Ladder – Customer</vt:lpstr>
      <vt:lpstr>Value Proposition</vt:lpstr>
      <vt:lpstr>Value Proposition</vt:lpstr>
      <vt:lpstr>Summary</vt:lpstr>
      <vt:lpstr>Slide 30</vt:lpstr>
      <vt:lpstr>Slide 31</vt:lpstr>
      <vt:lpstr>The Business Landscape Session Two  October 11, 2013    Kathy Nyquist Principal, New Venture Advisors LLC Chicago, IL   (773) 245-3570 newventureadvisors.net</vt:lpstr>
      <vt:lpstr>Objective</vt:lpstr>
      <vt:lpstr>Agenda</vt:lpstr>
      <vt:lpstr>Define the Industry</vt:lpstr>
      <vt:lpstr>Industry Analysis</vt:lpstr>
      <vt:lpstr>Market Structure</vt:lpstr>
      <vt:lpstr>Buyer’s Range of Authority</vt:lpstr>
      <vt:lpstr>Consumer’s Frame of Reference</vt:lpstr>
      <vt:lpstr>Sizing the Market – Top-Down</vt:lpstr>
      <vt:lpstr>Frame of Reference</vt:lpstr>
      <vt:lpstr>Sizing the Market – Top-Down</vt:lpstr>
      <vt:lpstr>Growth Rate, Projections</vt:lpstr>
      <vt:lpstr>Nature of Participants</vt:lpstr>
      <vt:lpstr>Key Ratios</vt:lpstr>
      <vt:lpstr>Finally…</vt:lpstr>
      <vt:lpstr>Summary</vt:lpstr>
      <vt:lpstr>Understand the Field</vt:lpstr>
      <vt:lpstr>Local Market Analysis</vt:lpstr>
      <vt:lpstr>Start Up Financial Forecast</vt:lpstr>
      <vt:lpstr>Market Segmentation</vt:lpstr>
      <vt:lpstr>Target Market Selection - Example</vt:lpstr>
      <vt:lpstr>Bottom-Up Market Sizing</vt:lpstr>
      <vt:lpstr>Competitive Landscape</vt:lpstr>
      <vt:lpstr>KNOW WHY YOU WILL WIN</vt:lpstr>
      <vt:lpstr>Why You Will Win</vt:lpstr>
      <vt:lpstr>Why You Will Win</vt:lpstr>
      <vt:lpstr>Why You Will Win</vt:lpstr>
      <vt:lpstr>Why You Will Win</vt:lpstr>
      <vt:lpstr>Brand Foundations</vt:lpstr>
      <vt:lpstr>Brand Foundations</vt:lpstr>
      <vt:lpstr>Positioning Statement</vt:lpstr>
      <vt:lpstr>Brand Foundations</vt:lpstr>
      <vt:lpstr>Brand Foundations</vt:lpstr>
      <vt:lpstr>Give it a try?</vt:lpstr>
      <vt:lpstr>Summary</vt:lpstr>
      <vt:lpstr>Slide 67</vt:lpstr>
      <vt:lpstr>Slide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Kathryn Nyquist</dc:creator>
  <cp:lastModifiedBy>Kathryn Nyquist</cp:lastModifiedBy>
  <cp:revision>326</cp:revision>
  <dcterms:created xsi:type="dcterms:W3CDTF">2013-09-26T15:16:11Z</dcterms:created>
  <dcterms:modified xsi:type="dcterms:W3CDTF">2013-10-11T16:10:56Z</dcterms:modified>
</cp:coreProperties>
</file>