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74" r:id="rId3"/>
    <p:sldId id="307" r:id="rId4"/>
    <p:sldId id="257" r:id="rId5"/>
    <p:sldId id="283" r:id="rId6"/>
    <p:sldId id="285" r:id="rId7"/>
    <p:sldId id="270" r:id="rId8"/>
    <p:sldId id="310" r:id="rId9"/>
    <p:sldId id="261" r:id="rId10"/>
    <p:sldId id="308" r:id="rId11"/>
    <p:sldId id="313" r:id="rId12"/>
    <p:sldId id="289" r:id="rId13"/>
    <p:sldId id="309" r:id="rId14"/>
    <p:sldId id="314" r:id="rId15"/>
    <p:sldId id="267" r:id="rId16"/>
    <p:sldId id="297" r:id="rId17"/>
    <p:sldId id="311" r:id="rId18"/>
    <p:sldId id="315" r:id="rId19"/>
    <p:sldId id="316" r:id="rId20"/>
    <p:sldId id="317" r:id="rId21"/>
    <p:sldId id="318" r:id="rId22"/>
    <p:sldId id="319" r:id="rId23"/>
    <p:sldId id="320" r:id="rId24"/>
    <p:sldId id="321" r:id="rId25"/>
    <p:sldId id="31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111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hirley\Dropbox\UofT\MASTERS\RA\PROOF\Graphs\Househould%20Food%20Insecurity%20(Jan08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hirley\Dropbox\UofT\MASTERS\RA\PROOF\Graphs\HIF%20by%20province%20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hirley\Dropbox\UofT\MASTERS\RA\PROOF\Graphs\CMAs%202007-08%202011-1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alerie\Documents\programs%20grant\rdc\Copy%20of%20CCHS_2011_vs_2007-08%20-%20dunja's%20dashes.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The%20MacBook:Users:TheMacBook:Dropbox:UofT:MASTERS:RA:PROOF:Graphs:Social%20assistance_jan14.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The%20MacBook:Users:TheMacBook:Dropbox:UofT:MASTERS:RA:PROOF:Graphs:Household%20Income.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The%20MacBook:Users:TheMacBook:Dropbox:UofT:MASTERS:RA:PROOF:Graphs:Househould%20Food%20Insecurity%20(Jan082014).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oleObject" Target="The%20MacBook:Users:TheMacBook:Dropbox:UofT:MASTERS:RA:PROOF:Graphs:Disclosure%204_releas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Graph!$B$1</c:f>
              <c:strCache>
                <c:ptCount val="1"/>
                <c:pt idx="0">
                  <c:v>Severe food insecurity</c:v>
                </c:pt>
              </c:strCache>
            </c:strRef>
          </c:tx>
          <c:spPr>
            <a:solidFill>
              <a:schemeClr val="accent2">
                <a:lumMod val="75000"/>
              </a:schemeClr>
            </a:solidFill>
          </c:spPr>
          <c:invertIfNegative val="0"/>
          <c:cat>
            <c:numRef>
              <c:f>Graph!$A$2:$A$5</c:f>
              <c:numCache>
                <c:formatCode>General</c:formatCode>
                <c:ptCount val="4"/>
                <c:pt idx="0">
                  <c:v>2007</c:v>
                </c:pt>
                <c:pt idx="1">
                  <c:v>2008</c:v>
                </c:pt>
                <c:pt idx="2">
                  <c:v>2011</c:v>
                </c:pt>
                <c:pt idx="3">
                  <c:v>2012</c:v>
                </c:pt>
              </c:numCache>
            </c:numRef>
          </c:cat>
          <c:val>
            <c:numRef>
              <c:f>Graph!$B$2:$B$5</c:f>
              <c:numCache>
                <c:formatCode>0.0</c:formatCode>
                <c:ptCount val="4"/>
                <c:pt idx="0" formatCode="_-* #,##0.0_-;\-* #,##0.0_-;_-* &quot;-&quot;??_-;_-@_-">
                  <c:v>328.38400000000001</c:v>
                </c:pt>
                <c:pt idx="1">
                  <c:v>330.77506</c:v>
                </c:pt>
                <c:pt idx="2" formatCode="General">
                  <c:v>330.41769999999963</c:v>
                </c:pt>
                <c:pt idx="3" formatCode="General">
                  <c:v>336.66</c:v>
                </c:pt>
              </c:numCache>
            </c:numRef>
          </c:val>
        </c:ser>
        <c:ser>
          <c:idx val="1"/>
          <c:order val="1"/>
          <c:tx>
            <c:strRef>
              <c:f>Graph!$C$1</c:f>
              <c:strCache>
                <c:ptCount val="1"/>
                <c:pt idx="0">
                  <c:v>Moderate food insecurity</c:v>
                </c:pt>
              </c:strCache>
            </c:strRef>
          </c:tx>
          <c:invertIfNegative val="0"/>
          <c:cat>
            <c:numRef>
              <c:f>Graph!$A$2:$A$5</c:f>
              <c:numCache>
                <c:formatCode>General</c:formatCode>
                <c:ptCount val="4"/>
                <c:pt idx="0">
                  <c:v>2007</c:v>
                </c:pt>
                <c:pt idx="1">
                  <c:v>2008</c:v>
                </c:pt>
                <c:pt idx="2">
                  <c:v>2011</c:v>
                </c:pt>
                <c:pt idx="3">
                  <c:v>2012</c:v>
                </c:pt>
              </c:numCache>
            </c:numRef>
          </c:cat>
          <c:val>
            <c:numRef>
              <c:f>Graph!$C$2:$C$5</c:f>
              <c:numCache>
                <c:formatCode>0.0</c:formatCode>
                <c:ptCount val="4"/>
                <c:pt idx="0" formatCode="_-* #,##0.0_-;\-* #,##0.0_-;_-* &quot;-&quot;??_-;_-@_-">
                  <c:v>630.86199999999826</c:v>
                </c:pt>
                <c:pt idx="1">
                  <c:v>621.89188999999999</c:v>
                </c:pt>
                <c:pt idx="2" formatCode="General">
                  <c:v>733.16499999999996</c:v>
                </c:pt>
                <c:pt idx="3" formatCode="General">
                  <c:v>786.12800000000004</c:v>
                </c:pt>
              </c:numCache>
            </c:numRef>
          </c:val>
        </c:ser>
        <c:ser>
          <c:idx val="2"/>
          <c:order val="2"/>
          <c:tx>
            <c:strRef>
              <c:f>Graph!$D$1</c:f>
              <c:strCache>
                <c:ptCount val="1"/>
                <c:pt idx="0">
                  <c:v>Marginal food insecurity</c:v>
                </c:pt>
              </c:strCache>
            </c:strRef>
          </c:tx>
          <c:invertIfNegative val="0"/>
          <c:errBars>
            <c:errBarType val="both"/>
            <c:errValType val="stdErr"/>
            <c:noEndCap val="0"/>
            <c:spPr>
              <a:ln>
                <a:solidFill>
                  <a:schemeClr val="tx1">
                    <a:lumMod val="75000"/>
                    <a:lumOff val="25000"/>
                  </a:schemeClr>
                </a:solidFill>
              </a:ln>
            </c:spPr>
          </c:errBars>
          <c:cat>
            <c:numRef>
              <c:f>Graph!$A$2:$A$5</c:f>
              <c:numCache>
                <c:formatCode>General</c:formatCode>
                <c:ptCount val="4"/>
                <c:pt idx="0">
                  <c:v>2007</c:v>
                </c:pt>
                <c:pt idx="1">
                  <c:v>2008</c:v>
                </c:pt>
                <c:pt idx="2">
                  <c:v>2011</c:v>
                </c:pt>
                <c:pt idx="3">
                  <c:v>2012</c:v>
                </c:pt>
              </c:numCache>
            </c:numRef>
          </c:cat>
          <c:val>
            <c:numRef>
              <c:f>Graph!$D$2:$D$5</c:f>
              <c:numCache>
                <c:formatCode>0.0</c:formatCode>
                <c:ptCount val="4"/>
                <c:pt idx="0" formatCode="_-* #,##0.0_-;\-* #,##0.0_-;_-* &quot;-&quot;??_-;_-@_-">
                  <c:v>435.87</c:v>
                </c:pt>
                <c:pt idx="1">
                  <c:v>456.29861999999878</c:v>
                </c:pt>
                <c:pt idx="2" formatCode="General">
                  <c:v>528.82729999999776</c:v>
                </c:pt>
                <c:pt idx="3" formatCode="General">
                  <c:v>543.66300000000001</c:v>
                </c:pt>
              </c:numCache>
            </c:numRef>
          </c:val>
        </c:ser>
        <c:dLbls>
          <c:showLegendKey val="0"/>
          <c:showVal val="0"/>
          <c:showCatName val="0"/>
          <c:showSerName val="0"/>
          <c:showPercent val="0"/>
          <c:showBubbleSize val="0"/>
        </c:dLbls>
        <c:gapWidth val="30"/>
        <c:overlap val="100"/>
        <c:axId val="226858256"/>
        <c:axId val="226861392"/>
      </c:barChart>
      <c:catAx>
        <c:axId val="226858256"/>
        <c:scaling>
          <c:orientation val="minMax"/>
        </c:scaling>
        <c:delete val="0"/>
        <c:axPos val="b"/>
        <c:numFmt formatCode="General" sourceLinked="1"/>
        <c:majorTickMark val="out"/>
        <c:minorTickMark val="none"/>
        <c:tickLblPos val="nextTo"/>
        <c:txPr>
          <a:bodyPr/>
          <a:lstStyle/>
          <a:p>
            <a:pPr>
              <a:defRPr sz="1200" b="1" i="0" baseline="0"/>
            </a:pPr>
            <a:endParaRPr lang="en-US"/>
          </a:p>
        </c:txPr>
        <c:crossAx val="226861392"/>
        <c:crosses val="autoZero"/>
        <c:auto val="1"/>
        <c:lblAlgn val="ctr"/>
        <c:lblOffset val="100"/>
        <c:noMultiLvlLbl val="0"/>
      </c:catAx>
      <c:valAx>
        <c:axId val="226861392"/>
        <c:scaling>
          <c:orientation val="minMax"/>
          <c:max val="1800"/>
        </c:scaling>
        <c:delete val="0"/>
        <c:axPos val="l"/>
        <c:majorGridlines>
          <c:spPr>
            <a:ln>
              <a:prstDash val="dash"/>
            </a:ln>
          </c:spPr>
        </c:majorGridlines>
        <c:title>
          <c:tx>
            <c:rich>
              <a:bodyPr rot="-5400000" vert="horz"/>
              <a:lstStyle/>
              <a:p>
                <a:pPr>
                  <a:defRPr/>
                </a:pPr>
                <a:r>
                  <a:rPr lang="en-CA" sz="1400" dirty="0"/>
                  <a:t>Number of </a:t>
                </a:r>
                <a:r>
                  <a:rPr lang="en-CA" sz="1400" dirty="0" smtClean="0"/>
                  <a:t>households (000s</a:t>
                </a:r>
                <a:r>
                  <a:rPr lang="en-CA" sz="1400" dirty="0"/>
                  <a:t>)</a:t>
                </a:r>
              </a:p>
            </c:rich>
          </c:tx>
          <c:layout/>
          <c:overlay val="0"/>
        </c:title>
        <c:numFmt formatCode="General" sourceLinked="0"/>
        <c:majorTickMark val="out"/>
        <c:minorTickMark val="none"/>
        <c:tickLblPos val="nextTo"/>
        <c:txPr>
          <a:bodyPr/>
          <a:lstStyle/>
          <a:p>
            <a:pPr>
              <a:defRPr sz="1200" b="1" i="0" baseline="0"/>
            </a:pPr>
            <a:endParaRPr lang="en-US"/>
          </a:p>
        </c:txPr>
        <c:crossAx val="226858256"/>
        <c:crosses val="autoZero"/>
        <c:crossBetween val="between"/>
      </c:valAx>
    </c:plotArea>
    <c:legend>
      <c:legendPos val="r"/>
      <c:layout>
        <c:manualLayout>
          <c:xMode val="edge"/>
          <c:yMode val="edge"/>
          <c:x val="0.72822720953156905"/>
          <c:y val="2.24502911912659E-2"/>
          <c:w val="0.26159200265715898"/>
          <c:h val="0.90723515083231399"/>
        </c:manualLayout>
      </c:layout>
      <c:overlay val="0"/>
      <c:txPr>
        <a:bodyPr/>
        <a:lstStyle/>
        <a:p>
          <a:pPr>
            <a:defRPr sz="1300" b="1" i="0" baseline="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2000" dirty="0"/>
              <a:t>Household food </a:t>
            </a:r>
            <a:r>
              <a:rPr lang="en-US" sz="2000" dirty="0" smtClean="0"/>
              <a:t>insecurity,</a:t>
            </a:r>
            <a:endParaRPr lang="en-US" sz="2000" dirty="0"/>
          </a:p>
          <a:p>
            <a:pPr>
              <a:defRPr/>
            </a:pPr>
            <a:r>
              <a:rPr lang="en-US" sz="2000" dirty="0" smtClean="0"/>
              <a:t>by province </a:t>
            </a:r>
            <a:r>
              <a:rPr lang="en-US" sz="2000" dirty="0"/>
              <a:t>and Territory, 2012</a:t>
            </a:r>
          </a:p>
        </c:rich>
      </c:tx>
      <c:layout/>
      <c:overlay val="0"/>
    </c:title>
    <c:autoTitleDeleted val="0"/>
    <c:plotArea>
      <c:layout>
        <c:manualLayout>
          <c:layoutTarget val="inner"/>
          <c:xMode val="edge"/>
          <c:yMode val="edge"/>
          <c:x val="0.189645854396532"/>
          <c:y val="0.13462333465776299"/>
          <c:w val="0.78912876140960997"/>
          <c:h val="0.81832146489681701"/>
        </c:manualLayout>
      </c:layout>
      <c:barChart>
        <c:barDir val="bar"/>
        <c:grouping val="stacked"/>
        <c:varyColors val="0"/>
        <c:ser>
          <c:idx val="0"/>
          <c:order val="0"/>
          <c:tx>
            <c:strRef>
              <c:f>'C:\Users\Val\Downloads\[CCHS 2012.xlsx]Province'!$W$5</c:f>
              <c:strCache>
                <c:ptCount val="1"/>
                <c:pt idx="0">
                  <c:v>Severe</c:v>
                </c:pt>
              </c:strCache>
            </c:strRef>
          </c:tx>
          <c:spPr>
            <a:solidFill>
              <a:srgbClr val="C0504D">
                <a:lumMod val="75000"/>
              </a:srgbClr>
            </a:solidFill>
          </c:spPr>
          <c:invertIfNegative val="0"/>
          <c:cat>
            <c:strRef>
              <c:f>'C:\Users\Val\Downloads\[CCHS 2012.xlsx]Province'!$N$6:$N$19</c:f>
              <c:strCache>
                <c:ptCount val="14"/>
                <c:pt idx="0">
                  <c:v>Nunavut</c:v>
                </c:pt>
                <c:pt idx="1">
                  <c:v>Northwest Territories</c:v>
                </c:pt>
                <c:pt idx="2">
                  <c:v>Yukon</c:v>
                </c:pt>
                <c:pt idx="3">
                  <c:v>British Columbia</c:v>
                </c:pt>
                <c:pt idx="4">
                  <c:v>Alberta</c:v>
                </c:pt>
                <c:pt idx="5">
                  <c:v>Saskatchewan</c:v>
                </c:pt>
                <c:pt idx="6">
                  <c:v>Manitoba</c:v>
                </c:pt>
                <c:pt idx="7">
                  <c:v>Ontario</c:v>
                </c:pt>
                <c:pt idx="8">
                  <c:v>Quebec</c:v>
                </c:pt>
                <c:pt idx="9">
                  <c:v>New Brunswick</c:v>
                </c:pt>
                <c:pt idx="10">
                  <c:v>Nova Scotia</c:v>
                </c:pt>
                <c:pt idx="11">
                  <c:v>Prince Edward Island</c:v>
                </c:pt>
                <c:pt idx="12">
                  <c:v>Newfoundland and Labrador</c:v>
                </c:pt>
                <c:pt idx="13">
                  <c:v>Canada</c:v>
                </c:pt>
              </c:strCache>
            </c:strRef>
          </c:cat>
          <c:val>
            <c:numRef>
              <c:f>'C:\Users\Val\Downloads\[CCHS 2012.xlsx]Province'!$W$6:$W$19</c:f>
              <c:numCache>
                <c:formatCode>General</c:formatCode>
                <c:ptCount val="14"/>
                <c:pt idx="0">
                  <c:v>0.18497383478962601</c:v>
                </c:pt>
                <c:pt idx="1">
                  <c:v>4.4266669432023897E-2</c:v>
                </c:pt>
                <c:pt idx="2">
                  <c:v>3.6952687073525198E-2</c:v>
                </c:pt>
                <c:pt idx="3">
                  <c:v>3.1658494524890099E-2</c:v>
                </c:pt>
                <c:pt idx="4">
                  <c:v>1.9577092652977E-2</c:v>
                </c:pt>
                <c:pt idx="5">
                  <c:v>2.1906954622260999E-2</c:v>
                </c:pt>
                <c:pt idx="6">
                  <c:v>1.9572354223691201E-2</c:v>
                </c:pt>
                <c:pt idx="7">
                  <c:v>2.6867433584536901E-2</c:v>
                </c:pt>
                <c:pt idx="8">
                  <c:v>2.2990249024953498E-2</c:v>
                </c:pt>
                <c:pt idx="9">
                  <c:v>2.7999938746218599E-2</c:v>
                </c:pt>
                <c:pt idx="10">
                  <c:v>3.0094150809776302E-2</c:v>
                </c:pt>
                <c:pt idx="11">
                  <c:v>2.8668824329241401E-2</c:v>
                </c:pt>
                <c:pt idx="12">
                  <c:v>1.9875796553951299E-2</c:v>
                </c:pt>
                <c:pt idx="13">
                  <c:v>2.5500876756023999E-2</c:v>
                </c:pt>
              </c:numCache>
            </c:numRef>
          </c:val>
        </c:ser>
        <c:ser>
          <c:idx val="1"/>
          <c:order val="1"/>
          <c:tx>
            <c:strRef>
              <c:f>'C:\Users\Val\Downloads\[CCHS 2012.xlsx]Province'!$X$5</c:f>
              <c:strCache>
                <c:ptCount val="1"/>
                <c:pt idx="0">
                  <c:v>Moderate</c:v>
                </c:pt>
              </c:strCache>
            </c:strRef>
          </c:tx>
          <c:invertIfNegative val="0"/>
          <c:cat>
            <c:strRef>
              <c:f>'C:\Users\Val\Downloads\[CCHS 2012.xlsx]Province'!$N$6:$N$19</c:f>
              <c:strCache>
                <c:ptCount val="14"/>
                <c:pt idx="0">
                  <c:v>Nunavut</c:v>
                </c:pt>
                <c:pt idx="1">
                  <c:v>Northwest Territories</c:v>
                </c:pt>
                <c:pt idx="2">
                  <c:v>Yukon</c:v>
                </c:pt>
                <c:pt idx="3">
                  <c:v>British Columbia</c:v>
                </c:pt>
                <c:pt idx="4">
                  <c:v>Alberta</c:v>
                </c:pt>
                <c:pt idx="5">
                  <c:v>Saskatchewan</c:v>
                </c:pt>
                <c:pt idx="6">
                  <c:v>Manitoba</c:v>
                </c:pt>
                <c:pt idx="7">
                  <c:v>Ontario</c:v>
                </c:pt>
                <c:pt idx="8">
                  <c:v>Quebec</c:v>
                </c:pt>
                <c:pt idx="9">
                  <c:v>New Brunswick</c:v>
                </c:pt>
                <c:pt idx="10">
                  <c:v>Nova Scotia</c:v>
                </c:pt>
                <c:pt idx="11">
                  <c:v>Prince Edward Island</c:v>
                </c:pt>
                <c:pt idx="12">
                  <c:v>Newfoundland and Labrador</c:v>
                </c:pt>
                <c:pt idx="13">
                  <c:v>Canada</c:v>
                </c:pt>
              </c:strCache>
            </c:strRef>
          </c:cat>
          <c:val>
            <c:numRef>
              <c:f>'C:\Users\Val\Downloads\[CCHS 2012.xlsx]Province'!$X$6:$X$19</c:f>
              <c:numCache>
                <c:formatCode>General</c:formatCode>
                <c:ptCount val="14"/>
                <c:pt idx="0">
                  <c:v>0.21781636728239401</c:v>
                </c:pt>
                <c:pt idx="1">
                  <c:v>0.100788839710182</c:v>
                </c:pt>
                <c:pt idx="2">
                  <c:v>8.7516900838766107E-2</c:v>
                </c:pt>
                <c:pt idx="3">
                  <c:v>5.6831280167134901E-2</c:v>
                </c:pt>
                <c:pt idx="4">
                  <c:v>5.7948191450570001E-2</c:v>
                </c:pt>
                <c:pt idx="5">
                  <c:v>5.88922592895334E-2</c:v>
                </c:pt>
                <c:pt idx="6">
                  <c:v>6.4796093465022506E-2</c:v>
                </c:pt>
                <c:pt idx="7">
                  <c:v>5.53100939421328E-2</c:v>
                </c:pt>
                <c:pt idx="8">
                  <c:v>6.1967951097347797E-2</c:v>
                </c:pt>
                <c:pt idx="9">
                  <c:v>7.1829671000239098E-2</c:v>
                </c:pt>
                <c:pt idx="10">
                  <c:v>8.6074299974418705E-2</c:v>
                </c:pt>
                <c:pt idx="11">
                  <c:v>8.5027671223105103E-2</c:v>
                </c:pt>
                <c:pt idx="12">
                  <c:v>6.0735838697779397E-2</c:v>
                </c:pt>
                <c:pt idx="13">
                  <c:v>5.9546681493011601E-2</c:v>
                </c:pt>
              </c:numCache>
            </c:numRef>
          </c:val>
        </c:ser>
        <c:ser>
          <c:idx val="2"/>
          <c:order val="2"/>
          <c:tx>
            <c:strRef>
              <c:f>'C:\Users\Val\Downloads\[CCHS 2012.xlsx]Province'!$Y$5</c:f>
              <c:strCache>
                <c:ptCount val="1"/>
                <c:pt idx="0">
                  <c:v>Marginal</c:v>
                </c:pt>
              </c:strCache>
            </c:strRef>
          </c:tx>
          <c:invertIfNegative val="0"/>
          <c:cat>
            <c:strRef>
              <c:f>'C:\Users\Val\Downloads\[CCHS 2012.xlsx]Province'!$N$6:$N$19</c:f>
              <c:strCache>
                <c:ptCount val="14"/>
                <c:pt idx="0">
                  <c:v>Nunavut</c:v>
                </c:pt>
                <c:pt idx="1">
                  <c:v>Northwest Territories</c:v>
                </c:pt>
                <c:pt idx="2">
                  <c:v>Yukon</c:v>
                </c:pt>
                <c:pt idx="3">
                  <c:v>British Columbia</c:v>
                </c:pt>
                <c:pt idx="4">
                  <c:v>Alberta</c:v>
                </c:pt>
                <c:pt idx="5">
                  <c:v>Saskatchewan</c:v>
                </c:pt>
                <c:pt idx="6">
                  <c:v>Manitoba</c:v>
                </c:pt>
                <c:pt idx="7">
                  <c:v>Ontario</c:v>
                </c:pt>
                <c:pt idx="8">
                  <c:v>Quebec</c:v>
                </c:pt>
                <c:pt idx="9">
                  <c:v>New Brunswick</c:v>
                </c:pt>
                <c:pt idx="10">
                  <c:v>Nova Scotia</c:v>
                </c:pt>
                <c:pt idx="11">
                  <c:v>Prince Edward Island</c:v>
                </c:pt>
                <c:pt idx="12">
                  <c:v>Newfoundland and Labrador</c:v>
                </c:pt>
                <c:pt idx="13">
                  <c:v>Canada</c:v>
                </c:pt>
              </c:strCache>
            </c:strRef>
          </c:cat>
          <c:val>
            <c:numRef>
              <c:f>'C:\Users\Val\Downloads\[CCHS 2012.xlsx]Province'!$Y$6:$Y$19</c:f>
              <c:numCache>
                <c:formatCode>General</c:formatCode>
                <c:ptCount val="14"/>
                <c:pt idx="0">
                  <c:v>4.9504041016422799E-2</c:v>
                </c:pt>
                <c:pt idx="1">
                  <c:v>5.8586466126428399E-2</c:v>
                </c:pt>
                <c:pt idx="2">
                  <c:v>4.68660511362681E-2</c:v>
                </c:pt>
                <c:pt idx="3">
                  <c:v>3.8490787767451899E-2</c:v>
                </c:pt>
                <c:pt idx="4">
                  <c:v>3.78244514523845E-2</c:v>
                </c:pt>
                <c:pt idx="5">
                  <c:v>4.38098317177689E-2</c:v>
                </c:pt>
                <c:pt idx="6">
                  <c:v>3.7069287776815701E-2</c:v>
                </c:pt>
                <c:pt idx="7">
                  <c:v>3.4430481434040101E-2</c:v>
                </c:pt>
                <c:pt idx="8">
                  <c:v>5.01183188907873E-2</c:v>
                </c:pt>
                <c:pt idx="9">
                  <c:v>5.5962024776889399E-2</c:v>
                </c:pt>
                <c:pt idx="10">
                  <c:v>5.8577688264909299E-2</c:v>
                </c:pt>
                <c:pt idx="11">
                  <c:v>4.8466060738418297E-2</c:v>
                </c:pt>
                <c:pt idx="12">
                  <c:v>5.3093183098973602E-2</c:v>
                </c:pt>
                <c:pt idx="13">
                  <c:v>4.11806559466837E-2</c:v>
                </c:pt>
              </c:numCache>
            </c:numRef>
          </c:val>
        </c:ser>
        <c:dLbls>
          <c:showLegendKey val="0"/>
          <c:showVal val="0"/>
          <c:showCatName val="0"/>
          <c:showSerName val="0"/>
          <c:showPercent val="0"/>
          <c:showBubbleSize val="0"/>
        </c:dLbls>
        <c:gapWidth val="70"/>
        <c:overlap val="100"/>
        <c:axId val="226856296"/>
        <c:axId val="226861784"/>
      </c:barChart>
      <c:catAx>
        <c:axId val="226856296"/>
        <c:scaling>
          <c:orientation val="minMax"/>
        </c:scaling>
        <c:delete val="0"/>
        <c:axPos val="l"/>
        <c:numFmt formatCode="General" sourceLinked="0"/>
        <c:majorTickMark val="out"/>
        <c:minorTickMark val="none"/>
        <c:tickLblPos val="nextTo"/>
        <c:txPr>
          <a:bodyPr/>
          <a:lstStyle/>
          <a:p>
            <a:pPr>
              <a:defRPr sz="1100"/>
            </a:pPr>
            <a:endParaRPr lang="en-US"/>
          </a:p>
        </c:txPr>
        <c:crossAx val="226861784"/>
        <c:crosses val="autoZero"/>
        <c:auto val="1"/>
        <c:lblAlgn val="ctr"/>
        <c:lblOffset val="100"/>
        <c:noMultiLvlLbl val="0"/>
      </c:catAx>
      <c:valAx>
        <c:axId val="226861784"/>
        <c:scaling>
          <c:orientation val="minMax"/>
        </c:scaling>
        <c:delete val="0"/>
        <c:axPos val="b"/>
        <c:majorGridlines>
          <c:spPr>
            <a:ln>
              <a:prstDash val="dash"/>
            </a:ln>
          </c:spPr>
        </c:majorGridlines>
        <c:numFmt formatCode="0%" sourceLinked="0"/>
        <c:majorTickMark val="out"/>
        <c:minorTickMark val="none"/>
        <c:tickLblPos val="nextTo"/>
        <c:crossAx val="226856296"/>
        <c:crosses val="autoZero"/>
        <c:crossBetween val="between"/>
      </c:valAx>
    </c:plotArea>
    <c:legend>
      <c:legendPos val="r"/>
      <c:layout>
        <c:manualLayout>
          <c:xMode val="edge"/>
          <c:yMode val="edge"/>
          <c:x val="0.707386399547418"/>
          <c:y val="0.30366240277333101"/>
          <c:w val="0.11029409309702"/>
          <c:h val="0.146709002241312"/>
        </c:manualLayout>
      </c:layout>
      <c:overlay val="0"/>
      <c:spPr>
        <a:solidFill>
          <a:schemeClr val="bg1"/>
        </a:solidFill>
      </c:spPr>
      <c:txPr>
        <a:bodyPr/>
        <a:lstStyle/>
        <a:p>
          <a:pPr>
            <a:defRPr sz="1400"/>
          </a:pPr>
          <a:endParaRPr lang="en-US"/>
        </a:p>
      </c:txPr>
    </c:legend>
    <c:plotVisOnly val="1"/>
    <c:dispBlanksAs val="gap"/>
    <c:showDLblsOverMax val="0"/>
  </c:chart>
  <c:txPr>
    <a:bodyPr/>
    <a:lstStyle/>
    <a:p>
      <a:pPr>
        <a:defRPr sz="105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00770923110099E-2"/>
          <c:y val="3.0776215343144502E-2"/>
          <c:w val="0.86264535366568595"/>
          <c:h val="0.73223217160224796"/>
        </c:manualLayout>
      </c:layout>
      <c:barChart>
        <c:barDir val="col"/>
        <c:grouping val="clustered"/>
        <c:varyColors val="0"/>
        <c:ser>
          <c:idx val="0"/>
          <c:order val="0"/>
          <c:tx>
            <c:strRef>
              <c:f>Sheet1!$B$2</c:f>
              <c:strCache>
                <c:ptCount val="1"/>
                <c:pt idx="0">
                  <c:v>2007-2008</c:v>
                </c:pt>
              </c:strCache>
            </c:strRef>
          </c:tx>
          <c:spPr>
            <a:noFill/>
            <a:ln>
              <a:noFill/>
            </a:ln>
          </c:spPr>
          <c:invertIfNegative val="0"/>
          <c:cat>
            <c:strRef>
              <c:f>Sheet1!$A$3:$A$31</c:f>
              <c:strCache>
                <c:ptCount val="29"/>
                <c:pt idx="0">
                  <c:v>St John's</c:v>
                </c:pt>
                <c:pt idx="1">
                  <c:v>*Halifax</c:v>
                </c:pt>
                <c:pt idx="2">
                  <c:v>Moncton</c:v>
                </c:pt>
                <c:pt idx="3">
                  <c:v>Saint John</c:v>
                </c:pt>
                <c:pt idx="4">
                  <c:v>Saguenay</c:v>
                </c:pt>
                <c:pt idx="5">
                  <c:v>Quebec City</c:v>
                </c:pt>
                <c:pt idx="6">
                  <c:v>Sherbrooke</c:v>
                </c:pt>
                <c:pt idx="7">
                  <c:v>Trois-Rivieres</c:v>
                </c:pt>
                <c:pt idx="8">
                  <c:v>*Montreal</c:v>
                </c:pt>
                <c:pt idx="9">
                  <c:v>Ottawa-Gatineau</c:v>
                </c:pt>
                <c:pt idx="10">
                  <c:v>*Peterborough</c:v>
                </c:pt>
                <c:pt idx="11">
                  <c:v>Oshawa</c:v>
                </c:pt>
                <c:pt idx="12">
                  <c:v>Toronto</c:v>
                </c:pt>
                <c:pt idx="13">
                  <c:v>*Hamilton</c:v>
                </c:pt>
                <c:pt idx="14">
                  <c:v>St. Catharines-Niagara</c:v>
                </c:pt>
                <c:pt idx="15">
                  <c:v>Kitchener</c:v>
                </c:pt>
                <c:pt idx="16">
                  <c:v>Brantford</c:v>
                </c:pt>
                <c:pt idx="17">
                  <c:v>*Guelph</c:v>
                </c:pt>
                <c:pt idx="18">
                  <c:v>London</c:v>
                </c:pt>
                <c:pt idx="19">
                  <c:v>Barrie</c:v>
                </c:pt>
                <c:pt idx="20">
                  <c:v>Greater Sudbury</c:v>
                </c:pt>
                <c:pt idx="21">
                  <c:v>Thunder Bay</c:v>
                </c:pt>
                <c:pt idx="22">
                  <c:v>Winnipeg</c:v>
                </c:pt>
                <c:pt idx="23">
                  <c:v>Saskatoon</c:v>
                </c:pt>
                <c:pt idx="24">
                  <c:v>*Calgary</c:v>
                </c:pt>
                <c:pt idx="25">
                  <c:v>Edmonton</c:v>
                </c:pt>
                <c:pt idx="26">
                  <c:v>*Abbotsford</c:v>
                </c:pt>
                <c:pt idx="27">
                  <c:v>Vancouver</c:v>
                </c:pt>
                <c:pt idx="28">
                  <c:v>Victoria</c:v>
                </c:pt>
              </c:strCache>
            </c:strRef>
          </c:cat>
          <c:val>
            <c:numRef>
              <c:f>Sheet1!$B$3:$B$31</c:f>
              <c:numCache>
                <c:formatCode>0.00%</c:formatCode>
                <c:ptCount val="29"/>
                <c:pt idx="0">
                  <c:v>0.13320000000000001</c:v>
                </c:pt>
                <c:pt idx="1">
                  <c:v>0.1326</c:v>
                </c:pt>
                <c:pt idx="2">
                  <c:v>0.15870000000000001</c:v>
                </c:pt>
                <c:pt idx="3">
                  <c:v>0.1024</c:v>
                </c:pt>
                <c:pt idx="4">
                  <c:v>9.2399999999999996E-2</c:v>
                </c:pt>
                <c:pt idx="5">
                  <c:v>0.10780000000000001</c:v>
                </c:pt>
                <c:pt idx="6">
                  <c:v>8.9600000000000193E-2</c:v>
                </c:pt>
                <c:pt idx="7">
                  <c:v>0.1142</c:v>
                </c:pt>
                <c:pt idx="8">
                  <c:v>0.1004</c:v>
                </c:pt>
                <c:pt idx="9">
                  <c:v>0.1099</c:v>
                </c:pt>
                <c:pt idx="10">
                  <c:v>0.1008</c:v>
                </c:pt>
                <c:pt idx="11">
                  <c:v>0.1106</c:v>
                </c:pt>
                <c:pt idx="12">
                  <c:v>0.125</c:v>
                </c:pt>
                <c:pt idx="13">
                  <c:v>0.124</c:v>
                </c:pt>
                <c:pt idx="14">
                  <c:v>0.12239999999999999</c:v>
                </c:pt>
                <c:pt idx="15">
                  <c:v>0.1182</c:v>
                </c:pt>
                <c:pt idx="16">
                  <c:v>0.14080000000000001</c:v>
                </c:pt>
                <c:pt idx="17">
                  <c:v>0.10829999999999999</c:v>
                </c:pt>
                <c:pt idx="18">
                  <c:v>0.1124</c:v>
                </c:pt>
                <c:pt idx="19">
                  <c:v>0.12959999999999999</c:v>
                </c:pt>
                <c:pt idx="20">
                  <c:v>0.1125</c:v>
                </c:pt>
                <c:pt idx="21">
                  <c:v>0.15010000000000001</c:v>
                </c:pt>
                <c:pt idx="22">
                  <c:v>0.14249999999999999</c:v>
                </c:pt>
                <c:pt idx="23">
                  <c:v>0.1074</c:v>
                </c:pt>
                <c:pt idx="24">
                  <c:v>8.09E-2</c:v>
                </c:pt>
                <c:pt idx="25">
                  <c:v>0.10580000000000001</c:v>
                </c:pt>
                <c:pt idx="26">
                  <c:v>8.3199999999999996E-2</c:v>
                </c:pt>
                <c:pt idx="27">
                  <c:v>0.1051</c:v>
                </c:pt>
                <c:pt idx="28">
                  <c:v>0.1192</c:v>
                </c:pt>
              </c:numCache>
            </c:numRef>
          </c:val>
        </c:ser>
        <c:ser>
          <c:idx val="1"/>
          <c:order val="1"/>
          <c:tx>
            <c:strRef>
              <c:f>Sheet1!$C$2</c:f>
              <c:strCache>
                <c:ptCount val="1"/>
                <c:pt idx="0">
                  <c:v>2011-2012</c:v>
                </c:pt>
              </c:strCache>
            </c:strRef>
          </c:tx>
          <c:invertIfNegative val="0"/>
          <c:cat>
            <c:strRef>
              <c:f>Sheet1!$A$3:$A$31</c:f>
              <c:strCache>
                <c:ptCount val="29"/>
                <c:pt idx="0">
                  <c:v>St John's</c:v>
                </c:pt>
                <c:pt idx="1">
                  <c:v>*Halifax</c:v>
                </c:pt>
                <c:pt idx="2">
                  <c:v>Moncton</c:v>
                </c:pt>
                <c:pt idx="3">
                  <c:v>Saint John</c:v>
                </c:pt>
                <c:pt idx="4">
                  <c:v>Saguenay</c:v>
                </c:pt>
                <c:pt idx="5">
                  <c:v>Quebec City</c:v>
                </c:pt>
                <c:pt idx="6">
                  <c:v>Sherbrooke</c:v>
                </c:pt>
                <c:pt idx="7">
                  <c:v>Trois-Rivieres</c:v>
                </c:pt>
                <c:pt idx="8">
                  <c:v>*Montreal</c:v>
                </c:pt>
                <c:pt idx="9">
                  <c:v>Ottawa-Gatineau</c:v>
                </c:pt>
                <c:pt idx="10">
                  <c:v>*Peterborough</c:v>
                </c:pt>
                <c:pt idx="11">
                  <c:v>Oshawa</c:v>
                </c:pt>
                <c:pt idx="12">
                  <c:v>Toronto</c:v>
                </c:pt>
                <c:pt idx="13">
                  <c:v>*Hamilton</c:v>
                </c:pt>
                <c:pt idx="14">
                  <c:v>St. Catharines-Niagara</c:v>
                </c:pt>
                <c:pt idx="15">
                  <c:v>Kitchener</c:v>
                </c:pt>
                <c:pt idx="16">
                  <c:v>Brantford</c:v>
                </c:pt>
                <c:pt idx="17">
                  <c:v>*Guelph</c:v>
                </c:pt>
                <c:pt idx="18">
                  <c:v>London</c:v>
                </c:pt>
                <c:pt idx="19">
                  <c:v>Barrie</c:v>
                </c:pt>
                <c:pt idx="20">
                  <c:v>Greater Sudbury</c:v>
                </c:pt>
                <c:pt idx="21">
                  <c:v>Thunder Bay</c:v>
                </c:pt>
                <c:pt idx="22">
                  <c:v>Winnipeg</c:v>
                </c:pt>
                <c:pt idx="23">
                  <c:v>Saskatoon</c:v>
                </c:pt>
                <c:pt idx="24">
                  <c:v>*Calgary</c:v>
                </c:pt>
                <c:pt idx="25">
                  <c:v>Edmonton</c:v>
                </c:pt>
                <c:pt idx="26">
                  <c:v>*Abbotsford</c:v>
                </c:pt>
                <c:pt idx="27">
                  <c:v>Vancouver</c:v>
                </c:pt>
                <c:pt idx="28">
                  <c:v>Victoria</c:v>
                </c:pt>
              </c:strCache>
            </c:strRef>
          </c:cat>
          <c:val>
            <c:numRef>
              <c:f>Sheet1!$C$3:$C$31</c:f>
              <c:numCache>
                <c:formatCode>0.00%</c:formatCode>
                <c:ptCount val="29"/>
                <c:pt idx="0">
                  <c:v>0.111</c:v>
                </c:pt>
                <c:pt idx="1">
                  <c:v>0.19939999999999999</c:v>
                </c:pt>
                <c:pt idx="2">
                  <c:v>0.17810000000000001</c:v>
                </c:pt>
                <c:pt idx="3">
                  <c:v>0.14410000000000001</c:v>
                </c:pt>
                <c:pt idx="4">
                  <c:v>0.12429999999999999</c:v>
                </c:pt>
                <c:pt idx="5">
                  <c:v>9.0399999999999994E-2</c:v>
                </c:pt>
                <c:pt idx="6">
                  <c:v>8.6099999999999996E-2</c:v>
                </c:pt>
                <c:pt idx="7">
                  <c:v>0.11559999999999999</c:v>
                </c:pt>
                <c:pt idx="8">
                  <c:v>0.14749999999999999</c:v>
                </c:pt>
                <c:pt idx="9">
                  <c:v>0.10290000000000001</c:v>
                </c:pt>
                <c:pt idx="10">
                  <c:v>0.159</c:v>
                </c:pt>
                <c:pt idx="11">
                  <c:v>0.1321</c:v>
                </c:pt>
                <c:pt idx="12">
                  <c:v>0.1196</c:v>
                </c:pt>
                <c:pt idx="13">
                  <c:v>9.3200000000000005E-2</c:v>
                </c:pt>
                <c:pt idx="14">
                  <c:v>0.11119999999999999</c:v>
                </c:pt>
                <c:pt idx="15">
                  <c:v>0.13930000000000001</c:v>
                </c:pt>
                <c:pt idx="16">
                  <c:v>0.13159999999999999</c:v>
                </c:pt>
                <c:pt idx="17">
                  <c:v>0.1638</c:v>
                </c:pt>
                <c:pt idx="18">
                  <c:v>0.1041</c:v>
                </c:pt>
                <c:pt idx="19">
                  <c:v>0.17369999999999999</c:v>
                </c:pt>
                <c:pt idx="20">
                  <c:v>9.3800000000000203E-2</c:v>
                </c:pt>
                <c:pt idx="21">
                  <c:v>0.13930000000000001</c:v>
                </c:pt>
                <c:pt idx="22">
                  <c:v>0.11509999999999999</c:v>
                </c:pt>
                <c:pt idx="23">
                  <c:v>0.12709999999999999</c:v>
                </c:pt>
                <c:pt idx="24">
                  <c:v>0.1207</c:v>
                </c:pt>
                <c:pt idx="25">
                  <c:v>0.13120000000000001</c:v>
                </c:pt>
                <c:pt idx="26">
                  <c:v>0.14849999999999999</c:v>
                </c:pt>
                <c:pt idx="27">
                  <c:v>0.10349999999999999</c:v>
                </c:pt>
                <c:pt idx="28">
                  <c:v>0.14030000000000001</c:v>
                </c:pt>
              </c:numCache>
            </c:numRef>
          </c:val>
        </c:ser>
        <c:dLbls>
          <c:showLegendKey val="0"/>
          <c:showVal val="0"/>
          <c:showCatName val="0"/>
          <c:showSerName val="0"/>
          <c:showPercent val="0"/>
          <c:showBubbleSize val="0"/>
        </c:dLbls>
        <c:gapWidth val="150"/>
        <c:axId val="226860608"/>
        <c:axId val="226859824"/>
      </c:barChart>
      <c:catAx>
        <c:axId val="226860608"/>
        <c:scaling>
          <c:orientation val="minMax"/>
        </c:scaling>
        <c:delete val="0"/>
        <c:axPos val="b"/>
        <c:numFmt formatCode="General" sourceLinked="0"/>
        <c:majorTickMark val="out"/>
        <c:minorTickMark val="none"/>
        <c:tickLblPos val="nextTo"/>
        <c:crossAx val="226859824"/>
        <c:crosses val="autoZero"/>
        <c:auto val="1"/>
        <c:lblAlgn val="ctr"/>
        <c:lblOffset val="100"/>
        <c:noMultiLvlLbl val="0"/>
      </c:catAx>
      <c:valAx>
        <c:axId val="226859824"/>
        <c:scaling>
          <c:orientation val="minMax"/>
          <c:max val="0.2"/>
        </c:scaling>
        <c:delete val="0"/>
        <c:axPos val="l"/>
        <c:majorGridlines>
          <c:spPr>
            <a:ln>
              <a:prstDash val="dash"/>
            </a:ln>
          </c:spPr>
        </c:majorGridlines>
        <c:numFmt formatCode="0%" sourceLinked="0"/>
        <c:majorTickMark val="out"/>
        <c:minorTickMark val="none"/>
        <c:tickLblPos val="nextTo"/>
        <c:crossAx val="22686060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'2011_v_2007-08'!$E$5</c:f>
              <c:strCache>
                <c:ptCount val="1"/>
                <c:pt idx="0">
                  <c:v>Insecure (%)</c:v>
                </c:pt>
              </c:strCache>
            </c:strRef>
          </c:tx>
          <c:marker>
            <c:symbol val="none"/>
          </c:marker>
          <c:dPt>
            <c:idx val="6"/>
            <c:bubble3D val="0"/>
            <c:spPr>
              <a:ln>
                <a:prstDash val="sysDash"/>
              </a:ln>
            </c:spPr>
          </c:dPt>
          <c:dPt>
            <c:idx val="7"/>
            <c:bubble3D val="0"/>
            <c:spPr>
              <a:ln>
                <a:prstDash val="sysDash"/>
              </a:ln>
            </c:spPr>
          </c:dPt>
          <c:dPt>
            <c:idx val="8"/>
            <c:bubble3D val="0"/>
            <c:spPr>
              <a:ln>
                <a:prstDash val="sysDash"/>
              </a:ln>
            </c:spPr>
          </c:dPt>
          <c:dPt>
            <c:idx val="9"/>
            <c:bubble3D val="0"/>
            <c:spPr>
              <a:ln>
                <a:prstDash val="sysDash"/>
              </a:ln>
            </c:spPr>
          </c:dPt>
          <c:dPt>
            <c:idx val="10"/>
            <c:bubble3D val="0"/>
            <c:spPr>
              <a:ln>
                <a:prstDash val="sysDash"/>
              </a:ln>
            </c:spPr>
          </c:dPt>
          <c:dLbls>
            <c:dLbl>
              <c:idx val="0"/>
              <c:layout>
                <c:manualLayout>
                  <c:x val="-3.4125533211456401E-2"/>
                  <c:y val="-1.96560196560197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1.1585010207057499E-2"/>
                  <c:y val="-3.04774745622552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layout>
                <c:manualLayout>
                  <c:x val="-2.92504570383912E-2"/>
                  <c:y val="-2.948402948402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delete val="1"/>
              <c:extLst>
                <c:ext xmlns:c15="http://schemas.microsoft.com/office/drawing/2012/chart" uri="{CE6537A1-D6FC-4f65-9D91-7224C49458BB}"/>
              </c:extLst>
            </c:dLbl>
            <c:dLbl>
              <c:idx val="6"/>
              <c:layout>
                <c:manualLayout>
                  <c:x val="-2.68131108839917E-2"/>
                  <c:y val="-3.27600327600328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dLbl>
              <c:idx val="8"/>
              <c:layout>
                <c:manualLayout>
                  <c:x val="-3.6563071297988997E-2"/>
                  <c:y val="-2.62080262080261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layout>
                <c:manualLayout>
                  <c:x val="-4.1438147471053802E-2"/>
                  <c:y val="-2.9484029484029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'2011_v_2007-08'!$C$6:$D$16</c:f>
              <c:strCache>
                <c:ptCount val="11"/>
                <c:pt idx="0">
                  <c:v>$1-$10,000</c:v>
                </c:pt>
                <c:pt idx="1">
                  <c:v>$10,001-$20,000</c:v>
                </c:pt>
                <c:pt idx="2">
                  <c:v>$20,001-$30,000</c:v>
                </c:pt>
                <c:pt idx="3">
                  <c:v>$30,001-$40,000</c:v>
                </c:pt>
                <c:pt idx="4">
                  <c:v>$40,001-$50,000</c:v>
                </c:pt>
                <c:pt idx="5">
                  <c:v>$50,001-$60,000</c:v>
                </c:pt>
                <c:pt idx="6">
                  <c:v>$60,001-$70,000</c:v>
                </c:pt>
                <c:pt idx="7">
                  <c:v>$70,001-$80,000</c:v>
                </c:pt>
                <c:pt idx="8">
                  <c:v>$80,001-$90,000</c:v>
                </c:pt>
                <c:pt idx="9">
                  <c:v>$90,001-$100,000</c:v>
                </c:pt>
                <c:pt idx="10">
                  <c:v>$100,001+</c:v>
                </c:pt>
              </c:strCache>
            </c:strRef>
          </c:cat>
          <c:val>
            <c:numRef>
              <c:f>'2011_v_2007-08'!$E$6:$E$16</c:f>
              <c:numCache>
                <c:formatCode>0.0</c:formatCode>
                <c:ptCount val="11"/>
                <c:pt idx="0">
                  <c:v>46.150200000000012</c:v>
                </c:pt>
                <c:pt idx="1">
                  <c:v>26.73979999999991</c:v>
                </c:pt>
                <c:pt idx="2">
                  <c:v>14.7681</c:v>
                </c:pt>
                <c:pt idx="3">
                  <c:v>10.993600000000001</c:v>
                </c:pt>
                <c:pt idx="4">
                  <c:v>6.4146000000000001</c:v>
                </c:pt>
                <c:pt idx="5">
                  <c:v>4.6696</c:v>
                </c:pt>
                <c:pt idx="6">
                  <c:v>3.3024999999999971</c:v>
                </c:pt>
                <c:pt idx="7">
                  <c:v>2.9509999999999992</c:v>
                </c:pt>
                <c:pt idx="8">
                  <c:v>2.0352999999999981</c:v>
                </c:pt>
                <c:pt idx="9">
                  <c:v>2.1705000000000001</c:v>
                </c:pt>
                <c:pt idx="10">
                  <c:v>0.93830000000000002</c:v>
                </c:pt>
              </c:numCache>
            </c:numRef>
          </c:val>
          <c:smooth val="0"/>
        </c:ser>
        <c:dLbls>
          <c:showLegendKey val="0"/>
          <c:showVal val="0"/>
          <c:showCatName val="0"/>
          <c:showSerName val="0"/>
          <c:showPercent val="0"/>
          <c:showBubbleSize val="0"/>
        </c:dLbls>
        <c:smooth val="0"/>
        <c:axId val="275646976"/>
        <c:axId val="275647368"/>
      </c:lineChart>
      <c:catAx>
        <c:axId val="275646976"/>
        <c:scaling>
          <c:orientation val="minMax"/>
        </c:scaling>
        <c:delete val="0"/>
        <c:axPos val="b"/>
        <c:title>
          <c:tx>
            <c:rich>
              <a:bodyPr/>
              <a:lstStyle/>
              <a:p>
                <a:pPr>
                  <a:defRPr sz="1200"/>
                </a:pPr>
                <a:r>
                  <a:rPr lang="en-CA" sz="1200" dirty="0" smtClean="0"/>
                  <a:t>Household</a:t>
                </a:r>
                <a:r>
                  <a:rPr lang="en-CA" sz="1200" baseline="0" dirty="0" smtClean="0"/>
                  <a:t> income, adjusted for household size</a:t>
                </a:r>
                <a:endParaRPr lang="en-CA" sz="1200" dirty="0"/>
              </a:p>
            </c:rich>
          </c:tx>
          <c:layout/>
          <c:overlay val="0"/>
        </c:title>
        <c:numFmt formatCode="General" sourceLinked="1"/>
        <c:majorTickMark val="out"/>
        <c:minorTickMark val="none"/>
        <c:tickLblPos val="nextTo"/>
        <c:spPr>
          <a:ln>
            <a:solidFill>
              <a:prstClr val="black"/>
            </a:solidFill>
          </a:ln>
        </c:spPr>
        <c:crossAx val="275647368"/>
        <c:crosses val="autoZero"/>
        <c:auto val="1"/>
        <c:lblAlgn val="ctr"/>
        <c:lblOffset val="100"/>
        <c:noMultiLvlLbl val="0"/>
      </c:catAx>
      <c:valAx>
        <c:axId val="275647368"/>
        <c:scaling>
          <c:orientation val="minMax"/>
        </c:scaling>
        <c:delete val="0"/>
        <c:axPos val="l"/>
        <c:majorGridlines/>
        <c:title>
          <c:tx>
            <c:rich>
              <a:bodyPr rot="-5400000" vert="horz"/>
              <a:lstStyle/>
              <a:p>
                <a:pPr>
                  <a:defRPr sz="1200"/>
                </a:pPr>
                <a:r>
                  <a:rPr lang="en-CA" sz="1200"/>
                  <a:t>Percent Insecure (%)</a:t>
                </a:r>
              </a:p>
            </c:rich>
          </c:tx>
          <c:layout/>
          <c:overlay val="0"/>
        </c:title>
        <c:numFmt formatCode="0.0" sourceLinked="1"/>
        <c:majorTickMark val="out"/>
        <c:minorTickMark val="none"/>
        <c:tickLblPos val="nextTo"/>
        <c:spPr>
          <a:ln>
            <a:solidFill>
              <a:prstClr val="black"/>
            </a:solidFill>
          </a:ln>
        </c:spPr>
        <c:crossAx val="2756469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lgn="ctr">
              <a:defRPr/>
            </a:pPr>
            <a:r>
              <a:rPr lang="en-US" sz="1800" b="1" i="0" baseline="0">
                <a:effectLst/>
              </a:rPr>
              <a:t>Food insecurity, by province</a:t>
            </a:r>
            <a:endParaRPr lang="en-US">
              <a:effectLst/>
            </a:endParaRPr>
          </a:p>
          <a:p>
            <a:pPr algn="ctr">
              <a:defRPr/>
            </a:pPr>
            <a:r>
              <a:rPr lang="en-US" sz="1800" b="1" i="0" baseline="0">
                <a:effectLst/>
              </a:rPr>
              <a:t>Households with social assistance as major source of income</a:t>
            </a:r>
            <a:endParaRPr lang="en-US">
              <a:effectLst/>
            </a:endParaRPr>
          </a:p>
          <a:p>
            <a:pPr algn="ctr">
              <a:defRPr/>
            </a:pPr>
            <a:r>
              <a:rPr lang="en-US" sz="1800" b="1" i="0" baseline="0">
                <a:effectLst/>
              </a:rPr>
              <a:t>Canada 2011-12</a:t>
            </a:r>
            <a:endParaRPr lang="en-US">
              <a:effectLst/>
            </a:endParaRPr>
          </a:p>
        </c:rich>
      </c:tx>
      <c:layout/>
      <c:overlay val="0"/>
    </c:title>
    <c:autoTitleDeleted val="0"/>
    <c:plotArea>
      <c:layout/>
      <c:barChart>
        <c:barDir val="bar"/>
        <c:grouping val="clustered"/>
        <c:varyColors val="0"/>
        <c:dLbls>
          <c:showLegendKey val="0"/>
          <c:showVal val="0"/>
          <c:showCatName val="0"/>
          <c:showSerName val="0"/>
          <c:showPercent val="0"/>
          <c:showBubbleSize val="0"/>
        </c:dLbls>
        <c:gapWidth val="80"/>
        <c:axId val="275647760"/>
        <c:axId val="275641880"/>
      </c:barChart>
      <c:catAx>
        <c:axId val="275647760"/>
        <c:scaling>
          <c:orientation val="minMax"/>
        </c:scaling>
        <c:delete val="0"/>
        <c:axPos val="l"/>
        <c:majorTickMark val="out"/>
        <c:minorTickMark val="none"/>
        <c:tickLblPos val="nextTo"/>
        <c:txPr>
          <a:bodyPr/>
          <a:lstStyle/>
          <a:p>
            <a:pPr>
              <a:defRPr sz="1200" b="1"/>
            </a:pPr>
            <a:endParaRPr lang="en-US"/>
          </a:p>
        </c:txPr>
        <c:crossAx val="275641880"/>
        <c:crosses val="autoZero"/>
        <c:auto val="0"/>
        <c:lblAlgn val="ctr"/>
        <c:lblOffset val="100"/>
        <c:noMultiLvlLbl val="0"/>
      </c:catAx>
      <c:valAx>
        <c:axId val="275641880"/>
        <c:scaling>
          <c:orientation val="minMax"/>
        </c:scaling>
        <c:delete val="0"/>
        <c:axPos val="b"/>
        <c:majorGridlines>
          <c:spPr>
            <a:ln>
              <a:prstDash val="dash"/>
            </a:ln>
          </c:spPr>
        </c:majorGridlines>
        <c:numFmt formatCode="0%" sourceLinked="0"/>
        <c:majorTickMark val="out"/>
        <c:minorTickMark val="none"/>
        <c:tickLblPos val="nextTo"/>
        <c:txPr>
          <a:bodyPr/>
          <a:lstStyle/>
          <a:p>
            <a:pPr>
              <a:defRPr sz="1200" b="1"/>
            </a:pPr>
            <a:endParaRPr lang="en-US"/>
          </a:p>
        </c:txPr>
        <c:crossAx val="275647760"/>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lgn="ctr">
              <a:defRPr/>
            </a:pPr>
            <a:r>
              <a:rPr lang="en-US" sz="2000" b="1" i="0" baseline="0" dirty="0" smtClean="0"/>
              <a:t>Prevalence of food insecurity among households whose main source of income was social assistance, by province/territory </a:t>
            </a:r>
            <a:endParaRPr lang="en-US" sz="2000" b="1" i="0" baseline="0" dirty="0"/>
          </a:p>
        </c:rich>
      </c:tx>
      <c:layout/>
      <c:overlay val="0"/>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dPt>
          <c:cat>
            <c:strRef>
              <c:f>'Graph social assistance (H)'!$A$6:$A$16</c:f>
              <c:strCache>
                <c:ptCount val="11"/>
                <c:pt idx="0">
                  <c:v>Newfoundland and Labrador</c:v>
                </c:pt>
                <c:pt idx="1">
                  <c:v>Nova Scotia</c:v>
                </c:pt>
                <c:pt idx="2">
                  <c:v>New Brunswick</c:v>
                </c:pt>
                <c:pt idx="3">
                  <c:v>Quebec</c:v>
                </c:pt>
                <c:pt idx="4">
                  <c:v>Ontario</c:v>
                </c:pt>
                <c:pt idx="5">
                  <c:v>Manitoba</c:v>
                </c:pt>
                <c:pt idx="6">
                  <c:v>Saskatchewan</c:v>
                </c:pt>
                <c:pt idx="7">
                  <c:v>Alberta</c:v>
                </c:pt>
                <c:pt idx="8">
                  <c:v>British Columbia</c:v>
                </c:pt>
                <c:pt idx="9">
                  <c:v>Yukon</c:v>
                </c:pt>
                <c:pt idx="10">
                  <c:v>Nunavut</c:v>
                </c:pt>
              </c:strCache>
            </c:strRef>
          </c:cat>
          <c:val>
            <c:numRef>
              <c:f>'Graph social assistance (H)'!$E$6:$E$16</c:f>
              <c:numCache>
                <c:formatCode>0.0%</c:formatCode>
                <c:ptCount val="11"/>
                <c:pt idx="0">
                  <c:v>0.46164142279008302</c:v>
                </c:pt>
                <c:pt idx="1">
                  <c:v>0.69340193704600495</c:v>
                </c:pt>
                <c:pt idx="2">
                  <c:v>0.66711758584807501</c:v>
                </c:pt>
                <c:pt idx="3">
                  <c:v>0.66570058454968795</c:v>
                </c:pt>
                <c:pt idx="4">
                  <c:v>0.64539051251618496</c:v>
                </c:pt>
                <c:pt idx="5">
                  <c:v>0.66927327034753403</c:v>
                </c:pt>
                <c:pt idx="6">
                  <c:v>0.77595206366723801</c:v>
                </c:pt>
                <c:pt idx="7">
                  <c:v>0.78652102414179004</c:v>
                </c:pt>
                <c:pt idx="8">
                  <c:v>0.75951589131124997</c:v>
                </c:pt>
                <c:pt idx="9">
                  <c:v>0.753716656471902</c:v>
                </c:pt>
                <c:pt idx="10">
                  <c:v>0.76983164983164998</c:v>
                </c:pt>
              </c:numCache>
            </c:numRef>
          </c:val>
        </c:ser>
        <c:dLbls>
          <c:showLegendKey val="0"/>
          <c:showVal val="0"/>
          <c:showCatName val="0"/>
          <c:showSerName val="0"/>
          <c:showPercent val="0"/>
          <c:showBubbleSize val="0"/>
        </c:dLbls>
        <c:gapWidth val="80"/>
        <c:axId val="275644624"/>
        <c:axId val="275646584"/>
      </c:barChart>
      <c:catAx>
        <c:axId val="275644624"/>
        <c:scaling>
          <c:orientation val="minMax"/>
        </c:scaling>
        <c:delete val="0"/>
        <c:axPos val="b"/>
        <c:numFmt formatCode="General" sourceLinked="0"/>
        <c:majorTickMark val="out"/>
        <c:minorTickMark val="none"/>
        <c:tickLblPos val="nextTo"/>
        <c:txPr>
          <a:bodyPr/>
          <a:lstStyle/>
          <a:p>
            <a:pPr>
              <a:defRPr sz="1200" b="1"/>
            </a:pPr>
            <a:endParaRPr lang="en-US"/>
          </a:p>
        </c:txPr>
        <c:crossAx val="275646584"/>
        <c:crosses val="autoZero"/>
        <c:auto val="1"/>
        <c:lblAlgn val="ctr"/>
        <c:lblOffset val="100"/>
        <c:noMultiLvlLbl val="0"/>
      </c:catAx>
      <c:valAx>
        <c:axId val="275646584"/>
        <c:scaling>
          <c:orientation val="minMax"/>
        </c:scaling>
        <c:delete val="0"/>
        <c:axPos val="l"/>
        <c:majorGridlines>
          <c:spPr>
            <a:ln>
              <a:prstDash val="dash"/>
            </a:ln>
          </c:spPr>
        </c:majorGridlines>
        <c:numFmt formatCode="0%" sourceLinked="0"/>
        <c:majorTickMark val="out"/>
        <c:minorTickMark val="none"/>
        <c:tickLblPos val="nextTo"/>
        <c:txPr>
          <a:bodyPr/>
          <a:lstStyle/>
          <a:p>
            <a:pPr>
              <a:defRPr sz="1200" b="1"/>
            </a:pPr>
            <a:endParaRPr lang="en-US"/>
          </a:p>
        </c:txPr>
        <c:crossAx val="275644624"/>
        <c:crosses val="autoZero"/>
        <c:crossBetween val="between"/>
      </c:valAx>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smtClean="0"/>
              <a:t>Food insecurity in Newfoundland </a:t>
            </a:r>
            <a:r>
              <a:rPr lang="en-US" sz="1800" dirty="0"/>
              <a:t>&amp; Labrador</a:t>
            </a:r>
          </a:p>
        </c:rich>
      </c:tx>
      <c:layout>
        <c:manualLayout>
          <c:xMode val="edge"/>
          <c:yMode val="edge"/>
          <c:x val="0.14071036757358599"/>
          <c:y val="2.1686744930581099E-2"/>
        </c:manualLayout>
      </c:layout>
      <c:overlay val="0"/>
    </c:title>
    <c:autoTitleDeleted val="0"/>
    <c:plotArea>
      <c:layout/>
      <c:barChart>
        <c:barDir val="col"/>
        <c:grouping val="clustered"/>
        <c:varyColors val="0"/>
        <c:ser>
          <c:idx val="0"/>
          <c:order val="0"/>
          <c:tx>
            <c:strRef>
              <c:f>'Graph (NFL)'!$B$2</c:f>
              <c:strCache>
                <c:ptCount val="1"/>
                <c:pt idx="0">
                  <c:v>Total food insecurity</c:v>
                </c:pt>
              </c:strCache>
            </c:strRef>
          </c:tx>
          <c:spPr>
            <a:solidFill>
              <a:srgbClr val="4F81BD"/>
            </a:solidFill>
            <a:ln>
              <a:noFill/>
            </a:ln>
            <a:effectLst/>
          </c:spPr>
          <c:invertIfNegative val="0"/>
          <c:errBars>
            <c:errBarType val="both"/>
            <c:errValType val="stdErr"/>
            <c:noEndCap val="0"/>
            <c:spPr>
              <a:ln>
                <a:solidFill>
                  <a:schemeClr val="tx1">
                    <a:lumMod val="75000"/>
                    <a:lumOff val="25000"/>
                  </a:schemeClr>
                </a:solidFill>
              </a:ln>
            </c:spPr>
          </c:errBars>
          <c:cat>
            <c:numRef>
              <c:f>'Graph (NFL)'!$A$3:$A$8</c:f>
              <c:numCache>
                <c:formatCode>General</c:formatCode>
                <c:ptCount val="6"/>
                <c:pt idx="0">
                  <c:v>2007</c:v>
                </c:pt>
                <c:pt idx="1">
                  <c:v>2008</c:v>
                </c:pt>
                <c:pt idx="2">
                  <c:v>2009</c:v>
                </c:pt>
                <c:pt idx="3">
                  <c:v>2010</c:v>
                </c:pt>
                <c:pt idx="4">
                  <c:v>2011</c:v>
                </c:pt>
                <c:pt idx="5">
                  <c:v>2012</c:v>
                </c:pt>
              </c:numCache>
            </c:numRef>
          </c:cat>
          <c:val>
            <c:numRef>
              <c:f>'Graph (NFL)'!$B$3:$B$8</c:f>
              <c:numCache>
                <c:formatCode>0.0%</c:formatCode>
                <c:ptCount val="6"/>
                <c:pt idx="0">
                  <c:v>0.157</c:v>
                </c:pt>
                <c:pt idx="1">
                  <c:v>0.14299999999999999</c:v>
                </c:pt>
                <c:pt idx="2">
                  <c:v>0.11799999999999999</c:v>
                </c:pt>
                <c:pt idx="3">
                  <c:v>0.115</c:v>
                </c:pt>
                <c:pt idx="4">
                  <c:v>0.106</c:v>
                </c:pt>
                <c:pt idx="5">
                  <c:v>0.13400000000000001</c:v>
                </c:pt>
              </c:numCache>
            </c:numRef>
          </c:val>
        </c:ser>
        <c:dLbls>
          <c:showLegendKey val="0"/>
          <c:showVal val="0"/>
          <c:showCatName val="0"/>
          <c:showSerName val="0"/>
          <c:showPercent val="0"/>
          <c:showBubbleSize val="0"/>
        </c:dLbls>
        <c:gapWidth val="80"/>
        <c:axId val="275642272"/>
        <c:axId val="275642664"/>
      </c:barChart>
      <c:catAx>
        <c:axId val="275642272"/>
        <c:scaling>
          <c:orientation val="minMax"/>
        </c:scaling>
        <c:delete val="0"/>
        <c:axPos val="b"/>
        <c:numFmt formatCode="General" sourceLinked="1"/>
        <c:majorTickMark val="out"/>
        <c:minorTickMark val="none"/>
        <c:tickLblPos val="nextTo"/>
        <c:txPr>
          <a:bodyPr/>
          <a:lstStyle/>
          <a:p>
            <a:pPr>
              <a:defRPr sz="1400" b="1" i="0"/>
            </a:pPr>
            <a:endParaRPr lang="en-US"/>
          </a:p>
        </c:txPr>
        <c:crossAx val="275642664"/>
        <c:crosses val="autoZero"/>
        <c:auto val="1"/>
        <c:lblAlgn val="ctr"/>
        <c:lblOffset val="100"/>
        <c:noMultiLvlLbl val="0"/>
      </c:catAx>
      <c:valAx>
        <c:axId val="275642664"/>
        <c:scaling>
          <c:orientation val="minMax"/>
        </c:scaling>
        <c:delete val="0"/>
        <c:axPos val="l"/>
        <c:majorGridlines>
          <c:spPr>
            <a:ln>
              <a:prstDash val="dash"/>
            </a:ln>
          </c:spPr>
        </c:majorGridlines>
        <c:numFmt formatCode="0%" sourceLinked="0"/>
        <c:majorTickMark val="out"/>
        <c:minorTickMark val="none"/>
        <c:tickLblPos val="nextTo"/>
        <c:txPr>
          <a:bodyPr/>
          <a:lstStyle/>
          <a:p>
            <a:pPr>
              <a:defRPr sz="1400" b="1" i="0"/>
            </a:pPr>
            <a:endParaRPr lang="en-US"/>
          </a:p>
        </c:txPr>
        <c:crossAx val="275642272"/>
        <c:crosses val="autoZero"/>
        <c:crossBetween val="between"/>
      </c:valAx>
    </c:plotArea>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3329347960008301"/>
          <c:y val="7.4755932966535696E-2"/>
          <c:w val="0.74118001174095904"/>
          <c:h val="0.85817795951471798"/>
        </c:manualLayout>
      </c:layout>
      <c:barChart>
        <c:barDir val="bar"/>
        <c:grouping val="stacked"/>
        <c:varyColors val="0"/>
        <c:ser>
          <c:idx val="0"/>
          <c:order val="0"/>
          <c:tx>
            <c:strRef>
              <c:f>'FI w. employment main source'!$L$4</c:f>
              <c:strCache>
                <c:ptCount val="1"/>
                <c:pt idx="0">
                  <c:v>Wages and salaries or self-employment as main source of income</c:v>
                </c:pt>
              </c:strCache>
            </c:strRef>
          </c:tx>
          <c:spPr>
            <a:solidFill>
              <a:schemeClr val="accent2"/>
            </a:solidFill>
            <a:ln>
              <a:noFill/>
            </a:ln>
            <a:effectLst/>
          </c:spPr>
          <c:invertIfNegative val="0"/>
          <c:cat>
            <c:strRef>
              <c:f>'FI w. employment main source'!$A$5:$A$18</c:f>
              <c:strCache>
                <c:ptCount val="14"/>
                <c:pt idx="0">
                  <c:v>Nunavut</c:v>
                </c:pt>
                <c:pt idx="1">
                  <c:v>Northwest Territories</c:v>
                </c:pt>
                <c:pt idx="2">
                  <c:v>Yukon</c:v>
                </c:pt>
                <c:pt idx="3">
                  <c:v>British Columbia</c:v>
                </c:pt>
                <c:pt idx="4">
                  <c:v>Alberta</c:v>
                </c:pt>
                <c:pt idx="5">
                  <c:v>Saskatchewan</c:v>
                </c:pt>
                <c:pt idx="6">
                  <c:v>Manitoba</c:v>
                </c:pt>
                <c:pt idx="7">
                  <c:v>Ontario</c:v>
                </c:pt>
                <c:pt idx="8">
                  <c:v>Quebec</c:v>
                </c:pt>
                <c:pt idx="9">
                  <c:v>New Brunswick</c:v>
                </c:pt>
                <c:pt idx="10">
                  <c:v>Nova Scotia</c:v>
                </c:pt>
                <c:pt idx="11">
                  <c:v>Prince Edward Island</c:v>
                </c:pt>
                <c:pt idx="12">
                  <c:v>Newfoundland and Labrador</c:v>
                </c:pt>
                <c:pt idx="13">
                  <c:v>Canada</c:v>
                </c:pt>
              </c:strCache>
            </c:strRef>
          </c:cat>
          <c:val>
            <c:numRef>
              <c:f>'FI w. employment main source'!$L$5:$L$18</c:f>
              <c:numCache>
                <c:formatCode>0.0%</c:formatCode>
                <c:ptCount val="14"/>
                <c:pt idx="0">
                  <c:v>0.31221871600395101</c:v>
                </c:pt>
                <c:pt idx="1">
                  <c:v>0.14175517898449599</c:v>
                </c:pt>
                <c:pt idx="2">
                  <c:v>0.112002107246043</c:v>
                </c:pt>
                <c:pt idx="3">
                  <c:v>8.0277111586881306E-2</c:v>
                </c:pt>
                <c:pt idx="4">
                  <c:v>8.8611666854066795E-2</c:v>
                </c:pt>
                <c:pt idx="5">
                  <c:v>7.9338579352342897E-2</c:v>
                </c:pt>
                <c:pt idx="6">
                  <c:v>8.7860201609310101E-2</c:v>
                </c:pt>
                <c:pt idx="7">
                  <c:v>6.8017451626781994E-2</c:v>
                </c:pt>
                <c:pt idx="8">
                  <c:v>7.9208870749275004E-2</c:v>
                </c:pt>
                <c:pt idx="9">
                  <c:v>0.101794253997555</c:v>
                </c:pt>
                <c:pt idx="10">
                  <c:v>0.11323549810382</c:v>
                </c:pt>
                <c:pt idx="11">
                  <c:v>0.128108419469704</c:v>
                </c:pt>
                <c:pt idx="12">
                  <c:v>7.8658544635719405E-2</c:v>
                </c:pt>
                <c:pt idx="13">
                  <c:v>7.8501326408317695E-2</c:v>
                </c:pt>
              </c:numCache>
            </c:numRef>
          </c:val>
        </c:ser>
        <c:ser>
          <c:idx val="1"/>
          <c:order val="1"/>
          <c:tx>
            <c:strRef>
              <c:f>'FI w. employment main source'!$M$4</c:f>
              <c:strCache>
                <c:ptCount val="1"/>
                <c:pt idx="0">
                  <c:v>Other income or none</c:v>
                </c:pt>
              </c:strCache>
            </c:strRef>
          </c:tx>
          <c:spPr>
            <a:solidFill>
              <a:schemeClr val="accent1"/>
            </a:solidFill>
            <a:ln>
              <a:noFill/>
            </a:ln>
            <a:effectLst/>
          </c:spPr>
          <c:invertIfNegative val="0"/>
          <c:cat>
            <c:strRef>
              <c:f>'FI w. employment main source'!$A$5:$A$18</c:f>
              <c:strCache>
                <c:ptCount val="14"/>
                <c:pt idx="0">
                  <c:v>Nunavut</c:v>
                </c:pt>
                <c:pt idx="1">
                  <c:v>Northwest Territories</c:v>
                </c:pt>
                <c:pt idx="2">
                  <c:v>Yukon</c:v>
                </c:pt>
                <c:pt idx="3">
                  <c:v>British Columbia</c:v>
                </c:pt>
                <c:pt idx="4">
                  <c:v>Alberta</c:v>
                </c:pt>
                <c:pt idx="5">
                  <c:v>Saskatchewan</c:v>
                </c:pt>
                <c:pt idx="6">
                  <c:v>Manitoba</c:v>
                </c:pt>
                <c:pt idx="7">
                  <c:v>Ontario</c:v>
                </c:pt>
                <c:pt idx="8">
                  <c:v>Quebec</c:v>
                </c:pt>
                <c:pt idx="9">
                  <c:v>New Brunswick</c:v>
                </c:pt>
                <c:pt idx="10">
                  <c:v>Nova Scotia</c:v>
                </c:pt>
                <c:pt idx="11">
                  <c:v>Prince Edward Island</c:v>
                </c:pt>
                <c:pt idx="12">
                  <c:v>Newfoundland and Labrador</c:v>
                </c:pt>
                <c:pt idx="13">
                  <c:v>Canada</c:v>
                </c:pt>
              </c:strCache>
            </c:strRef>
          </c:cat>
          <c:val>
            <c:numRef>
              <c:f>'FI w. employment main source'!$M$5:$M$18</c:f>
              <c:numCache>
                <c:formatCode>0.0%</c:formatCode>
                <c:ptCount val="14"/>
                <c:pt idx="0">
                  <c:v>0.14007552708449</c:v>
                </c:pt>
                <c:pt idx="1">
                  <c:v>6.1886796284137797E-2</c:v>
                </c:pt>
                <c:pt idx="2">
                  <c:v>5.9333531802516298E-2</c:v>
                </c:pt>
                <c:pt idx="3">
                  <c:v>4.6703450872595698E-2</c:v>
                </c:pt>
                <c:pt idx="4">
                  <c:v>2.67380687018649E-2</c:v>
                </c:pt>
                <c:pt idx="5">
                  <c:v>4.5270466277220298E-2</c:v>
                </c:pt>
                <c:pt idx="6">
                  <c:v>3.3577533856218797E-2</c:v>
                </c:pt>
                <c:pt idx="7">
                  <c:v>4.8590557333927697E-2</c:v>
                </c:pt>
                <c:pt idx="8">
                  <c:v>5.5867648263813303E-2</c:v>
                </c:pt>
                <c:pt idx="9">
                  <c:v>5.3997380525792102E-2</c:v>
                </c:pt>
                <c:pt idx="10">
                  <c:v>6.1510640945284703E-2</c:v>
                </c:pt>
                <c:pt idx="11">
                  <c:v>3.40541368210606E-2</c:v>
                </c:pt>
                <c:pt idx="12">
                  <c:v>5.5046273714985001E-2</c:v>
                </c:pt>
                <c:pt idx="13">
                  <c:v>4.7726887787401397E-2</c:v>
                </c:pt>
              </c:numCache>
            </c:numRef>
          </c:val>
        </c:ser>
        <c:dLbls>
          <c:showLegendKey val="0"/>
          <c:showVal val="0"/>
          <c:showCatName val="0"/>
          <c:showSerName val="0"/>
          <c:showPercent val="0"/>
          <c:showBubbleSize val="0"/>
        </c:dLbls>
        <c:gapWidth val="80"/>
        <c:overlap val="100"/>
        <c:axId val="275643056"/>
        <c:axId val="275641096"/>
      </c:barChart>
      <c:catAx>
        <c:axId val="275643056"/>
        <c:scaling>
          <c:orientation val="minMax"/>
        </c:scaling>
        <c:delete val="0"/>
        <c:axPos val="l"/>
        <c:numFmt formatCode="General" sourceLinked="0"/>
        <c:majorTickMark val="out"/>
        <c:minorTickMark val="none"/>
        <c:tickLblPos val="nextTo"/>
        <c:txPr>
          <a:bodyPr/>
          <a:lstStyle/>
          <a:p>
            <a:pPr>
              <a:defRPr sz="1200" b="1"/>
            </a:pPr>
            <a:endParaRPr lang="en-US"/>
          </a:p>
        </c:txPr>
        <c:crossAx val="275641096"/>
        <c:crosses val="autoZero"/>
        <c:auto val="1"/>
        <c:lblAlgn val="ctr"/>
        <c:lblOffset val="100"/>
        <c:noMultiLvlLbl val="0"/>
      </c:catAx>
      <c:valAx>
        <c:axId val="275641096"/>
        <c:scaling>
          <c:orientation val="minMax"/>
        </c:scaling>
        <c:delete val="0"/>
        <c:axPos val="b"/>
        <c:majorGridlines>
          <c:spPr>
            <a:ln>
              <a:prstDash val="dash"/>
            </a:ln>
          </c:spPr>
        </c:majorGridlines>
        <c:numFmt formatCode="0%" sourceLinked="0"/>
        <c:majorTickMark val="out"/>
        <c:minorTickMark val="none"/>
        <c:tickLblPos val="nextTo"/>
        <c:txPr>
          <a:bodyPr/>
          <a:lstStyle/>
          <a:p>
            <a:pPr>
              <a:defRPr sz="1200" b="1"/>
            </a:pPr>
            <a:endParaRPr lang="en-US"/>
          </a:p>
        </c:txPr>
        <c:crossAx val="275643056"/>
        <c:crosses val="autoZero"/>
        <c:crossBetween val="between"/>
      </c:valAx>
    </c:plotArea>
    <c:legend>
      <c:legendPos val="r"/>
      <c:layout>
        <c:manualLayout>
          <c:xMode val="edge"/>
          <c:yMode val="edge"/>
          <c:x val="0.682928635620768"/>
          <c:y val="0.27632626718866499"/>
          <c:w val="0.204378165392995"/>
          <c:h val="0.16946123791030601"/>
        </c:manualLayout>
      </c:layout>
      <c:overlay val="0"/>
      <c:spPr>
        <a:solidFill>
          <a:schemeClr val="bg1"/>
        </a:solidFill>
      </c:spPr>
      <c:txPr>
        <a:bodyPr/>
        <a:lstStyle/>
        <a:p>
          <a:pPr>
            <a:defRPr sz="1200" b="1"/>
          </a:pPr>
          <a:endParaRPr lang="en-US"/>
        </a:p>
      </c:txPr>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0.12286</cdr:x>
      <cdr:y>0.38984</cdr:y>
    </cdr:from>
    <cdr:to>
      <cdr:x>0.20639</cdr:x>
      <cdr:y>0.4517</cdr:y>
    </cdr:to>
    <cdr:sp macro="" textlink="">
      <cdr:nvSpPr>
        <cdr:cNvPr id="2" name="TextBox 1"/>
        <cdr:cNvSpPr txBox="1"/>
      </cdr:nvSpPr>
      <cdr:spPr>
        <a:xfrm xmlns:a="http://schemas.openxmlformats.org/drawingml/2006/main">
          <a:off x="1120654" y="2133600"/>
          <a:ext cx="76200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CA" sz="1600" b="1" dirty="0" smtClean="0"/>
            <a:t>46.2%</a:t>
          </a:r>
          <a:endParaRPr lang="en-CA" sz="2000" b="1" dirty="0"/>
        </a:p>
      </cdr:txBody>
    </cdr:sp>
  </cdr:relSizeAnchor>
  <cdr:relSizeAnchor xmlns:cdr="http://schemas.openxmlformats.org/drawingml/2006/chartDrawing">
    <cdr:from>
      <cdr:x>0.66585</cdr:x>
      <cdr:y>0.15315</cdr:y>
    </cdr:from>
    <cdr:to>
      <cdr:x>0.74939</cdr:x>
      <cdr:y>0.21501</cdr:y>
    </cdr:to>
    <cdr:sp macro="" textlink="">
      <cdr:nvSpPr>
        <cdr:cNvPr id="3" name="TextBox 1"/>
        <cdr:cNvSpPr txBox="1"/>
      </cdr:nvSpPr>
      <cdr:spPr>
        <a:xfrm xmlns:a="http://schemas.openxmlformats.org/drawingml/2006/main">
          <a:off x="6073654" y="838200"/>
          <a:ext cx="762000" cy="33855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CA" sz="1600" b="1" dirty="0" smtClean="0"/>
            <a:t>78.7%</a:t>
          </a:r>
          <a:endParaRPr lang="en-CA"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F47928-4E80-43A7-A70F-61B491CF9ABA}" type="datetimeFigureOut">
              <a:rPr lang="en-CA" smtClean="0"/>
              <a:pPr/>
              <a:t>2014-01-16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442B5E-586D-49DE-BBC0-5118380217BF}" type="slidenum">
              <a:rPr lang="en-CA" smtClean="0"/>
              <a:pPr/>
              <a:t>‹#›</a:t>
            </a:fld>
            <a:endParaRPr lang="en-CA"/>
          </a:p>
        </p:txBody>
      </p:sp>
    </p:spTree>
    <p:extLst>
      <p:ext uri="{BB962C8B-B14F-4D97-AF65-F5344CB8AC3E}">
        <p14:creationId xmlns:p14="http://schemas.microsoft.com/office/powerpoint/2010/main" val="3165823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92CBB-8D34-7A47-B334-D9D63A15E5FE}" type="slidenum">
              <a:rPr lang="en-US" smtClean="0"/>
              <a:pPr/>
              <a:t>4</a:t>
            </a:fld>
            <a:endParaRPr lang="en-US"/>
          </a:p>
        </p:txBody>
      </p:sp>
    </p:spTree>
    <p:extLst>
      <p:ext uri="{BB962C8B-B14F-4D97-AF65-F5344CB8AC3E}">
        <p14:creationId xmlns:p14="http://schemas.microsoft.com/office/powerpoint/2010/main" val="178301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92CBB-8D34-7A47-B334-D9D63A15E5FE}" type="slidenum">
              <a:rPr lang="en-US" smtClean="0"/>
              <a:pPr/>
              <a:t>6</a:t>
            </a:fld>
            <a:endParaRPr lang="en-US"/>
          </a:p>
        </p:txBody>
      </p:sp>
    </p:spTree>
    <p:extLst>
      <p:ext uri="{BB962C8B-B14F-4D97-AF65-F5344CB8AC3E}">
        <p14:creationId xmlns:p14="http://schemas.microsoft.com/office/powerpoint/2010/main" val="178301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092CBB-8D34-7A47-B334-D9D63A15E5FE}" type="slidenum">
              <a:rPr lang="en-US" smtClean="0"/>
              <a:pPr/>
              <a:t>7</a:t>
            </a:fld>
            <a:endParaRPr lang="en-US"/>
          </a:p>
        </p:txBody>
      </p:sp>
    </p:spTree>
    <p:extLst>
      <p:ext uri="{BB962C8B-B14F-4D97-AF65-F5344CB8AC3E}">
        <p14:creationId xmlns:p14="http://schemas.microsoft.com/office/powerpoint/2010/main" val="178301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F442B5E-586D-49DE-BBC0-5118380217BF}" type="slidenum">
              <a:rPr lang="en-CA" smtClean="0"/>
              <a:pPr/>
              <a:t>11</a:t>
            </a:fld>
            <a:endParaRPr lang="en-CA"/>
          </a:p>
        </p:txBody>
      </p:sp>
    </p:spTree>
    <p:extLst>
      <p:ext uri="{BB962C8B-B14F-4D97-AF65-F5344CB8AC3E}">
        <p14:creationId xmlns:p14="http://schemas.microsoft.com/office/powerpoint/2010/main" val="26930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F442B5E-586D-49DE-BBC0-5118380217BF}" type="slidenum">
              <a:rPr lang="en-CA" smtClean="0"/>
              <a:pPr/>
              <a:t>12</a:t>
            </a:fld>
            <a:endParaRPr lang="en-CA"/>
          </a:p>
        </p:txBody>
      </p:sp>
    </p:spTree>
    <p:extLst>
      <p:ext uri="{BB962C8B-B14F-4D97-AF65-F5344CB8AC3E}">
        <p14:creationId xmlns:p14="http://schemas.microsoft.com/office/powerpoint/2010/main" val="153680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F442B5E-586D-49DE-BBC0-5118380217BF}" type="slidenum">
              <a:rPr lang="en-CA" smtClean="0"/>
              <a:pPr/>
              <a:t>15</a:t>
            </a:fld>
            <a:endParaRPr lang="en-CA"/>
          </a:p>
        </p:txBody>
      </p:sp>
    </p:spTree>
    <p:extLst>
      <p:ext uri="{BB962C8B-B14F-4D97-AF65-F5344CB8AC3E}">
        <p14:creationId xmlns:p14="http://schemas.microsoft.com/office/powerpoint/2010/main" val="1203469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76FBD25-E973-4939-B7E7-891D6135678B}" type="datetime1">
              <a:rPr lang="en-CA" smtClean="0"/>
              <a:t>2014-01-16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6BEB24D-D140-495D-A050-09B7781C6991}" type="datetime1">
              <a:rPr lang="en-CA" smtClean="0"/>
              <a:t>2014-01-16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035194B-D765-4059-8D96-38D9B73163DB}" type="datetime1">
              <a:rPr lang="en-CA" smtClean="0"/>
              <a:t>2014-01-16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D5087C75-6DE5-4C76-8F0A-E095E11BCCC2}" type="datetime1">
              <a:rPr lang="en-CA" smtClean="0">
                <a:solidFill>
                  <a:prstClr val="black">
                    <a:tint val="75000"/>
                  </a:prstClr>
                </a:solidFill>
              </a:rPr>
              <a:t>2014-01-16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223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AE53C97-6EB1-4B6C-8DEE-02D7B4D55705}" type="datetime1">
              <a:rPr lang="en-CA" smtClean="0">
                <a:solidFill>
                  <a:prstClr val="black">
                    <a:tint val="75000"/>
                  </a:prstClr>
                </a:solidFill>
              </a:rPr>
              <a:t>2014-01-16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983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241D7E3-CFC4-48B9-949F-5218C43D1751}" type="datetime1">
              <a:rPr lang="en-CA" smtClean="0">
                <a:solidFill>
                  <a:prstClr val="black">
                    <a:tint val="75000"/>
                  </a:prstClr>
                </a:solidFill>
              </a:rPr>
              <a:t>2014-01-16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391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866A285-D119-4EE9-8176-BDD7521F3F17}" type="datetime1">
              <a:rPr lang="en-CA" smtClean="0">
                <a:solidFill>
                  <a:prstClr val="black">
                    <a:tint val="75000"/>
                  </a:prstClr>
                </a:solidFill>
              </a:rPr>
              <a:t>2014-01-16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3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9A6C018-9C83-4EA4-9277-816760984AF8}" type="datetime1">
              <a:rPr lang="en-CA" smtClean="0">
                <a:solidFill>
                  <a:prstClr val="black">
                    <a:tint val="75000"/>
                  </a:prstClr>
                </a:solidFill>
              </a:rPr>
              <a:t>2014-01-16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410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9088163C-46A2-48A7-B8B8-C690EAA737DC}" type="datetime1">
              <a:rPr lang="en-CA" smtClean="0">
                <a:solidFill>
                  <a:prstClr val="black">
                    <a:tint val="75000"/>
                  </a:prstClr>
                </a:solidFill>
              </a:rPr>
              <a:t>2014-01-16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12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F23B40-C03A-4426-8FE5-595F14AFE9A4}" type="datetime1">
              <a:rPr lang="en-CA" smtClean="0">
                <a:solidFill>
                  <a:prstClr val="black">
                    <a:tint val="75000"/>
                  </a:prstClr>
                </a:solidFill>
              </a:rPr>
              <a:t>2014-01-16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2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AF8C3F6-C7E9-4E75-8A08-21F774ED00E8}" type="datetime1">
              <a:rPr lang="en-CA" smtClean="0">
                <a:solidFill>
                  <a:prstClr val="black">
                    <a:tint val="75000"/>
                  </a:prstClr>
                </a:solidFill>
              </a:rPr>
              <a:t>2014-01-16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3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62CE959-BB5A-4D3D-A544-188A3F074739}" type="datetime1">
              <a:rPr lang="en-CA" smtClean="0"/>
              <a:t>2014-01-16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4E179E0-BF0F-40D1-98FF-D0284A8E1DD1}" type="datetime1">
              <a:rPr lang="en-CA" smtClean="0">
                <a:solidFill>
                  <a:prstClr val="black">
                    <a:tint val="75000"/>
                  </a:prstClr>
                </a:solidFill>
              </a:rPr>
              <a:t>2014-01-16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991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F217020-0011-4725-8994-84EA86FB7F8E}" type="datetime1">
              <a:rPr lang="en-CA" smtClean="0">
                <a:solidFill>
                  <a:prstClr val="black">
                    <a:tint val="75000"/>
                  </a:prstClr>
                </a:solidFill>
              </a:rPr>
              <a:t>2014-01-16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957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9FF2D91-CA74-4F42-90C7-C844092FEB9F}" type="datetime1">
              <a:rPr lang="en-CA" smtClean="0">
                <a:solidFill>
                  <a:prstClr val="black">
                    <a:tint val="75000"/>
                  </a:prstClr>
                </a:solidFill>
              </a:rPr>
              <a:t>2014-01-16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C6CA28-F199-5947-B73C-AD6460B3E9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24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23C83-5EA0-4DE0-8C2B-302933C86A85}" type="datetime1">
              <a:rPr lang="en-CA" smtClean="0"/>
              <a:t>2014-01-16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DD2325A-4A91-474C-ADC4-21DE46228468}" type="datetime1">
              <a:rPr lang="en-CA" smtClean="0"/>
              <a:t>2014-01-16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5DDB2AC-96CC-4BFE-A809-5A7423DFA5D4}" type="datetime1">
              <a:rPr lang="en-CA" smtClean="0"/>
              <a:t>2014-01-16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9935F0B-A316-4206-B521-420052CC6067}" type="datetime1">
              <a:rPr lang="en-CA" smtClean="0"/>
              <a:t>2014-01-16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A39D4-FE70-413B-8AC1-D118BDF6E0CE}" type="datetime1">
              <a:rPr lang="en-CA" smtClean="0"/>
              <a:t>2014-01-16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363484-E4B3-4799-8A85-5C51147D7C76}" type="datetime1">
              <a:rPr lang="en-CA" smtClean="0"/>
              <a:t>2014-01-16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D3687A-309E-492C-AA89-7B70A58B6B56}" type="datetime1">
              <a:rPr lang="en-CA" smtClean="0"/>
              <a:t>2014-01-16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DD11581-ED2B-4B0E-B48C-6FC54129783E}"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47057-0BB8-4CE0-A86D-FC810B5CD565}" type="datetime1">
              <a:rPr lang="en-CA" smtClean="0"/>
              <a:t>2014-01-16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11581-ED2B-4B0E-B48C-6FC54129783E}"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CBF61E1-3225-4605-AA6F-37C67C596775}" type="datetime1">
              <a:rPr lang="en-CA" smtClean="0">
                <a:solidFill>
                  <a:prstClr val="black">
                    <a:tint val="75000"/>
                  </a:prstClr>
                </a:solidFill>
              </a:rPr>
              <a:t>2014-01-16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1C6CA28-F199-5947-B73C-AD6460B3E9E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013340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nutritionalsciences.lamp.utoronto.c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1676400"/>
            <a:ext cx="8458200" cy="1069975"/>
          </a:xfrm>
          <a:solidFill>
            <a:schemeClr val="tx1"/>
          </a:solidFill>
        </p:spPr>
        <p:txBody>
          <a:bodyPr>
            <a:noAutofit/>
          </a:bodyPr>
          <a:lstStyle/>
          <a:p>
            <a:r>
              <a:rPr lang="en-US" sz="3200" b="1" dirty="0" smtClean="0">
                <a:solidFill>
                  <a:schemeClr val="bg1"/>
                </a:solidFill>
              </a:rPr>
              <a:t>Household Food Insecurity in Canada in 2012</a:t>
            </a:r>
            <a:endParaRPr lang="en-US" sz="2400" b="1" dirty="0" smtClean="0">
              <a:solidFill>
                <a:schemeClr val="bg1"/>
              </a:solidFill>
            </a:endParaRPr>
          </a:p>
        </p:txBody>
      </p:sp>
      <p:sp>
        <p:nvSpPr>
          <p:cNvPr id="3075" name="Rectangle 3"/>
          <p:cNvSpPr>
            <a:spLocks noGrp="1" noChangeArrowheads="1"/>
          </p:cNvSpPr>
          <p:nvPr>
            <p:ph type="subTitle" idx="1"/>
          </p:nvPr>
        </p:nvSpPr>
        <p:spPr>
          <a:xfrm>
            <a:off x="609600" y="5257800"/>
            <a:ext cx="8001000" cy="1219200"/>
          </a:xfrm>
        </p:spPr>
        <p:txBody>
          <a:bodyPr>
            <a:normAutofit/>
          </a:bodyPr>
          <a:lstStyle/>
          <a:p>
            <a:pPr algn="l"/>
            <a:r>
              <a:rPr lang="en-US" sz="1800" dirty="0" smtClean="0">
                <a:solidFill>
                  <a:schemeClr val="tx1"/>
                </a:solidFill>
              </a:rPr>
              <a:t>Acknowledgement:  This research was funded by operating grants from the Canadian Institutes of Health Research. This presentation draws on the work of Lynn McIntyre, </a:t>
            </a:r>
            <a:r>
              <a:rPr lang="en-US" sz="1800" dirty="0" smtClean="0">
                <a:solidFill>
                  <a:schemeClr val="tx1"/>
                </a:solidFill>
              </a:rPr>
              <a:t>Herb Emery, Naomi </a:t>
            </a:r>
            <a:r>
              <a:rPr lang="en-US" sz="1800" dirty="0" err="1" smtClean="0">
                <a:solidFill>
                  <a:schemeClr val="tx1"/>
                </a:solidFill>
              </a:rPr>
              <a:t>Dachner</a:t>
            </a:r>
            <a:r>
              <a:rPr lang="en-US" sz="1800" dirty="0" smtClean="0">
                <a:solidFill>
                  <a:schemeClr val="tx1"/>
                </a:solidFill>
              </a:rPr>
              <a:t>, Andy Mitchell, Rachel </a:t>
            </a:r>
            <a:r>
              <a:rPr lang="en-US" sz="1800" dirty="0" err="1" smtClean="0">
                <a:solidFill>
                  <a:schemeClr val="tx1"/>
                </a:solidFill>
              </a:rPr>
              <a:t>Loopstra</a:t>
            </a:r>
            <a:r>
              <a:rPr lang="en-US" sz="1800" dirty="0" smtClean="0">
                <a:solidFill>
                  <a:schemeClr val="tx1"/>
                </a:solidFill>
              </a:rPr>
              <a:t>, </a:t>
            </a:r>
            <a:r>
              <a:rPr lang="en-US" sz="1800" dirty="0" err="1" smtClean="0">
                <a:solidFill>
                  <a:schemeClr val="tx1"/>
                </a:solidFill>
              </a:rPr>
              <a:t>Urshila</a:t>
            </a:r>
            <a:r>
              <a:rPr lang="en-US" sz="1800" dirty="0" smtClean="0">
                <a:solidFill>
                  <a:schemeClr val="tx1"/>
                </a:solidFill>
              </a:rPr>
              <a:t> </a:t>
            </a:r>
            <a:r>
              <a:rPr lang="en-US" sz="1800" dirty="0" err="1" smtClean="0">
                <a:solidFill>
                  <a:schemeClr val="tx1"/>
                </a:solidFill>
              </a:rPr>
              <a:t>Sriram</a:t>
            </a:r>
            <a:r>
              <a:rPr lang="en-US" sz="1800" dirty="0" smtClean="0">
                <a:solidFill>
                  <a:schemeClr val="tx1"/>
                </a:solidFill>
              </a:rPr>
              <a:t>, Jenny Godley</a:t>
            </a:r>
            <a:r>
              <a:rPr lang="en-US" sz="1800" dirty="0">
                <a:solidFill>
                  <a:schemeClr val="tx1"/>
                </a:solidFill>
              </a:rPr>
              <a:t>, </a:t>
            </a:r>
            <a:r>
              <a:rPr lang="en-US" sz="1800" dirty="0" smtClean="0">
                <a:solidFill>
                  <a:schemeClr val="tx1"/>
                </a:solidFill>
              </a:rPr>
              <a:t>and </a:t>
            </a:r>
            <a:r>
              <a:rPr lang="en-US" sz="1800" dirty="0" err="1" smtClean="0">
                <a:solidFill>
                  <a:schemeClr val="tx1"/>
                </a:solidFill>
              </a:rPr>
              <a:t>Geneviève</a:t>
            </a:r>
            <a:r>
              <a:rPr lang="en-US" sz="1800" dirty="0" smtClean="0">
                <a:solidFill>
                  <a:schemeClr val="tx1"/>
                </a:solidFill>
              </a:rPr>
              <a:t> </a:t>
            </a:r>
            <a:r>
              <a:rPr lang="en-US" sz="1800" dirty="0" err="1">
                <a:solidFill>
                  <a:schemeClr val="tx1"/>
                </a:solidFill>
              </a:rPr>
              <a:t>Jessiman-</a:t>
            </a:r>
            <a:r>
              <a:rPr lang="en-US" sz="1800" dirty="0" err="1" smtClean="0">
                <a:solidFill>
                  <a:schemeClr val="tx1"/>
                </a:solidFill>
              </a:rPr>
              <a:t>Perreault</a:t>
            </a:r>
            <a:r>
              <a:rPr lang="en-US" sz="1800" dirty="0" smtClean="0">
                <a:solidFill>
                  <a:schemeClr val="tx1"/>
                </a:solidFill>
              </a:rPr>
              <a:t>.</a:t>
            </a:r>
          </a:p>
        </p:txBody>
      </p:sp>
      <p:sp>
        <p:nvSpPr>
          <p:cNvPr id="3076" name="Text Box 4"/>
          <p:cNvSpPr txBox="1">
            <a:spLocks noChangeArrowheads="1"/>
          </p:cNvSpPr>
          <p:nvPr/>
        </p:nvSpPr>
        <p:spPr bwMode="auto">
          <a:xfrm>
            <a:off x="1371600" y="3540125"/>
            <a:ext cx="6324600" cy="954107"/>
          </a:xfrm>
          <a:prstGeom prst="rect">
            <a:avLst/>
          </a:prstGeom>
          <a:noFill/>
          <a:ln w="38100" algn="ctr">
            <a:noFill/>
            <a:miter lim="800000"/>
            <a:headEnd/>
            <a:tailEnd/>
          </a:ln>
        </p:spPr>
        <p:txBody>
          <a:bodyPr>
            <a:spAutoFit/>
          </a:bodyPr>
          <a:lstStyle/>
          <a:p>
            <a:pPr algn="ctr"/>
            <a:r>
              <a:rPr lang="en-US" sz="2800" b="1" dirty="0"/>
              <a:t>Valerie </a:t>
            </a:r>
            <a:r>
              <a:rPr lang="en-US" sz="2800" b="1" dirty="0" smtClean="0"/>
              <a:t>Tarasuk and Catherine Mah</a:t>
            </a:r>
            <a:endParaRPr lang="en-US" sz="2800" b="1" dirty="0"/>
          </a:p>
          <a:p>
            <a:pPr algn="ctr"/>
            <a:r>
              <a:rPr lang="en-US" sz="2800" dirty="0" smtClean="0"/>
              <a:t>University </a:t>
            </a:r>
            <a:r>
              <a:rPr lang="en-US" sz="2800" dirty="0"/>
              <a:t>of Toronto</a:t>
            </a:r>
            <a:endParaRPr lang="en-US" sz="3200" dirty="0"/>
          </a:p>
        </p:txBody>
      </p:sp>
      <p:pic>
        <p:nvPicPr>
          <p:cNvPr id="663553" name="Picture 1"/>
          <p:cNvPicPr>
            <a:picLocks noChangeAspect="1" noChangeArrowheads="1"/>
          </p:cNvPicPr>
          <p:nvPr/>
        </p:nvPicPr>
        <p:blipFill>
          <a:blip r:embed="rId2" cstate="print"/>
          <a:srcRect/>
          <a:stretch>
            <a:fillRect/>
          </a:stretch>
        </p:blipFill>
        <p:spPr bwMode="auto">
          <a:xfrm>
            <a:off x="304800" y="152402"/>
            <a:ext cx="2171700" cy="904875"/>
          </a:xfrm>
          <a:prstGeom prst="rect">
            <a:avLst/>
          </a:prstGeom>
          <a:solidFill>
            <a:srgbClr val="C00000"/>
          </a:solidFill>
          <a:ln w="9525">
            <a:noFill/>
            <a:miter lim="800000"/>
            <a:headEnd/>
            <a:tailEnd/>
          </a:ln>
        </p:spPr>
      </p:pic>
      <p:sp>
        <p:nvSpPr>
          <p:cNvPr id="6" name="Slide Number Placeholder 5"/>
          <p:cNvSpPr>
            <a:spLocks noGrp="1"/>
          </p:cNvSpPr>
          <p:nvPr>
            <p:ph type="sldNum" sz="quarter" idx="12"/>
          </p:nvPr>
        </p:nvSpPr>
        <p:spPr/>
        <p:txBody>
          <a:bodyPr/>
          <a:lstStyle/>
          <a:p>
            <a:pPr>
              <a:defRPr/>
            </a:pPr>
            <a:fld id="{0A1358F8-9C9B-4FD0-811E-AB2ACDD69B75}" type="slidenum">
              <a:rPr lang="en-US" smtClean="0"/>
              <a:pPr>
                <a:defRPr/>
              </a:pPr>
              <a:t>1</a:t>
            </a:fld>
            <a:endParaRPr lang="en-US" dirty="0"/>
          </a:p>
        </p:txBody>
      </p:sp>
      <p:pic>
        <p:nvPicPr>
          <p:cNvPr id="7" name="Picture 14"/>
          <p:cNvPicPr>
            <a:picLocks noChangeArrowheads="1"/>
          </p:cNvPicPr>
          <p:nvPr/>
        </p:nvPicPr>
        <p:blipFill>
          <a:blip r:embed="rId3" cstate="print"/>
          <a:srcRect/>
          <a:stretch>
            <a:fillRect/>
          </a:stretch>
        </p:blipFill>
        <p:spPr bwMode="auto">
          <a:xfrm>
            <a:off x="7620000" y="152400"/>
            <a:ext cx="1143000" cy="907472"/>
          </a:xfrm>
          <a:prstGeom prst="rect">
            <a:avLst/>
          </a:prstGeom>
          <a:noFill/>
          <a:ln w="88900">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488007309"/>
              </p:ext>
            </p:extLst>
          </p:nvPr>
        </p:nvGraphicFramePr>
        <p:xfrm>
          <a:off x="0" y="248270"/>
          <a:ext cx="9142182" cy="58268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484705964"/>
              </p:ext>
            </p:extLst>
          </p:nvPr>
        </p:nvGraphicFramePr>
        <p:xfrm>
          <a:off x="22346" y="609600"/>
          <a:ext cx="9121654" cy="547299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33400" y="6172200"/>
            <a:ext cx="8929402" cy="52322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smtClean="0">
                <a:ln>
                  <a:noFill/>
                </a:ln>
                <a:solidFill>
                  <a:prstClr val="black"/>
                </a:solidFill>
                <a:effectLst/>
                <a:uLnTx/>
                <a:uFillTx/>
              </a:rPr>
              <a:t>Data Source: CCHS 2011-12  </a:t>
            </a:r>
          </a:p>
          <a:p>
            <a:pPr marL="0" marR="0" lvl="0" indent="0" defTabSz="4572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smtClean="0">
                <a:ln>
                  <a:noFill/>
                </a:ln>
                <a:solidFill>
                  <a:prstClr val="black"/>
                </a:solidFill>
                <a:effectLst/>
                <a:uLnTx/>
                <a:uFillTx/>
              </a:rPr>
              <a:t>Note:  PEI and Northwest Territories have been omitted because of the small size of the samples there.</a:t>
            </a:r>
            <a:endParaRPr kumimoji="0" lang="en-US" sz="1400" b="0" i="0" u="none" strike="noStrike" kern="0" cap="none" spc="0" normalizeH="0" baseline="0" noProof="0" dirty="0" smtClean="0">
              <a:ln>
                <a:noFill/>
              </a:ln>
              <a:solidFill>
                <a:prstClr val="black"/>
              </a:solidFill>
              <a:effectLst/>
              <a:uLnTx/>
              <a:uFillTx/>
            </a:endParaRPr>
          </a:p>
        </p:txBody>
      </p:sp>
      <p:sp>
        <p:nvSpPr>
          <p:cNvPr id="7" name="Slide Number Placeholder 6"/>
          <p:cNvSpPr>
            <a:spLocks noGrp="1"/>
          </p:cNvSpPr>
          <p:nvPr>
            <p:ph type="sldNum" sz="quarter" idx="12"/>
          </p:nvPr>
        </p:nvSpPr>
        <p:spPr/>
        <p:txBody>
          <a:bodyPr/>
          <a:lstStyle/>
          <a:p>
            <a:fld id="{6DD11581-ED2B-4B0E-B48C-6FC54129783E}" type="slidenum">
              <a:rPr lang="en-CA" smtClean="0"/>
              <a:pPr/>
              <a:t>10</a:t>
            </a:fld>
            <a:endParaRPr lang="en-CA"/>
          </a:p>
        </p:txBody>
      </p:sp>
    </p:spTree>
    <p:extLst>
      <p:ext uri="{BB962C8B-B14F-4D97-AF65-F5344CB8AC3E}">
        <p14:creationId xmlns:p14="http://schemas.microsoft.com/office/powerpoint/2010/main" val="1232801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a:solidFill>
            <a:schemeClr val="tx1"/>
          </a:solidFill>
        </p:spPr>
        <p:txBody>
          <a:bodyPr>
            <a:noAutofit/>
          </a:bodyPr>
          <a:lstStyle/>
          <a:p>
            <a:r>
              <a:rPr lang="en-US" sz="2800" dirty="0" smtClean="0">
                <a:solidFill>
                  <a:schemeClr val="bg1"/>
                </a:solidFill>
              </a:rPr>
              <a:t>Why are social assistance recipients so vulnerable? </a:t>
            </a:r>
            <a:endParaRPr lang="en-CA" sz="2800" dirty="0">
              <a:solidFill>
                <a:schemeClr val="bg1"/>
              </a:solidFill>
            </a:endParaRPr>
          </a:p>
        </p:txBody>
      </p:sp>
      <p:sp>
        <p:nvSpPr>
          <p:cNvPr id="3" name="Content Placeholder 2"/>
          <p:cNvSpPr>
            <a:spLocks noGrp="1"/>
          </p:cNvSpPr>
          <p:nvPr>
            <p:ph idx="1"/>
          </p:nvPr>
        </p:nvSpPr>
        <p:spPr>
          <a:xfrm>
            <a:off x="457200" y="1570037"/>
            <a:ext cx="8229600" cy="4983163"/>
          </a:xfrm>
        </p:spPr>
        <p:txBody>
          <a:bodyPr/>
          <a:lstStyle/>
          <a:p>
            <a:r>
              <a:rPr lang="en-CA" sz="2400" dirty="0" smtClean="0"/>
              <a:t>Incomes fall below basic living costs in most jurisdictions.</a:t>
            </a:r>
          </a:p>
          <a:p>
            <a:endParaRPr lang="en-CA" sz="2400" dirty="0" smtClean="0"/>
          </a:p>
          <a:p>
            <a:r>
              <a:rPr lang="en-CA" sz="2400" dirty="0" smtClean="0"/>
              <a:t>Most provinces do not index benefits to inflation</a:t>
            </a:r>
            <a:r>
              <a:rPr lang="en-CA" sz="2400" dirty="0"/>
              <a:t>. </a:t>
            </a:r>
            <a:endParaRPr lang="en-CA" sz="2400" dirty="0" smtClean="0"/>
          </a:p>
          <a:p>
            <a:endParaRPr lang="en-CA" sz="2400" dirty="0" smtClean="0"/>
          </a:p>
          <a:p>
            <a:r>
              <a:rPr lang="en-CA" sz="2400" dirty="0" smtClean="0"/>
              <a:t>Limits </a:t>
            </a:r>
            <a:r>
              <a:rPr lang="en-CA" sz="2400" dirty="0"/>
              <a:t>on </a:t>
            </a:r>
            <a:r>
              <a:rPr lang="en-CA" sz="2400" dirty="0" smtClean="0"/>
              <a:t>allowable assets </a:t>
            </a:r>
            <a:r>
              <a:rPr lang="en-CA" sz="2400" dirty="0"/>
              <a:t>mean </a:t>
            </a:r>
            <a:r>
              <a:rPr lang="en-CA" sz="2400" dirty="0" smtClean="0"/>
              <a:t>recipients have typically have no savings and therefore no capacity </a:t>
            </a:r>
            <a:r>
              <a:rPr lang="en-CA" sz="2400" dirty="0"/>
              <a:t>to buffer sudden increases in expenses or interruptions in income.</a:t>
            </a:r>
          </a:p>
          <a:p>
            <a:endParaRPr lang="en-CA" sz="2400" dirty="0" smtClean="0"/>
          </a:p>
          <a:p>
            <a:endParaRPr lang="en-CA" dirty="0"/>
          </a:p>
        </p:txBody>
      </p:sp>
      <p:sp>
        <p:nvSpPr>
          <p:cNvPr id="4" name="Slide Number Placeholder 3"/>
          <p:cNvSpPr>
            <a:spLocks noGrp="1"/>
          </p:cNvSpPr>
          <p:nvPr>
            <p:ph type="sldNum" sz="quarter" idx="12"/>
          </p:nvPr>
        </p:nvSpPr>
        <p:spPr/>
        <p:txBody>
          <a:bodyPr/>
          <a:lstStyle/>
          <a:p>
            <a:fld id="{6DD11581-ED2B-4B0E-B48C-6FC54129783E}" type="slidenum">
              <a:rPr lang="en-CA" smtClean="0"/>
              <a:pPr/>
              <a:t>11</a:t>
            </a:fld>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682799569"/>
              </p:ext>
            </p:extLst>
          </p:nvPr>
        </p:nvGraphicFramePr>
        <p:xfrm>
          <a:off x="1143000" y="533400"/>
          <a:ext cx="5791200" cy="3513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2000" y="4267200"/>
            <a:ext cx="7391400" cy="2031325"/>
          </a:xfrm>
          <a:prstGeom prst="rect">
            <a:avLst/>
          </a:prstGeom>
          <a:noFill/>
        </p:spPr>
        <p:txBody>
          <a:bodyPr wrap="square" rtlCol="0">
            <a:spAutoFit/>
          </a:bodyPr>
          <a:lstStyle/>
          <a:p>
            <a:r>
              <a:rPr lang="en-US" b="1" dirty="0" smtClean="0"/>
              <a:t>Drop in food insecurity between 2007 and 2011 reflects decreased vulnerability of social assistance recipients with province’s  Poverty Reduction Strategy launched in 2006.   </a:t>
            </a:r>
          </a:p>
          <a:p>
            <a:endParaRPr lang="en-US" b="1" dirty="0" smtClean="0"/>
          </a:p>
          <a:p>
            <a:r>
              <a:rPr lang="en-US" i="1" dirty="0" smtClean="0"/>
              <a:t>Among the changes: </a:t>
            </a:r>
          </a:p>
          <a:p>
            <a:pPr>
              <a:buFont typeface="Wingdings"/>
              <a:buChar char="à"/>
            </a:pPr>
            <a:r>
              <a:rPr lang="en-US" dirty="0" smtClean="0"/>
              <a:t>Social assistance benefits were increased and indexed benefits to inflation.</a:t>
            </a:r>
          </a:p>
          <a:p>
            <a:pPr>
              <a:buFont typeface="Wingdings"/>
              <a:buChar char="à"/>
            </a:pPr>
            <a:r>
              <a:rPr lang="en-US" dirty="0" smtClean="0"/>
              <a:t> Asset limits and earnings exemptions were raised.</a:t>
            </a:r>
          </a:p>
        </p:txBody>
      </p:sp>
      <p:sp>
        <p:nvSpPr>
          <p:cNvPr id="6" name="TextBox 5"/>
          <p:cNvSpPr txBox="1"/>
          <p:nvPr/>
        </p:nvSpPr>
        <p:spPr>
          <a:xfrm>
            <a:off x="1828800" y="990600"/>
            <a:ext cx="838200" cy="338554"/>
          </a:xfrm>
          <a:prstGeom prst="rect">
            <a:avLst/>
          </a:prstGeom>
          <a:solidFill>
            <a:schemeClr val="bg1"/>
          </a:solidFill>
        </p:spPr>
        <p:txBody>
          <a:bodyPr wrap="square" rtlCol="0">
            <a:spAutoFit/>
          </a:bodyPr>
          <a:lstStyle/>
          <a:p>
            <a:r>
              <a:rPr lang="en-US" sz="1600" b="1" dirty="0" smtClean="0">
                <a:solidFill>
                  <a:srgbClr val="FF0000"/>
                </a:solidFill>
              </a:rPr>
              <a:t>15.7%</a:t>
            </a:r>
            <a:endParaRPr lang="en-CA" sz="1600" b="1" dirty="0">
              <a:solidFill>
                <a:srgbClr val="FF0000"/>
              </a:solidFill>
            </a:endParaRPr>
          </a:p>
        </p:txBody>
      </p:sp>
      <p:sp>
        <p:nvSpPr>
          <p:cNvPr id="7" name="TextBox 6"/>
          <p:cNvSpPr txBox="1"/>
          <p:nvPr/>
        </p:nvSpPr>
        <p:spPr>
          <a:xfrm>
            <a:off x="5181600" y="1752600"/>
            <a:ext cx="762000" cy="338554"/>
          </a:xfrm>
          <a:prstGeom prst="rect">
            <a:avLst/>
          </a:prstGeom>
          <a:solidFill>
            <a:schemeClr val="bg1"/>
          </a:solidFill>
        </p:spPr>
        <p:txBody>
          <a:bodyPr wrap="square" rtlCol="0">
            <a:spAutoFit/>
          </a:bodyPr>
          <a:lstStyle/>
          <a:p>
            <a:r>
              <a:rPr lang="en-US" sz="1600" b="1" dirty="0" smtClean="0">
                <a:solidFill>
                  <a:srgbClr val="FF0000"/>
                </a:solidFill>
              </a:rPr>
              <a:t>10.6%</a:t>
            </a:r>
            <a:endParaRPr lang="en-CA" sz="1600" b="1" dirty="0">
              <a:solidFill>
                <a:srgbClr val="FF0000"/>
              </a:solidFill>
            </a:endParaRPr>
          </a:p>
        </p:txBody>
      </p:sp>
      <p:sp>
        <p:nvSpPr>
          <p:cNvPr id="10" name="TextBox 9"/>
          <p:cNvSpPr txBox="1"/>
          <p:nvPr/>
        </p:nvSpPr>
        <p:spPr>
          <a:xfrm>
            <a:off x="5181600" y="6477000"/>
            <a:ext cx="3505200" cy="369332"/>
          </a:xfrm>
          <a:prstGeom prst="rect">
            <a:avLst/>
          </a:prstGeom>
          <a:noFill/>
        </p:spPr>
        <p:txBody>
          <a:bodyPr wrap="square" rtlCol="0">
            <a:spAutoFit/>
          </a:bodyPr>
          <a:lstStyle/>
          <a:p>
            <a:r>
              <a:rPr lang="en-US" dirty="0" smtClean="0"/>
              <a:t>(R Loopstra, unpublished analysis.)</a:t>
            </a:r>
            <a:endParaRPr lang="en-CA" dirty="0"/>
          </a:p>
        </p:txBody>
      </p:sp>
      <p:sp>
        <p:nvSpPr>
          <p:cNvPr id="8" name="Slide Number Placeholder 7"/>
          <p:cNvSpPr>
            <a:spLocks noGrp="1"/>
          </p:cNvSpPr>
          <p:nvPr>
            <p:ph type="sldNum" sz="quarter" idx="12"/>
          </p:nvPr>
        </p:nvSpPr>
        <p:spPr/>
        <p:txBody>
          <a:bodyPr/>
          <a:lstStyle/>
          <a:p>
            <a:fld id="{6DD11581-ED2B-4B0E-B48C-6FC54129783E}" type="slidenum">
              <a:rPr lang="en-CA" smtClean="0"/>
              <a:pPr/>
              <a:t>12</a:t>
            </a:fld>
            <a:endParaRPr lang="en-C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598" y="6525586"/>
            <a:ext cx="8929402" cy="307777"/>
          </a:xfrm>
          <a:prstGeom prst="rect">
            <a:avLst/>
          </a:prstGeom>
          <a:noFill/>
        </p:spPr>
        <p:txBody>
          <a:bodyPr wrap="square" rtlCol="0">
            <a:spAutoFit/>
          </a:bodyPr>
          <a:lstStyle/>
          <a:p>
            <a:r>
              <a:rPr lang="en-CA" sz="1400" dirty="0" smtClean="0"/>
              <a:t>Data Source: CCHS 2011-12</a:t>
            </a:r>
            <a:endParaRPr lang="en-US" sz="1400" dirty="0" smtClean="0"/>
          </a:p>
        </p:txBody>
      </p:sp>
      <p:graphicFrame>
        <p:nvGraphicFramePr>
          <p:cNvPr id="4" name="Chart 3"/>
          <p:cNvGraphicFramePr>
            <a:graphicFrameLocks/>
          </p:cNvGraphicFramePr>
          <p:nvPr>
            <p:extLst>
              <p:ext uri="{D42A27DB-BD31-4B8C-83A1-F6EECF244321}">
                <p14:modId xmlns:p14="http://schemas.microsoft.com/office/powerpoint/2010/main" val="1985765028"/>
              </p:ext>
            </p:extLst>
          </p:nvPr>
        </p:nvGraphicFramePr>
        <p:xfrm>
          <a:off x="214598" y="304800"/>
          <a:ext cx="8830624" cy="623711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679299" y="6405043"/>
            <a:ext cx="1905000" cy="307777"/>
          </a:xfrm>
          <a:prstGeom prst="rect">
            <a:avLst/>
          </a:prstGeom>
          <a:noFill/>
        </p:spPr>
        <p:txBody>
          <a:bodyPr wrap="square" rtlCol="0">
            <a:spAutoFit/>
          </a:bodyPr>
          <a:lstStyle/>
          <a:p>
            <a:r>
              <a:rPr lang="en-CA" sz="1400" b="1" dirty="0" smtClean="0"/>
              <a:t>% food insecure</a:t>
            </a:r>
            <a:endParaRPr lang="en-CA" sz="1400" b="1" dirty="0"/>
          </a:p>
        </p:txBody>
      </p:sp>
      <p:sp>
        <p:nvSpPr>
          <p:cNvPr id="5" name="Slide Number Placeholder 4"/>
          <p:cNvSpPr>
            <a:spLocks noGrp="1"/>
          </p:cNvSpPr>
          <p:nvPr>
            <p:ph type="sldNum" sz="quarter" idx="12"/>
          </p:nvPr>
        </p:nvSpPr>
        <p:spPr/>
        <p:txBody>
          <a:bodyPr/>
          <a:lstStyle/>
          <a:p>
            <a:fld id="{6DD11581-ED2B-4B0E-B48C-6FC54129783E}" type="slidenum">
              <a:rPr lang="en-CA" smtClean="0"/>
              <a:pPr/>
              <a:t>13</a:t>
            </a:fld>
            <a:endParaRPr lang="en-CA"/>
          </a:p>
        </p:txBody>
      </p:sp>
      <p:sp>
        <p:nvSpPr>
          <p:cNvPr id="6" name="TextBox 5"/>
          <p:cNvSpPr txBox="1"/>
          <p:nvPr/>
        </p:nvSpPr>
        <p:spPr>
          <a:xfrm>
            <a:off x="228600" y="228600"/>
            <a:ext cx="8686800" cy="461665"/>
          </a:xfrm>
          <a:prstGeom prst="rect">
            <a:avLst/>
          </a:prstGeom>
          <a:solidFill>
            <a:schemeClr val="tx1"/>
          </a:solidFill>
        </p:spPr>
        <p:txBody>
          <a:bodyPr wrap="square" rtlCol="0">
            <a:spAutoFit/>
          </a:bodyPr>
          <a:lstStyle/>
          <a:p>
            <a:r>
              <a:rPr lang="en-US" sz="2400" dirty="0" smtClean="0">
                <a:solidFill>
                  <a:schemeClr val="bg1"/>
                </a:solidFill>
              </a:rPr>
              <a:t>Most food insecure households are reliant on employment incomes.</a:t>
            </a:r>
          </a:p>
        </p:txBody>
      </p:sp>
    </p:spTree>
    <p:extLst>
      <p:ext uri="{BB962C8B-B14F-4D97-AF65-F5344CB8AC3E}">
        <p14:creationId xmlns:p14="http://schemas.microsoft.com/office/powerpoint/2010/main" val="1913334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457200" y="457202"/>
            <a:ext cx="8305800" cy="1173163"/>
          </a:xfrm>
          <a:solidFill>
            <a:schemeClr val="tx1"/>
          </a:solidFill>
        </p:spPr>
        <p:txBody>
          <a:bodyPr>
            <a:normAutofit/>
          </a:bodyPr>
          <a:lstStyle/>
          <a:p>
            <a:pPr algn="l"/>
            <a:r>
              <a:rPr lang="en-US" sz="2800" dirty="0" smtClean="0">
                <a:solidFill>
                  <a:schemeClr val="bg1"/>
                </a:solidFill>
              </a:rPr>
              <a:t>Why are so many households reliant </a:t>
            </a:r>
            <a:r>
              <a:rPr lang="en-US" sz="2800" dirty="0">
                <a:solidFill>
                  <a:schemeClr val="bg1"/>
                </a:solidFill>
              </a:rPr>
              <a:t>on employment </a:t>
            </a:r>
            <a:r>
              <a:rPr lang="en-US" sz="2800" dirty="0" smtClean="0">
                <a:solidFill>
                  <a:schemeClr val="bg1"/>
                </a:solidFill>
              </a:rPr>
              <a:t>incomes food insecure?</a:t>
            </a:r>
            <a:endParaRPr lang="en-US" sz="2800" dirty="0">
              <a:solidFill>
                <a:schemeClr val="bg1"/>
              </a:solidFill>
            </a:endParaRPr>
          </a:p>
        </p:txBody>
      </p:sp>
      <p:sp>
        <p:nvSpPr>
          <p:cNvPr id="48131" name="Rectangle 3"/>
          <p:cNvSpPr>
            <a:spLocks noGrp="1" noChangeArrowheads="1"/>
          </p:cNvSpPr>
          <p:nvPr>
            <p:ph type="body" idx="4294967295"/>
          </p:nvPr>
        </p:nvSpPr>
        <p:spPr>
          <a:xfrm>
            <a:off x="1066800" y="1981200"/>
            <a:ext cx="6934200" cy="3657600"/>
          </a:xfrm>
        </p:spPr>
        <p:txBody>
          <a:bodyPr>
            <a:normAutofit/>
          </a:bodyPr>
          <a:lstStyle/>
          <a:p>
            <a:pPr eaLnBrk="1" hangingPunct="1"/>
            <a:r>
              <a:rPr lang="en-US" sz="2800" dirty="0" smtClean="0"/>
              <a:t>low-waged jobs</a:t>
            </a:r>
          </a:p>
          <a:p>
            <a:pPr eaLnBrk="1" hangingPunct="1"/>
            <a:r>
              <a:rPr lang="en-US" sz="2800" dirty="0" smtClean="0"/>
              <a:t>short-term, part-time employment</a:t>
            </a:r>
          </a:p>
          <a:p>
            <a:pPr eaLnBrk="1" hangingPunct="1"/>
            <a:r>
              <a:rPr lang="en-US" sz="2800" dirty="0" smtClean="0"/>
              <a:t>single (</a:t>
            </a:r>
            <a:r>
              <a:rPr lang="en-US" sz="2800" dirty="0" err="1" smtClean="0"/>
              <a:t>vs</a:t>
            </a:r>
            <a:r>
              <a:rPr lang="en-US" sz="2800" dirty="0" smtClean="0"/>
              <a:t> dual) earner households</a:t>
            </a:r>
            <a:endParaRPr lang="en-US" sz="2800" u="sng" dirty="0" smtClean="0"/>
          </a:p>
          <a:p>
            <a:pPr eaLnBrk="1" hangingPunct="1"/>
            <a:r>
              <a:rPr lang="en-US" sz="2800" dirty="0" smtClean="0"/>
              <a:t>inadequacy of income transfers provided to supplement low employment incomes</a:t>
            </a:r>
          </a:p>
        </p:txBody>
      </p:sp>
      <p:sp>
        <p:nvSpPr>
          <p:cNvPr id="4" name="Slide Number Placeholder 3"/>
          <p:cNvSpPr>
            <a:spLocks noGrp="1"/>
          </p:cNvSpPr>
          <p:nvPr>
            <p:ph type="sldNum" sz="quarter" idx="12"/>
          </p:nvPr>
        </p:nvSpPr>
        <p:spPr/>
        <p:txBody>
          <a:bodyPr/>
          <a:lstStyle/>
          <a:p>
            <a:fld id="{78E7ECAC-B095-46A8-A2AF-A12A1177B0F0}" type="slidenum">
              <a:rPr lang="en-CA" smtClean="0">
                <a:solidFill>
                  <a:prstClr val="black">
                    <a:tint val="75000"/>
                  </a:prstClr>
                </a:solidFill>
              </a:rPr>
              <a:pPr/>
              <a:t>14</a:t>
            </a:fld>
            <a:endParaRPr lang="en-CA">
              <a:solidFill>
                <a:prstClr val="black">
                  <a:tint val="75000"/>
                </a:prstClr>
              </a:solidFill>
            </a:endParaRPr>
          </a:p>
        </p:txBody>
      </p:sp>
    </p:spTree>
    <p:extLst>
      <p:ext uri="{BB962C8B-B14F-4D97-AF65-F5344CB8AC3E}">
        <p14:creationId xmlns:p14="http://schemas.microsoft.com/office/powerpoint/2010/main" val="388334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304800"/>
            <a:ext cx="8229600" cy="1447800"/>
          </a:xfrm>
          <a:solidFill>
            <a:schemeClr val="tx1"/>
          </a:solidFill>
        </p:spPr>
        <p:txBody>
          <a:bodyPr>
            <a:noAutofit/>
          </a:bodyPr>
          <a:lstStyle/>
          <a:p>
            <a:pPr algn="l"/>
            <a:r>
              <a:rPr lang="en-CA" sz="2800" dirty="0" smtClean="0">
                <a:solidFill>
                  <a:schemeClr val="bg1"/>
                </a:solidFill>
              </a:rPr>
              <a:t>The low rate of food insecurity among Canadian seniors </a:t>
            </a:r>
            <a:r>
              <a:rPr lang="en-CA" sz="2800" dirty="0" smtClean="0">
                <a:solidFill>
                  <a:schemeClr val="bg1"/>
                </a:solidFill>
              </a:rPr>
              <a:t>reflects the effect of policy interventions targeting income</a:t>
            </a:r>
            <a:r>
              <a:rPr lang="en-CA" sz="2800" dirty="0" smtClean="0">
                <a:solidFill>
                  <a:schemeClr val="bg1"/>
                </a:solidFill>
              </a:rPr>
              <a:t>.</a:t>
            </a:r>
            <a:endParaRPr lang="en-US" sz="3200" i="1" dirty="0">
              <a:solidFill>
                <a:schemeClr val="bg1"/>
              </a:solidFill>
            </a:endParaRPr>
          </a:p>
        </p:txBody>
      </p:sp>
      <p:sp>
        <p:nvSpPr>
          <p:cNvPr id="107523" name="Rectangle 3"/>
          <p:cNvSpPr>
            <a:spLocks noGrp="1" noChangeArrowheads="1"/>
          </p:cNvSpPr>
          <p:nvPr>
            <p:ph idx="1"/>
          </p:nvPr>
        </p:nvSpPr>
        <p:spPr>
          <a:xfrm>
            <a:off x="457200" y="2103437"/>
            <a:ext cx="8229600" cy="4144963"/>
          </a:xfrm>
        </p:spPr>
        <p:txBody>
          <a:bodyPr>
            <a:normAutofit lnSpcReduction="10000"/>
          </a:bodyPr>
          <a:lstStyle/>
          <a:p>
            <a:r>
              <a:rPr lang="en-CA" sz="2400" dirty="0"/>
              <a:t>In 2012, 7% of households reliant on seniors’ incomes were food </a:t>
            </a:r>
            <a:r>
              <a:rPr lang="en-CA" sz="2400" dirty="0" smtClean="0"/>
              <a:t>insecure.</a:t>
            </a:r>
          </a:p>
          <a:p>
            <a:pPr lvl="1"/>
            <a:r>
              <a:rPr lang="en-CA" sz="2000" dirty="0" smtClean="0"/>
              <a:t>versus 11</a:t>
            </a:r>
            <a:r>
              <a:rPr lang="en-CA" sz="2000" dirty="0"/>
              <a:t>% </a:t>
            </a:r>
            <a:r>
              <a:rPr lang="en-CA" sz="2000" dirty="0" smtClean="0"/>
              <a:t>among those </a:t>
            </a:r>
            <a:r>
              <a:rPr lang="en-CA" sz="2000" dirty="0"/>
              <a:t>reliant on </a:t>
            </a:r>
            <a:r>
              <a:rPr lang="en-CA" sz="2000" dirty="0" smtClean="0"/>
              <a:t>employment and </a:t>
            </a:r>
            <a:r>
              <a:rPr lang="en-CA" sz="2000" dirty="0"/>
              <a:t>70% </a:t>
            </a:r>
            <a:r>
              <a:rPr lang="en-CA" sz="2000" dirty="0" smtClean="0"/>
              <a:t>among </a:t>
            </a:r>
            <a:r>
              <a:rPr lang="en-CA" sz="2000" dirty="0"/>
              <a:t>those on social </a:t>
            </a:r>
            <a:r>
              <a:rPr lang="en-CA" sz="2000" dirty="0" smtClean="0"/>
              <a:t>assistance.</a:t>
            </a:r>
          </a:p>
          <a:p>
            <a:endParaRPr lang="en-CA" sz="2400" dirty="0"/>
          </a:p>
          <a:p>
            <a:r>
              <a:rPr lang="en-CA" sz="2400" dirty="0" smtClean="0"/>
              <a:t>Seniors </a:t>
            </a:r>
            <a:r>
              <a:rPr lang="en-CA" sz="2400" dirty="0"/>
              <a:t>have guaranteed annual incomes, indexed to inflation, </a:t>
            </a:r>
            <a:r>
              <a:rPr lang="en-CA" sz="2400" u="sng" dirty="0" smtClean="0"/>
              <a:t>and</a:t>
            </a:r>
            <a:r>
              <a:rPr lang="en-CA" sz="2400" dirty="0" smtClean="0"/>
              <a:t> drug coverage, transit subsidies, ‘seniors days’ discounts.</a:t>
            </a:r>
          </a:p>
          <a:p>
            <a:endParaRPr lang="en-US" sz="2400" dirty="0" smtClean="0"/>
          </a:p>
          <a:p>
            <a:r>
              <a:rPr lang="en-US" sz="2400" dirty="0" smtClean="0"/>
              <a:t>Turning 65 drops the risk of food insecurity in half for low-income adults.  </a:t>
            </a:r>
            <a:r>
              <a:rPr lang="en-US" sz="1600" dirty="0" smtClean="0"/>
              <a:t>(Emery, Fleisch and McIntyre.  </a:t>
            </a:r>
            <a:r>
              <a:rPr lang="en-US" sz="1600" i="1" dirty="0" smtClean="0"/>
              <a:t>How a Guaranteed Annual Income Could Put Food Banks out of Business, </a:t>
            </a:r>
            <a:r>
              <a:rPr lang="en-US" sz="1600" dirty="0" smtClean="0"/>
              <a:t>University of Calgary SPP Research Papers, Dec 2013) </a:t>
            </a:r>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pPr>
              <a:defRPr/>
            </a:pPr>
            <a:fld id="{E7E990D5-0CC5-4E46-BAD4-3B6B07083BF9}" type="slidenum">
              <a:rPr lang="en-US" smtClean="0"/>
              <a:pPr>
                <a:defRPr/>
              </a:pPr>
              <a:t>15</a:t>
            </a:fld>
            <a:endParaRPr lang="en-US"/>
          </a:p>
        </p:txBody>
      </p:sp>
    </p:spTree>
    <p:extLst>
      <p:ext uri="{BB962C8B-B14F-4D97-AF65-F5344CB8AC3E}">
        <p14:creationId xmlns:p14="http://schemas.microsoft.com/office/powerpoint/2010/main" val="1768826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p:cNvSpPr>
            <a:spLocks noGrp="1"/>
          </p:cNvSpPr>
          <p:nvPr>
            <p:ph type="sldNum" sz="quarter" idx="12"/>
          </p:nvPr>
        </p:nvSpPr>
        <p:spPr/>
        <p:txBody>
          <a:bodyPr/>
          <a:lstStyle/>
          <a:p>
            <a:fld id="{B9C99512-E1E0-443B-8088-829436F4F20D}" type="slidenum">
              <a:rPr lang="en-CA" smtClean="0"/>
              <a:pPr/>
              <a:t>16</a:t>
            </a:fld>
            <a:endParaRPr lang="en-CA"/>
          </a:p>
        </p:txBody>
      </p:sp>
      <p:grpSp>
        <p:nvGrpSpPr>
          <p:cNvPr id="36" name="Group 35"/>
          <p:cNvGrpSpPr/>
          <p:nvPr/>
        </p:nvGrpSpPr>
        <p:grpSpPr>
          <a:xfrm>
            <a:off x="304800" y="1752600"/>
            <a:ext cx="8261497" cy="4172270"/>
            <a:chOff x="45643" y="1295400"/>
            <a:chExt cx="8261497" cy="4172270"/>
          </a:xfrm>
        </p:grpSpPr>
        <p:sp>
          <p:nvSpPr>
            <p:cNvPr id="5" name="TextBox 4"/>
            <p:cNvSpPr txBox="1"/>
            <p:nvPr/>
          </p:nvSpPr>
          <p:spPr>
            <a:xfrm>
              <a:off x="1590368" y="2164959"/>
              <a:ext cx="6183167" cy="830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sz="2400" dirty="0" smtClean="0"/>
                <a:t>Food insecurity: uncertain and insufficient access to food arising from resource constraint</a:t>
              </a:r>
              <a:endParaRPr lang="en-CA" sz="2400" dirty="0"/>
            </a:p>
          </p:txBody>
        </p:sp>
        <p:sp>
          <p:nvSpPr>
            <p:cNvPr id="6" name="TextBox 5"/>
            <p:cNvSpPr txBox="1"/>
            <p:nvPr/>
          </p:nvSpPr>
          <p:spPr>
            <a:xfrm>
              <a:off x="45643" y="3665725"/>
              <a:ext cx="2088232" cy="523220"/>
            </a:xfrm>
            <a:prstGeom prst="rect">
              <a:avLst/>
            </a:prstGeom>
            <a:noFill/>
          </p:spPr>
          <p:txBody>
            <a:bodyPr wrap="square" rtlCol="0">
              <a:spAutoFit/>
            </a:bodyPr>
            <a:lstStyle/>
            <a:p>
              <a:r>
                <a:rPr lang="en-CA" sz="1400" i="1" dirty="0" smtClean="0"/>
                <a:t>Potential </a:t>
              </a:r>
            </a:p>
            <a:p>
              <a:r>
                <a:rPr lang="en-CA" sz="1400" i="1" dirty="0" smtClean="0"/>
                <a:t>Manifestations:</a:t>
              </a:r>
              <a:endParaRPr lang="en-CA" sz="1400" i="1" dirty="0"/>
            </a:p>
          </p:txBody>
        </p:sp>
        <p:cxnSp>
          <p:nvCxnSpPr>
            <p:cNvPr id="7" name="Straight Arrow Connector 6"/>
            <p:cNvCxnSpPr/>
            <p:nvPr/>
          </p:nvCxnSpPr>
          <p:spPr>
            <a:xfrm>
              <a:off x="2118469" y="3035243"/>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85803" y="3527226"/>
              <a:ext cx="1296144" cy="523220"/>
            </a:xfrm>
            <a:prstGeom prst="rect">
              <a:avLst/>
            </a:prstGeom>
            <a:noFill/>
          </p:spPr>
          <p:txBody>
            <a:bodyPr wrap="square" rtlCol="0">
              <a:spAutoFit/>
            </a:bodyPr>
            <a:lstStyle/>
            <a:p>
              <a:r>
                <a:rPr lang="en-CA" sz="1400" dirty="0" smtClean="0"/>
                <a:t>Reduced food intake</a:t>
              </a:r>
              <a:endParaRPr lang="en-CA" sz="1400" dirty="0"/>
            </a:p>
          </p:txBody>
        </p:sp>
        <p:cxnSp>
          <p:nvCxnSpPr>
            <p:cNvPr id="9" name="Straight Arrow Connector 8"/>
            <p:cNvCxnSpPr/>
            <p:nvPr/>
          </p:nvCxnSpPr>
          <p:spPr>
            <a:xfrm>
              <a:off x="4127356" y="3041121"/>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06093" y="3503907"/>
              <a:ext cx="875858" cy="307777"/>
            </a:xfrm>
            <a:prstGeom prst="rect">
              <a:avLst/>
            </a:prstGeom>
            <a:noFill/>
          </p:spPr>
          <p:txBody>
            <a:bodyPr wrap="square" rtlCol="0">
              <a:spAutoFit/>
            </a:bodyPr>
            <a:lstStyle/>
            <a:p>
              <a:r>
                <a:rPr lang="en-CA" sz="1400" dirty="0" smtClean="0"/>
                <a:t>Hunger</a:t>
              </a:r>
              <a:endParaRPr lang="en-CA" sz="1400" dirty="0"/>
            </a:p>
          </p:txBody>
        </p:sp>
        <p:cxnSp>
          <p:nvCxnSpPr>
            <p:cNvPr id="11" name="Straight Arrow Connector 10"/>
            <p:cNvCxnSpPr/>
            <p:nvPr/>
          </p:nvCxnSpPr>
          <p:spPr>
            <a:xfrm>
              <a:off x="5148064" y="3031880"/>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54548" y="3521142"/>
              <a:ext cx="1296144" cy="738664"/>
            </a:xfrm>
            <a:prstGeom prst="rect">
              <a:avLst/>
            </a:prstGeom>
            <a:noFill/>
          </p:spPr>
          <p:txBody>
            <a:bodyPr wrap="square" rtlCol="0">
              <a:spAutoFit/>
            </a:bodyPr>
            <a:lstStyle/>
            <a:p>
              <a:r>
                <a:rPr lang="en-CA" sz="1400" dirty="0" smtClean="0"/>
                <a:t>Adverse socioemotional effects</a:t>
              </a:r>
              <a:endParaRPr lang="en-CA" sz="1400" dirty="0"/>
            </a:p>
          </p:txBody>
        </p:sp>
        <p:cxnSp>
          <p:nvCxnSpPr>
            <p:cNvPr id="13" name="Straight Arrow Connector 12"/>
            <p:cNvCxnSpPr/>
            <p:nvPr/>
          </p:nvCxnSpPr>
          <p:spPr>
            <a:xfrm>
              <a:off x="6516216" y="2995956"/>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88082" y="3527226"/>
              <a:ext cx="864096" cy="738664"/>
            </a:xfrm>
            <a:prstGeom prst="rect">
              <a:avLst/>
            </a:prstGeom>
            <a:noFill/>
          </p:spPr>
          <p:txBody>
            <a:bodyPr wrap="square" rtlCol="0">
              <a:spAutoFit/>
            </a:bodyPr>
            <a:lstStyle/>
            <a:p>
              <a:r>
                <a:rPr lang="en-CA" sz="1400" dirty="0" smtClean="0"/>
                <a:t>Stress, worry &amp; anxiety</a:t>
              </a:r>
              <a:endParaRPr lang="en-CA" sz="1400" dirty="0"/>
            </a:p>
          </p:txBody>
        </p:sp>
        <p:cxnSp>
          <p:nvCxnSpPr>
            <p:cNvPr id="15" name="Straight Arrow Connector 14"/>
            <p:cNvCxnSpPr/>
            <p:nvPr/>
          </p:nvCxnSpPr>
          <p:spPr>
            <a:xfrm>
              <a:off x="7524328" y="3031880"/>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39930" y="3521142"/>
              <a:ext cx="1067210" cy="523220"/>
            </a:xfrm>
            <a:prstGeom prst="rect">
              <a:avLst/>
            </a:prstGeom>
            <a:noFill/>
          </p:spPr>
          <p:txBody>
            <a:bodyPr wrap="square" rtlCol="0">
              <a:spAutoFit/>
            </a:bodyPr>
            <a:lstStyle/>
            <a:p>
              <a:r>
                <a:rPr lang="en-CA" sz="1400" dirty="0" smtClean="0"/>
                <a:t>Social exclusion</a:t>
              </a:r>
              <a:endParaRPr lang="en-CA" sz="1400" dirty="0"/>
            </a:p>
          </p:txBody>
        </p:sp>
        <p:sp>
          <p:nvSpPr>
            <p:cNvPr id="17" name="TextBox 16"/>
            <p:cNvSpPr txBox="1"/>
            <p:nvPr/>
          </p:nvSpPr>
          <p:spPr>
            <a:xfrm>
              <a:off x="45643" y="4808182"/>
              <a:ext cx="1728192" cy="523220"/>
            </a:xfrm>
            <a:prstGeom prst="rect">
              <a:avLst/>
            </a:prstGeom>
            <a:noFill/>
          </p:spPr>
          <p:txBody>
            <a:bodyPr wrap="square" rtlCol="0">
              <a:spAutoFit/>
            </a:bodyPr>
            <a:lstStyle/>
            <a:p>
              <a:r>
                <a:rPr lang="en-CA" sz="1400" i="1" dirty="0" smtClean="0"/>
                <a:t>Potential </a:t>
              </a:r>
            </a:p>
            <a:p>
              <a:r>
                <a:rPr lang="en-CA" sz="1400" i="1" dirty="0" smtClean="0"/>
                <a:t>Health Outcomes:</a:t>
              </a:r>
              <a:endParaRPr lang="en-CA" sz="1400" i="1" dirty="0"/>
            </a:p>
          </p:txBody>
        </p:sp>
        <p:sp>
          <p:nvSpPr>
            <p:cNvPr id="18" name="TextBox 17"/>
            <p:cNvSpPr txBox="1"/>
            <p:nvPr/>
          </p:nvSpPr>
          <p:spPr>
            <a:xfrm>
              <a:off x="1851631" y="4660982"/>
              <a:ext cx="1296144" cy="738664"/>
            </a:xfrm>
            <a:prstGeom prst="rect">
              <a:avLst/>
            </a:prstGeom>
            <a:noFill/>
          </p:spPr>
          <p:txBody>
            <a:bodyPr wrap="square" rtlCol="0">
              <a:spAutoFit/>
            </a:bodyPr>
            <a:lstStyle/>
            <a:p>
              <a:r>
                <a:rPr lang="en-CA" sz="1400" dirty="0" smtClean="0"/>
                <a:t>Poor nutritional status</a:t>
              </a:r>
              <a:endParaRPr lang="en-CA" sz="1400" dirty="0"/>
            </a:p>
          </p:txBody>
        </p:sp>
        <p:sp>
          <p:nvSpPr>
            <p:cNvPr id="19" name="TextBox 18"/>
            <p:cNvSpPr txBox="1"/>
            <p:nvPr/>
          </p:nvSpPr>
          <p:spPr>
            <a:xfrm>
              <a:off x="6477391" y="4759559"/>
              <a:ext cx="1296144" cy="523220"/>
            </a:xfrm>
            <a:prstGeom prst="rect">
              <a:avLst/>
            </a:prstGeom>
            <a:noFill/>
          </p:spPr>
          <p:txBody>
            <a:bodyPr wrap="square" rtlCol="0">
              <a:spAutoFit/>
            </a:bodyPr>
            <a:lstStyle/>
            <a:p>
              <a:r>
                <a:rPr lang="en-CA" sz="1400" dirty="0" smtClean="0"/>
                <a:t>Compromised mental health</a:t>
              </a:r>
              <a:endParaRPr lang="en-CA" sz="1400" dirty="0"/>
            </a:p>
          </p:txBody>
        </p:sp>
        <p:sp>
          <p:nvSpPr>
            <p:cNvPr id="20" name="TextBox 19"/>
            <p:cNvSpPr txBox="1"/>
            <p:nvPr/>
          </p:nvSpPr>
          <p:spPr>
            <a:xfrm>
              <a:off x="2964728" y="4715848"/>
              <a:ext cx="1296144" cy="523220"/>
            </a:xfrm>
            <a:prstGeom prst="rect">
              <a:avLst/>
            </a:prstGeom>
            <a:noFill/>
          </p:spPr>
          <p:txBody>
            <a:bodyPr wrap="square" rtlCol="0">
              <a:spAutoFit/>
            </a:bodyPr>
            <a:lstStyle/>
            <a:p>
              <a:r>
                <a:rPr lang="en-CA" sz="1400" dirty="0" smtClean="0"/>
                <a:t>Chronic health conditions</a:t>
              </a:r>
              <a:endParaRPr lang="en-CA" sz="1400" dirty="0"/>
            </a:p>
          </p:txBody>
        </p:sp>
        <p:sp>
          <p:nvSpPr>
            <p:cNvPr id="21" name="Right Bracket 20"/>
            <p:cNvSpPr/>
            <p:nvPr/>
          </p:nvSpPr>
          <p:spPr>
            <a:xfrm rot="5400000">
              <a:off x="4490470" y="780616"/>
              <a:ext cx="598147" cy="661458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TextBox 21"/>
            <p:cNvSpPr txBox="1"/>
            <p:nvPr/>
          </p:nvSpPr>
          <p:spPr>
            <a:xfrm>
              <a:off x="4222669" y="4715848"/>
              <a:ext cx="1102878" cy="307777"/>
            </a:xfrm>
            <a:prstGeom prst="rect">
              <a:avLst/>
            </a:prstGeom>
            <a:noFill/>
          </p:spPr>
          <p:txBody>
            <a:bodyPr wrap="square" rtlCol="0">
              <a:spAutoFit/>
            </a:bodyPr>
            <a:lstStyle/>
            <a:p>
              <a:r>
                <a:rPr lang="en-CA" sz="1400" dirty="0" smtClean="0"/>
                <a:t>Obesity</a:t>
              </a:r>
              <a:endParaRPr lang="en-CA" sz="1400" dirty="0"/>
            </a:p>
          </p:txBody>
        </p:sp>
        <p:cxnSp>
          <p:nvCxnSpPr>
            <p:cNvPr id="25" name="Straight Arrow Connector 24"/>
            <p:cNvCxnSpPr/>
            <p:nvPr/>
          </p:nvCxnSpPr>
          <p:spPr>
            <a:xfrm>
              <a:off x="3203848" y="3031880"/>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93476" y="3558003"/>
              <a:ext cx="1296144" cy="738664"/>
            </a:xfrm>
            <a:prstGeom prst="rect">
              <a:avLst/>
            </a:prstGeom>
            <a:noFill/>
          </p:spPr>
          <p:txBody>
            <a:bodyPr wrap="square" rtlCol="0">
              <a:spAutoFit/>
            </a:bodyPr>
            <a:lstStyle/>
            <a:p>
              <a:r>
                <a:rPr lang="en-CA" sz="1400" dirty="0" smtClean="0"/>
                <a:t>Reduced quality of food intake</a:t>
              </a:r>
              <a:endParaRPr lang="en-CA" sz="1400" dirty="0"/>
            </a:p>
          </p:txBody>
        </p:sp>
        <p:sp>
          <p:nvSpPr>
            <p:cNvPr id="27" name="TextBox 26"/>
            <p:cNvSpPr txBox="1"/>
            <p:nvPr/>
          </p:nvSpPr>
          <p:spPr>
            <a:xfrm>
              <a:off x="5181247" y="4729006"/>
              <a:ext cx="1296144" cy="738664"/>
            </a:xfrm>
            <a:prstGeom prst="rect">
              <a:avLst/>
            </a:prstGeom>
            <a:noFill/>
          </p:spPr>
          <p:txBody>
            <a:bodyPr wrap="square" rtlCol="0">
              <a:spAutoFit/>
            </a:bodyPr>
            <a:lstStyle/>
            <a:p>
              <a:r>
                <a:rPr lang="en-CA" sz="1400" dirty="0" smtClean="0"/>
                <a:t>Poor child development and learning</a:t>
              </a:r>
              <a:endParaRPr lang="en-CA" sz="1400" dirty="0"/>
            </a:p>
          </p:txBody>
        </p:sp>
        <p:cxnSp>
          <p:nvCxnSpPr>
            <p:cNvPr id="32" name="Straight Arrow Connector 31"/>
            <p:cNvCxnSpPr/>
            <p:nvPr/>
          </p:nvCxnSpPr>
          <p:spPr>
            <a:xfrm>
              <a:off x="467544" y="4188945"/>
              <a:ext cx="0" cy="680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8390" y="4284961"/>
              <a:ext cx="942697" cy="430887"/>
            </a:xfrm>
            <a:prstGeom prst="rect">
              <a:avLst/>
            </a:prstGeom>
            <a:noFill/>
          </p:spPr>
          <p:txBody>
            <a:bodyPr wrap="square" rtlCol="0">
              <a:spAutoFit/>
            </a:bodyPr>
            <a:lstStyle/>
            <a:p>
              <a:r>
                <a:rPr lang="en-CA" sz="1100" dirty="0" smtClean="0"/>
                <a:t>Severity and Duration</a:t>
              </a:r>
              <a:endParaRPr lang="en-CA" sz="1100" dirty="0"/>
            </a:p>
          </p:txBody>
        </p:sp>
        <p:cxnSp>
          <p:nvCxnSpPr>
            <p:cNvPr id="31" name="Straight Arrow Connector 30"/>
            <p:cNvCxnSpPr/>
            <p:nvPr/>
          </p:nvCxnSpPr>
          <p:spPr>
            <a:xfrm>
              <a:off x="47244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71600" y="1295400"/>
              <a:ext cx="6629400" cy="461665"/>
            </a:xfrm>
            <a:prstGeom prst="rect">
              <a:avLst/>
            </a:prstGeom>
            <a:noFill/>
            <a:ln>
              <a:solidFill>
                <a:schemeClr val="tx1"/>
              </a:solidFill>
              <a:prstDash val="sysDash"/>
            </a:ln>
          </p:spPr>
          <p:txBody>
            <a:bodyPr wrap="square" rtlCol="0">
              <a:spAutoFit/>
            </a:bodyPr>
            <a:lstStyle/>
            <a:p>
              <a:pPr algn="ctr"/>
              <a:r>
                <a:rPr lang="en-CA" sz="2400" b="1" dirty="0" smtClean="0">
                  <a:solidFill>
                    <a:prstClr val="black"/>
                  </a:solidFill>
                </a:rPr>
                <a:t>FINANCIAL INSECURITY and INSUFFICIENCY</a:t>
              </a:r>
              <a:endParaRPr lang="en-CA" sz="2400" b="1" dirty="0">
                <a:solidFill>
                  <a:prstClr val="black"/>
                </a:solidFill>
              </a:endParaRPr>
            </a:p>
          </p:txBody>
        </p:sp>
      </p:grpSp>
      <p:sp>
        <p:nvSpPr>
          <p:cNvPr id="29" name="TextBox 28"/>
          <p:cNvSpPr txBox="1"/>
          <p:nvPr/>
        </p:nvSpPr>
        <p:spPr>
          <a:xfrm>
            <a:off x="609600" y="228600"/>
            <a:ext cx="8153400" cy="830997"/>
          </a:xfrm>
          <a:prstGeom prst="rect">
            <a:avLst/>
          </a:prstGeom>
          <a:solidFill>
            <a:schemeClr val="tx1"/>
          </a:solidFill>
        </p:spPr>
        <p:txBody>
          <a:bodyPr wrap="square" rtlCol="0">
            <a:spAutoFit/>
          </a:bodyPr>
          <a:lstStyle/>
          <a:p>
            <a:r>
              <a:rPr lang="en-US" sz="2400" i="1" dirty="0" smtClean="0">
                <a:solidFill>
                  <a:schemeClr val="bg1"/>
                </a:solidFill>
              </a:rPr>
              <a:t>Reducing food insecurity means intervening upstream, to tackle the severe financial constraints that give rise to this problem</a:t>
            </a:r>
            <a:r>
              <a:rPr lang="en-US" i="1" dirty="0" smtClean="0">
                <a:solidFill>
                  <a:schemeClr val="bg1"/>
                </a:solidFill>
              </a:rPr>
              <a:t>.</a:t>
            </a:r>
            <a:endParaRPr lang="en-CA" i="1" dirty="0">
              <a:solidFill>
                <a:schemeClr val="bg1"/>
              </a:solidFill>
            </a:endParaRPr>
          </a:p>
        </p:txBody>
      </p:sp>
    </p:spTree>
    <p:extLst>
      <p:ext uri="{BB962C8B-B14F-4D97-AF65-F5344CB8AC3E}">
        <p14:creationId xmlns:p14="http://schemas.microsoft.com/office/powerpoint/2010/main" val="89282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1388" y="2767290"/>
            <a:ext cx="1454238" cy="58477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t">
            <a:spAutoFit/>
          </a:bodyPr>
          <a:lstStyle/>
          <a:p>
            <a:pPr algn="ctr"/>
            <a:r>
              <a:rPr lang="en-US" b="1" dirty="0" smtClean="0"/>
              <a:t>93</a:t>
            </a:r>
            <a:r>
              <a:rPr lang="en-US" dirty="0" smtClean="0"/>
              <a:t> </a:t>
            </a:r>
            <a:r>
              <a:rPr lang="en-US" sz="1400" dirty="0" smtClean="0"/>
              <a:t>policy actor roster members</a:t>
            </a:r>
          </a:p>
        </p:txBody>
      </p:sp>
      <p:cxnSp>
        <p:nvCxnSpPr>
          <p:cNvPr id="43" name="Elbow Connector 42"/>
          <p:cNvCxnSpPr>
            <a:stCxn id="3" idx="2"/>
            <a:endCxn id="11" idx="1"/>
          </p:cNvCxnSpPr>
          <p:nvPr/>
        </p:nvCxnSpPr>
        <p:spPr>
          <a:xfrm rot="16200000" flipH="1">
            <a:off x="822642" y="4127930"/>
            <a:ext cx="2193378" cy="64164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Oval 22"/>
          <p:cNvSpPr/>
          <p:nvPr/>
        </p:nvSpPr>
        <p:spPr>
          <a:xfrm>
            <a:off x="1837186" y="4259806"/>
            <a:ext cx="488440" cy="488476"/>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smtClean="0">
                <a:solidFill>
                  <a:schemeClr val="tx1"/>
                </a:solidFill>
              </a:rPr>
              <a:t>2</a:t>
            </a:r>
            <a:endParaRPr lang="en-US" b="1" dirty="0">
              <a:solidFill>
                <a:schemeClr val="tx1"/>
              </a:solidFill>
            </a:endParaRPr>
          </a:p>
        </p:txBody>
      </p:sp>
      <p:sp>
        <p:nvSpPr>
          <p:cNvPr id="11" name="TextBox 10"/>
          <p:cNvSpPr txBox="1"/>
          <p:nvPr/>
        </p:nvSpPr>
        <p:spPr>
          <a:xfrm>
            <a:off x="2240156" y="5006835"/>
            <a:ext cx="2597689" cy="1077218"/>
          </a:xfrm>
          <a:prstGeom prst="rect">
            <a:avLst/>
          </a:prstGeom>
          <a:ln/>
        </p:spPr>
        <p:style>
          <a:lnRef idx="1">
            <a:schemeClr val="dk1"/>
          </a:lnRef>
          <a:fillRef idx="2">
            <a:schemeClr val="dk1"/>
          </a:fillRef>
          <a:effectRef idx="1">
            <a:schemeClr val="dk1"/>
          </a:effectRef>
          <a:fontRef idx="minor">
            <a:schemeClr val="dk1"/>
          </a:fontRef>
        </p:style>
        <p:txBody>
          <a:bodyPr wrap="square" rtlCol="0" anchor="t">
            <a:spAutoFit/>
          </a:bodyPr>
          <a:lstStyle/>
          <a:p>
            <a:r>
              <a:rPr lang="en-US" b="1" dirty="0" smtClean="0"/>
              <a:t>70</a:t>
            </a:r>
            <a:r>
              <a:rPr lang="en-US" sz="1400" dirty="0" smtClean="0"/>
              <a:t> roster members completed the survey, naming </a:t>
            </a:r>
            <a:r>
              <a:rPr lang="en-US" b="1" dirty="0" smtClean="0"/>
              <a:t>117</a:t>
            </a:r>
            <a:r>
              <a:rPr lang="en-US" sz="1400" dirty="0" smtClean="0"/>
              <a:t> unique nominees, of which </a:t>
            </a:r>
            <a:r>
              <a:rPr lang="en-US" sz="1400" b="1" dirty="0" smtClean="0"/>
              <a:t>35</a:t>
            </a:r>
            <a:r>
              <a:rPr lang="en-US" sz="1400" dirty="0" smtClean="0"/>
              <a:t> were roster members</a:t>
            </a:r>
          </a:p>
        </p:txBody>
      </p:sp>
      <p:sp>
        <p:nvSpPr>
          <p:cNvPr id="12" name="Oval 11"/>
          <p:cNvSpPr/>
          <p:nvPr/>
        </p:nvSpPr>
        <p:spPr>
          <a:xfrm>
            <a:off x="4593625" y="4352567"/>
            <a:ext cx="488440" cy="488476"/>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smtClean="0">
                <a:solidFill>
                  <a:schemeClr val="tx1"/>
                </a:solidFill>
              </a:rPr>
              <a:t>3</a:t>
            </a:r>
            <a:endParaRPr lang="en-US" b="1" dirty="0">
              <a:solidFill>
                <a:schemeClr val="tx1"/>
              </a:solidFill>
            </a:endParaRPr>
          </a:p>
        </p:txBody>
      </p:sp>
      <p:sp>
        <p:nvSpPr>
          <p:cNvPr id="13" name="TextBox 12"/>
          <p:cNvSpPr txBox="1"/>
          <p:nvPr/>
        </p:nvSpPr>
        <p:spPr>
          <a:xfrm>
            <a:off x="5878665" y="5018782"/>
            <a:ext cx="2645718" cy="107721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nchor="t">
            <a:spAutoFit/>
          </a:bodyPr>
          <a:lstStyle/>
          <a:p>
            <a:pPr algn="ctr"/>
            <a:r>
              <a:rPr lang="en-US" sz="1400" dirty="0" smtClean="0"/>
              <a:t>‘Ego-</a:t>
            </a:r>
            <a:r>
              <a:rPr lang="en-US" sz="1400" dirty="0" err="1" smtClean="0"/>
              <a:t>centred</a:t>
            </a:r>
            <a:r>
              <a:rPr lang="en-US" sz="1400" dirty="0" smtClean="0"/>
              <a:t>’ network of </a:t>
            </a:r>
            <a:r>
              <a:rPr lang="en-US" b="1" dirty="0" smtClean="0"/>
              <a:t>160</a:t>
            </a:r>
            <a:r>
              <a:rPr lang="en-US" sz="1400" dirty="0" smtClean="0"/>
              <a:t> individuals, of which </a:t>
            </a:r>
            <a:r>
              <a:rPr lang="en-US" b="1" dirty="0" smtClean="0"/>
              <a:t>11</a:t>
            </a:r>
            <a:r>
              <a:rPr lang="en-US" sz="1400" dirty="0" smtClean="0"/>
              <a:t> were most frequently nominated = policy ‘entrepreneurs’</a:t>
            </a:r>
          </a:p>
        </p:txBody>
      </p:sp>
      <p:cxnSp>
        <p:nvCxnSpPr>
          <p:cNvPr id="15" name="Straight Arrow Connector 14"/>
          <p:cNvCxnSpPr>
            <a:stCxn id="11" idx="3"/>
            <a:endCxn id="13" idx="1"/>
          </p:cNvCxnSpPr>
          <p:nvPr/>
        </p:nvCxnSpPr>
        <p:spPr>
          <a:xfrm>
            <a:off x="4837845" y="5545444"/>
            <a:ext cx="1040820" cy="119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893407" y="4692401"/>
            <a:ext cx="866980" cy="738664"/>
          </a:xfrm>
          <a:prstGeom prst="rect">
            <a:avLst/>
          </a:prstGeom>
          <a:noFill/>
        </p:spPr>
        <p:txBody>
          <a:bodyPr wrap="square" rtlCol="0">
            <a:spAutoFit/>
          </a:bodyPr>
          <a:lstStyle/>
          <a:p>
            <a:pPr algn="ctr"/>
            <a:r>
              <a:rPr lang="en-US" sz="1400" dirty="0" smtClean="0"/>
              <a:t>Social network analysis</a:t>
            </a:r>
            <a:endParaRPr lang="en-US" sz="1400" dirty="0"/>
          </a:p>
        </p:txBody>
      </p:sp>
      <p:sp>
        <p:nvSpPr>
          <p:cNvPr id="17" name="TextBox 16"/>
          <p:cNvSpPr txBox="1"/>
          <p:nvPr/>
        </p:nvSpPr>
        <p:spPr>
          <a:xfrm>
            <a:off x="2240156" y="4375993"/>
            <a:ext cx="866980" cy="307777"/>
          </a:xfrm>
          <a:prstGeom prst="rect">
            <a:avLst/>
          </a:prstGeom>
          <a:noFill/>
        </p:spPr>
        <p:txBody>
          <a:bodyPr wrap="square" rtlCol="0">
            <a:spAutoFit/>
          </a:bodyPr>
          <a:lstStyle/>
          <a:p>
            <a:pPr algn="ctr"/>
            <a:r>
              <a:rPr lang="en-US" sz="1400" dirty="0" smtClean="0"/>
              <a:t>Survey</a:t>
            </a:r>
            <a:endParaRPr lang="en-US" sz="1400" dirty="0"/>
          </a:p>
        </p:txBody>
      </p:sp>
      <p:sp>
        <p:nvSpPr>
          <p:cNvPr id="33" name="Oval 32"/>
          <p:cNvSpPr/>
          <p:nvPr/>
        </p:nvSpPr>
        <p:spPr>
          <a:xfrm>
            <a:off x="609600" y="1284847"/>
            <a:ext cx="488440" cy="488476"/>
          </a:xfrm>
          <a:prstGeom prst="ellipse">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b="1" dirty="0" smtClean="0">
                <a:solidFill>
                  <a:schemeClr val="tx1"/>
                </a:solidFill>
              </a:rPr>
              <a:t>1</a:t>
            </a:r>
            <a:endParaRPr lang="en-US" b="1" dirty="0">
              <a:solidFill>
                <a:schemeClr val="tx1"/>
              </a:solidFill>
            </a:endParaRPr>
          </a:p>
        </p:txBody>
      </p:sp>
      <p:sp>
        <p:nvSpPr>
          <p:cNvPr id="34" name="TextBox 33"/>
          <p:cNvSpPr txBox="1"/>
          <p:nvPr/>
        </p:nvSpPr>
        <p:spPr>
          <a:xfrm>
            <a:off x="681038" y="1753025"/>
            <a:ext cx="1872351" cy="954107"/>
          </a:xfrm>
          <a:prstGeom prst="rect">
            <a:avLst/>
          </a:prstGeom>
          <a:noFill/>
        </p:spPr>
        <p:txBody>
          <a:bodyPr wrap="square" rtlCol="0">
            <a:spAutoFit/>
          </a:bodyPr>
          <a:lstStyle/>
          <a:p>
            <a:pPr algn="ctr"/>
            <a:r>
              <a:rPr lang="en-US" sz="1400" dirty="0" smtClean="0"/>
              <a:t>Consultation with research team, network, and partners to assemble roster</a:t>
            </a:r>
            <a:endParaRPr lang="en-US" sz="1400" dirty="0"/>
          </a:p>
        </p:txBody>
      </p:sp>
      <p:cxnSp>
        <p:nvCxnSpPr>
          <p:cNvPr id="39" name="Curved Connector 38"/>
          <p:cNvCxnSpPr>
            <a:stCxn id="17" idx="0"/>
            <a:endCxn id="40" idx="1"/>
          </p:cNvCxnSpPr>
          <p:nvPr/>
        </p:nvCxnSpPr>
        <p:spPr>
          <a:xfrm rot="5400000" flipH="1" flipV="1">
            <a:off x="2321072" y="2843721"/>
            <a:ext cx="1884846" cy="1179698"/>
          </a:xfrm>
          <a:prstGeom prst="curvedConnector2">
            <a:avLst/>
          </a:prstGeom>
          <a:ln w="38100" cmpd="sng">
            <a:solidFill>
              <a:schemeClr val="accent3">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3853344" y="1260040"/>
            <a:ext cx="2947106" cy="2462213"/>
          </a:xfrm>
          <a:prstGeom prst="rect">
            <a:avLst/>
          </a:prstGeom>
          <a:solidFill>
            <a:schemeClr val="accent3">
              <a:lumMod val="20000"/>
              <a:lumOff val="80000"/>
            </a:schemeClr>
          </a:solidFill>
        </p:spPr>
        <p:txBody>
          <a:bodyPr wrap="square" rtlCol="0">
            <a:spAutoFit/>
          </a:bodyPr>
          <a:lstStyle/>
          <a:p>
            <a:r>
              <a:rPr lang="en-US" sz="1400" dirty="0" smtClean="0"/>
              <a:t>Nominate 3 ‘</a:t>
            </a:r>
            <a:r>
              <a:rPr lang="en-US" sz="1400" b="1" dirty="0" smtClean="0"/>
              <a:t>policy entrepreneurs</a:t>
            </a:r>
            <a:r>
              <a:rPr lang="en-US" sz="1400" dirty="0" smtClean="0"/>
              <a:t>’</a:t>
            </a:r>
          </a:p>
          <a:p>
            <a:endParaRPr lang="en-US" sz="1400" dirty="0"/>
          </a:p>
          <a:p>
            <a:r>
              <a:rPr lang="en-US" sz="1400" dirty="0" smtClean="0"/>
              <a:t>Three sets of qualities</a:t>
            </a:r>
          </a:p>
          <a:p>
            <a:pPr marL="285750" indent="-285750">
              <a:buFont typeface="Arial"/>
              <a:buChar char="•"/>
            </a:pPr>
            <a:r>
              <a:rPr lang="en-US" sz="1400" b="1" dirty="0" smtClean="0"/>
              <a:t>Voice</a:t>
            </a:r>
            <a:r>
              <a:rPr lang="en-US" sz="1400" dirty="0" smtClean="0"/>
              <a:t> or claim to be heard</a:t>
            </a:r>
          </a:p>
          <a:p>
            <a:pPr marL="285750" indent="-285750">
              <a:buFont typeface="Arial"/>
              <a:buChar char="•"/>
            </a:pPr>
            <a:r>
              <a:rPr lang="en-US" sz="1400" b="1" dirty="0" smtClean="0"/>
              <a:t>Connections</a:t>
            </a:r>
            <a:r>
              <a:rPr lang="en-US" sz="1400" dirty="0" smtClean="0"/>
              <a:t> or able to forge strategic relationships</a:t>
            </a:r>
          </a:p>
          <a:p>
            <a:pPr marL="285750" indent="-285750">
              <a:buFont typeface="Arial"/>
              <a:buChar char="•"/>
            </a:pPr>
            <a:r>
              <a:rPr lang="en-US" sz="1400" b="1" dirty="0" smtClean="0"/>
              <a:t>Tenacity</a:t>
            </a:r>
            <a:r>
              <a:rPr lang="en-US" sz="1400" dirty="0" smtClean="0"/>
              <a:t> – persistence</a:t>
            </a:r>
          </a:p>
          <a:p>
            <a:pPr marL="285750" indent="-285750">
              <a:buFont typeface="Arial"/>
              <a:buChar char="•"/>
            </a:pPr>
            <a:endParaRPr lang="en-US" sz="1400" dirty="0"/>
          </a:p>
          <a:p>
            <a:r>
              <a:rPr lang="en-US" sz="1400" dirty="0" smtClean="0"/>
              <a:t>Explain reasons for nominations</a:t>
            </a:r>
          </a:p>
          <a:p>
            <a:r>
              <a:rPr lang="en-US" sz="1400" dirty="0" smtClean="0"/>
              <a:t>Identify areas of policy influence</a:t>
            </a:r>
          </a:p>
          <a:p>
            <a:r>
              <a:rPr lang="en-US" sz="1400" dirty="0" smtClean="0"/>
              <a:t>State relationship with nominee</a:t>
            </a:r>
          </a:p>
        </p:txBody>
      </p:sp>
      <p:cxnSp>
        <p:nvCxnSpPr>
          <p:cNvPr id="66" name="Straight Arrow Connector 65"/>
          <p:cNvCxnSpPr>
            <a:stCxn id="40" idx="2"/>
            <a:endCxn id="16" idx="0"/>
          </p:cNvCxnSpPr>
          <p:nvPr/>
        </p:nvCxnSpPr>
        <p:spPr>
          <a:xfrm>
            <a:off x="5326897" y="3722253"/>
            <a:ext cx="0" cy="970148"/>
          </a:xfrm>
          <a:prstGeom prst="straightConnector1">
            <a:avLst/>
          </a:prstGeom>
          <a:ln w="38100" cmpd="sng">
            <a:solidFill>
              <a:srgbClr val="77933C"/>
            </a:solidFill>
            <a:tailEnd type="arrow"/>
          </a:ln>
        </p:spPr>
        <p:style>
          <a:lnRef idx="2">
            <a:schemeClr val="accent1"/>
          </a:lnRef>
          <a:fillRef idx="0">
            <a:schemeClr val="accent1"/>
          </a:fillRef>
          <a:effectRef idx="1">
            <a:schemeClr val="accent1"/>
          </a:effectRef>
          <a:fontRef idx="minor">
            <a:schemeClr val="tx1"/>
          </a:fontRef>
        </p:style>
      </p:cxnSp>
      <p:sp>
        <p:nvSpPr>
          <p:cNvPr id="18" name="Rectangle 2"/>
          <p:cNvSpPr txBox="1">
            <a:spLocks noChangeArrowheads="1"/>
          </p:cNvSpPr>
          <p:nvPr/>
        </p:nvSpPr>
        <p:spPr>
          <a:xfrm>
            <a:off x="457200" y="304800"/>
            <a:ext cx="7924800" cy="60960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rPr>
              <a:t>Food insecurity policy actors: social network analysis</a:t>
            </a:r>
            <a:endParaRPr lang="en-US" sz="2800" dirty="0">
              <a:solidFill>
                <a:schemeClr val="bg1"/>
              </a:solidFill>
            </a:endParaRPr>
          </a:p>
        </p:txBody>
      </p:sp>
      <p:pic>
        <p:nvPicPr>
          <p:cNvPr id="19" name="Picture 18"/>
          <p:cNvPicPr>
            <a:picLocks noChangeAspect="1"/>
          </p:cNvPicPr>
          <p:nvPr/>
        </p:nvPicPr>
        <p:blipFill>
          <a:blip r:embed="rId2" cstate="print"/>
          <a:stretch>
            <a:fillRect/>
          </a:stretch>
        </p:blipFill>
        <p:spPr>
          <a:xfrm>
            <a:off x="6477000" y="1676400"/>
            <a:ext cx="672369" cy="97689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7467600" y="1066800"/>
            <a:ext cx="1295400" cy="1754327"/>
          </a:xfrm>
          <a:prstGeom prst="rect">
            <a:avLst/>
          </a:prstGeom>
          <a:solidFill>
            <a:schemeClr val="bg1">
              <a:lumMod val="85000"/>
            </a:schemeClr>
          </a:solidFill>
        </p:spPr>
        <p:txBody>
          <a:bodyPr wrap="square" rtlCol="0">
            <a:spAutoFit/>
          </a:bodyPr>
          <a:lstStyle/>
          <a:p>
            <a:r>
              <a:rPr lang="en-US" sz="1200" dirty="0" smtClean="0"/>
              <a:t>Part of policy framing analysis, team led by McIntyre and Mah; purpose: to examine the makeup of the policy community for this issue</a:t>
            </a:r>
            <a:endParaRPr lang="en-US" sz="1200" dirty="0"/>
          </a:p>
        </p:txBody>
      </p:sp>
      <p:cxnSp>
        <p:nvCxnSpPr>
          <p:cNvPr id="5" name="Elbow Connector 4"/>
          <p:cNvCxnSpPr>
            <a:stCxn id="18" idx="3"/>
            <a:endCxn id="2" idx="3"/>
          </p:cNvCxnSpPr>
          <p:nvPr/>
        </p:nvCxnSpPr>
        <p:spPr>
          <a:xfrm>
            <a:off x="8382000" y="609601"/>
            <a:ext cx="381000" cy="1334363"/>
          </a:xfrm>
          <a:prstGeom prst="bentConnector3">
            <a:avLst>
              <a:gd name="adj1" fmla="val 16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609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73991" y="841374"/>
            <a:ext cx="5183188" cy="5064125"/>
          </a:xfrm>
          <a:prstGeom prst="ellipse">
            <a:avLst/>
          </a:prstGeom>
          <a:solidFill>
            <a:srgbClr val="FFFFFF"/>
          </a:solidFill>
          <a:ln w="57150" cmpd="sng"/>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smtClean="0"/>
              <a:t>160</a:t>
            </a:r>
            <a:r>
              <a:rPr lang="en-US" dirty="0" smtClean="0"/>
              <a:t> individuals </a:t>
            </a:r>
          </a:p>
          <a:p>
            <a:r>
              <a:rPr lang="en-US" dirty="0" smtClean="0"/>
              <a:t>in the network</a:t>
            </a:r>
          </a:p>
          <a:p>
            <a:pPr algn="ctr"/>
            <a:endParaRPr lang="en-US" dirty="0"/>
          </a:p>
          <a:p>
            <a:pPr algn="ctr"/>
            <a:endParaRPr lang="en-US" dirty="0"/>
          </a:p>
        </p:txBody>
      </p:sp>
      <p:sp>
        <p:nvSpPr>
          <p:cNvPr id="3" name="Oval 2"/>
          <p:cNvSpPr/>
          <p:nvPr/>
        </p:nvSpPr>
        <p:spPr>
          <a:xfrm>
            <a:off x="4286272" y="2670967"/>
            <a:ext cx="1778001" cy="1738313"/>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b="1" dirty="0" smtClean="0"/>
              <a:t>11</a:t>
            </a:r>
            <a:r>
              <a:rPr lang="en-US" sz="1400" dirty="0" smtClean="0"/>
              <a:t> entrepreneurs</a:t>
            </a:r>
            <a:endParaRPr lang="en-US" sz="1400" dirty="0"/>
          </a:p>
        </p:txBody>
      </p:sp>
      <p:sp>
        <p:nvSpPr>
          <p:cNvPr id="4" name="Oval 3"/>
          <p:cNvSpPr/>
          <p:nvPr/>
        </p:nvSpPr>
        <p:spPr>
          <a:xfrm>
            <a:off x="3863600" y="730252"/>
            <a:ext cx="4401345" cy="4397373"/>
          </a:xfrm>
          <a:prstGeom prst="ellipse">
            <a:avLst/>
          </a:prstGeom>
          <a:noFill/>
          <a:ln w="38100" cmpd="sng"/>
        </p:spPr>
        <p:style>
          <a:lnRef idx="1">
            <a:schemeClr val="accent1"/>
          </a:lnRef>
          <a:fillRef idx="2">
            <a:schemeClr val="accent1"/>
          </a:fillRef>
          <a:effectRef idx="1">
            <a:schemeClr val="accent1"/>
          </a:effectRef>
          <a:fontRef idx="minor">
            <a:schemeClr val="dk1"/>
          </a:fontRef>
        </p:style>
        <p:txBody>
          <a:bodyPr rtlCol="0" anchor="ctr"/>
          <a:lstStyle/>
          <a:p>
            <a:pPr algn="r"/>
            <a:r>
              <a:rPr lang="en-US" b="1" dirty="0" smtClean="0"/>
              <a:t>93 </a:t>
            </a:r>
            <a:r>
              <a:rPr lang="en-US" dirty="0" smtClean="0"/>
              <a:t>roster</a:t>
            </a:r>
          </a:p>
          <a:p>
            <a:pPr algn="r"/>
            <a:r>
              <a:rPr lang="en-US" dirty="0" smtClean="0"/>
              <a:t>members</a:t>
            </a:r>
          </a:p>
          <a:p>
            <a:pPr algn="r"/>
            <a:endParaRPr lang="en-US" dirty="0"/>
          </a:p>
          <a:p>
            <a:pPr algn="r"/>
            <a:endParaRPr lang="en-US" dirty="0" smtClean="0"/>
          </a:p>
          <a:p>
            <a:pPr algn="r"/>
            <a:endParaRPr lang="en-US" dirty="0"/>
          </a:p>
          <a:p>
            <a:pPr algn="r"/>
            <a:endParaRPr lang="en-US" dirty="0"/>
          </a:p>
        </p:txBody>
      </p:sp>
    </p:spTree>
    <p:extLst>
      <p:ext uri="{BB962C8B-B14F-4D97-AF65-F5344CB8AC3E}">
        <p14:creationId xmlns:p14="http://schemas.microsoft.com/office/powerpoint/2010/main" val="2797266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3 at 5.11.5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89" y="919697"/>
            <a:ext cx="7844211" cy="4566703"/>
          </a:xfrm>
          <a:prstGeom prst="rect">
            <a:avLst/>
          </a:prstGeom>
        </p:spPr>
      </p:pic>
      <p:sp>
        <p:nvSpPr>
          <p:cNvPr id="5" name="Title 1"/>
          <p:cNvSpPr>
            <a:spLocks noGrp="1"/>
          </p:cNvSpPr>
          <p:nvPr>
            <p:ph type="title"/>
          </p:nvPr>
        </p:nvSpPr>
        <p:spPr>
          <a:xfrm>
            <a:off x="457200" y="274638"/>
            <a:ext cx="8229600" cy="792162"/>
          </a:xfrm>
        </p:spPr>
        <p:txBody>
          <a:bodyPr>
            <a:normAutofit/>
          </a:bodyPr>
          <a:lstStyle/>
          <a:p>
            <a:r>
              <a:rPr lang="en-US" sz="2200" i="1" dirty="0" smtClean="0"/>
              <a:t>Figure 1: Food insecurity policy network representation (n=160)</a:t>
            </a:r>
            <a:endParaRPr lang="en-US" dirty="0"/>
          </a:p>
        </p:txBody>
      </p:sp>
      <p:grpSp>
        <p:nvGrpSpPr>
          <p:cNvPr id="15" name="Group 14"/>
          <p:cNvGrpSpPr/>
          <p:nvPr/>
        </p:nvGrpSpPr>
        <p:grpSpPr>
          <a:xfrm>
            <a:off x="309563" y="1066800"/>
            <a:ext cx="3246437" cy="1095375"/>
            <a:chOff x="309563" y="1277938"/>
            <a:chExt cx="3246437" cy="1095375"/>
          </a:xfrm>
        </p:grpSpPr>
        <p:cxnSp>
          <p:nvCxnSpPr>
            <p:cNvPr id="9" name="Curved Connector 8"/>
            <p:cNvCxnSpPr>
              <a:stCxn id="12" idx="3"/>
            </p:cNvCxnSpPr>
            <p:nvPr/>
          </p:nvCxnSpPr>
          <p:spPr>
            <a:xfrm>
              <a:off x="2039938" y="1539548"/>
              <a:ext cx="1516062" cy="833765"/>
            </a:xfrm>
            <a:prstGeom prst="curvedConnector3">
              <a:avLst>
                <a:gd name="adj1" fmla="val 50000"/>
              </a:avLst>
            </a:prstGeom>
            <a:ln w="38100" cmpd="sng">
              <a:tailEnd type="arrow"/>
            </a:ln>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309563" y="1277938"/>
              <a:ext cx="1730375"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Large circles = policy entrepreneurs</a:t>
              </a:r>
              <a:endParaRPr lang="en-US" sz="1400" dirty="0"/>
            </a:p>
          </p:txBody>
        </p:sp>
      </p:grpSp>
      <p:grpSp>
        <p:nvGrpSpPr>
          <p:cNvPr id="23" name="Group 22"/>
          <p:cNvGrpSpPr/>
          <p:nvPr/>
        </p:nvGrpSpPr>
        <p:grpSpPr>
          <a:xfrm>
            <a:off x="309563" y="1747336"/>
            <a:ext cx="2841625" cy="883151"/>
            <a:chOff x="-223838" y="1397001"/>
            <a:chExt cx="2841625" cy="883151"/>
          </a:xfrm>
        </p:grpSpPr>
        <p:cxnSp>
          <p:nvCxnSpPr>
            <p:cNvPr id="24" name="Curved Connector 23"/>
            <p:cNvCxnSpPr>
              <a:stCxn id="25" idx="3"/>
            </p:cNvCxnSpPr>
            <p:nvPr/>
          </p:nvCxnSpPr>
          <p:spPr>
            <a:xfrm>
              <a:off x="1506537" y="1658611"/>
              <a:ext cx="1111250" cy="621541"/>
            </a:xfrm>
            <a:prstGeom prst="curvedConnector3">
              <a:avLst>
                <a:gd name="adj1" fmla="val 50000"/>
              </a:avLst>
            </a:prstGeom>
            <a:ln w="38100" cmpd="sng">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23838" y="1397001"/>
              <a:ext cx="1730375"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Circles = respondents (roster members)</a:t>
              </a:r>
              <a:endParaRPr lang="en-US" sz="1400" dirty="0"/>
            </a:p>
          </p:txBody>
        </p:sp>
      </p:grpSp>
      <p:sp>
        <p:nvSpPr>
          <p:cNvPr id="35" name="Left Bracket 34"/>
          <p:cNvSpPr/>
          <p:nvPr/>
        </p:nvSpPr>
        <p:spPr>
          <a:xfrm rot="16200000">
            <a:off x="2972104" y="3216275"/>
            <a:ext cx="230188" cy="3246438"/>
          </a:xfrm>
          <a:prstGeom prst="leftBracket">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TextBox 35"/>
          <p:cNvSpPr txBox="1"/>
          <p:nvPr/>
        </p:nvSpPr>
        <p:spPr>
          <a:xfrm>
            <a:off x="1725159" y="5093995"/>
            <a:ext cx="2751592" cy="369332"/>
          </a:xfrm>
          <a:prstGeom prst="rect">
            <a:avLst/>
          </a:prstGeom>
          <a:noFill/>
        </p:spPr>
        <p:txBody>
          <a:bodyPr wrap="square" rtlCol="0">
            <a:spAutoFit/>
          </a:bodyPr>
          <a:lstStyle/>
          <a:p>
            <a:r>
              <a:rPr lang="en-US" dirty="0" smtClean="0"/>
              <a:t>Main ‘network’ component</a:t>
            </a:r>
            <a:endParaRPr lang="en-US" dirty="0"/>
          </a:p>
        </p:txBody>
      </p:sp>
      <p:sp>
        <p:nvSpPr>
          <p:cNvPr id="13" name="TextBox 12"/>
          <p:cNvSpPr txBox="1"/>
          <p:nvPr/>
        </p:nvSpPr>
        <p:spPr>
          <a:xfrm>
            <a:off x="4800600" y="5399782"/>
            <a:ext cx="3962400" cy="1077218"/>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dirty="0" smtClean="0"/>
              <a:t>Findings: </a:t>
            </a:r>
          </a:p>
          <a:p>
            <a:pPr marL="285750" indent="-285750">
              <a:buFont typeface="Arial"/>
              <a:buChar char="•"/>
            </a:pPr>
            <a:r>
              <a:rPr lang="en-US" sz="1600" dirty="0" smtClean="0"/>
              <a:t>Most common policy role across network: academic (26.5%) and NGO (26.5%)</a:t>
            </a:r>
          </a:p>
          <a:p>
            <a:pPr marL="285750" indent="-285750">
              <a:buFont typeface="Arial"/>
              <a:buChar char="•"/>
            </a:pPr>
            <a:r>
              <a:rPr lang="en-US" sz="1600" dirty="0" smtClean="0"/>
              <a:t>Few decision makers in government</a:t>
            </a:r>
            <a:endParaRPr lang="en-US" sz="1600" dirty="0"/>
          </a:p>
        </p:txBody>
      </p:sp>
      <p:sp>
        <p:nvSpPr>
          <p:cNvPr id="17" name="TextBox 16"/>
          <p:cNvSpPr txBox="1"/>
          <p:nvPr/>
        </p:nvSpPr>
        <p:spPr>
          <a:xfrm>
            <a:off x="7543800" y="990600"/>
            <a:ext cx="1371600" cy="7386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1400" dirty="0" smtClean="0"/>
              <a:t>Triangles = </a:t>
            </a:r>
            <a:r>
              <a:rPr lang="en-US" sz="1400" dirty="0" err="1" smtClean="0"/>
              <a:t>nonrespondent</a:t>
            </a:r>
            <a:r>
              <a:rPr lang="en-US" sz="1400" dirty="0" smtClean="0"/>
              <a:t> nominees</a:t>
            </a:r>
            <a:endParaRPr lang="en-US" sz="1400" dirty="0"/>
          </a:p>
        </p:txBody>
      </p:sp>
      <p:cxnSp>
        <p:nvCxnSpPr>
          <p:cNvPr id="3" name="Curved Connector 2"/>
          <p:cNvCxnSpPr/>
          <p:nvPr/>
        </p:nvCxnSpPr>
        <p:spPr>
          <a:xfrm rot="5400000">
            <a:off x="7848600" y="1828800"/>
            <a:ext cx="533400" cy="381000"/>
          </a:xfrm>
          <a:prstGeom prst="curvedConnector3">
            <a:avLst>
              <a:gd name="adj1" fmla="val 101565"/>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307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0028" y="2164959"/>
            <a:ext cx="6183167" cy="830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sz="2400" dirty="0" smtClean="0"/>
              <a:t>Food insecurity: uncertain and insufficient access to food arising from resource constraint</a:t>
            </a:r>
            <a:endParaRPr lang="en-CA" sz="2400" dirty="0"/>
          </a:p>
        </p:txBody>
      </p:sp>
      <p:sp>
        <p:nvSpPr>
          <p:cNvPr id="6" name="TextBox 5"/>
          <p:cNvSpPr txBox="1"/>
          <p:nvPr/>
        </p:nvSpPr>
        <p:spPr>
          <a:xfrm>
            <a:off x="425303" y="3665725"/>
            <a:ext cx="2088232" cy="523220"/>
          </a:xfrm>
          <a:prstGeom prst="rect">
            <a:avLst/>
          </a:prstGeom>
          <a:noFill/>
        </p:spPr>
        <p:txBody>
          <a:bodyPr wrap="square" rtlCol="0">
            <a:spAutoFit/>
          </a:bodyPr>
          <a:lstStyle/>
          <a:p>
            <a:r>
              <a:rPr lang="en-CA" sz="1400" i="1" dirty="0" smtClean="0"/>
              <a:t>Potential </a:t>
            </a:r>
          </a:p>
          <a:p>
            <a:r>
              <a:rPr lang="en-CA" sz="1400" i="1" dirty="0" smtClean="0"/>
              <a:t>Manifestations:</a:t>
            </a:r>
            <a:endParaRPr lang="en-CA" sz="1400" i="1" dirty="0"/>
          </a:p>
        </p:txBody>
      </p:sp>
      <p:cxnSp>
        <p:nvCxnSpPr>
          <p:cNvPr id="7" name="Straight Arrow Connector 6"/>
          <p:cNvCxnSpPr/>
          <p:nvPr/>
        </p:nvCxnSpPr>
        <p:spPr>
          <a:xfrm>
            <a:off x="2498129" y="3035243"/>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65463" y="3527226"/>
            <a:ext cx="1296144" cy="523220"/>
          </a:xfrm>
          <a:prstGeom prst="rect">
            <a:avLst/>
          </a:prstGeom>
          <a:noFill/>
        </p:spPr>
        <p:txBody>
          <a:bodyPr wrap="square" rtlCol="0">
            <a:spAutoFit/>
          </a:bodyPr>
          <a:lstStyle/>
          <a:p>
            <a:r>
              <a:rPr lang="en-CA" sz="1400" dirty="0" smtClean="0"/>
              <a:t>Reduced food intake</a:t>
            </a:r>
            <a:endParaRPr lang="en-CA" sz="1400" dirty="0"/>
          </a:p>
        </p:txBody>
      </p:sp>
      <p:cxnSp>
        <p:nvCxnSpPr>
          <p:cNvPr id="9" name="Straight Arrow Connector 8"/>
          <p:cNvCxnSpPr/>
          <p:nvPr/>
        </p:nvCxnSpPr>
        <p:spPr>
          <a:xfrm>
            <a:off x="4507016" y="3041121"/>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85753" y="3503907"/>
            <a:ext cx="875858" cy="307777"/>
          </a:xfrm>
          <a:prstGeom prst="rect">
            <a:avLst/>
          </a:prstGeom>
          <a:noFill/>
        </p:spPr>
        <p:txBody>
          <a:bodyPr wrap="square" rtlCol="0">
            <a:spAutoFit/>
          </a:bodyPr>
          <a:lstStyle/>
          <a:p>
            <a:r>
              <a:rPr lang="en-CA" sz="1400" dirty="0" smtClean="0"/>
              <a:t>Hunger</a:t>
            </a:r>
            <a:endParaRPr lang="en-CA" sz="1400" dirty="0"/>
          </a:p>
        </p:txBody>
      </p:sp>
      <p:cxnSp>
        <p:nvCxnSpPr>
          <p:cNvPr id="11" name="Straight Arrow Connector 10"/>
          <p:cNvCxnSpPr/>
          <p:nvPr/>
        </p:nvCxnSpPr>
        <p:spPr>
          <a:xfrm>
            <a:off x="5527724" y="3031880"/>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34208" y="3521142"/>
            <a:ext cx="1296144" cy="738664"/>
          </a:xfrm>
          <a:prstGeom prst="rect">
            <a:avLst/>
          </a:prstGeom>
          <a:noFill/>
        </p:spPr>
        <p:txBody>
          <a:bodyPr wrap="square" rtlCol="0">
            <a:spAutoFit/>
          </a:bodyPr>
          <a:lstStyle/>
          <a:p>
            <a:r>
              <a:rPr lang="en-CA" sz="1400" dirty="0" smtClean="0"/>
              <a:t>Adverse socioemotional effects</a:t>
            </a:r>
            <a:endParaRPr lang="en-CA" sz="1400" dirty="0"/>
          </a:p>
        </p:txBody>
      </p:sp>
      <p:cxnSp>
        <p:nvCxnSpPr>
          <p:cNvPr id="13" name="Straight Arrow Connector 12"/>
          <p:cNvCxnSpPr/>
          <p:nvPr/>
        </p:nvCxnSpPr>
        <p:spPr>
          <a:xfrm>
            <a:off x="6895876" y="2995956"/>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67742" y="3527226"/>
            <a:ext cx="864096" cy="738664"/>
          </a:xfrm>
          <a:prstGeom prst="rect">
            <a:avLst/>
          </a:prstGeom>
          <a:noFill/>
        </p:spPr>
        <p:txBody>
          <a:bodyPr wrap="square" rtlCol="0">
            <a:spAutoFit/>
          </a:bodyPr>
          <a:lstStyle/>
          <a:p>
            <a:r>
              <a:rPr lang="en-CA" sz="1400" dirty="0" smtClean="0"/>
              <a:t>Stress, worry &amp; anxiety</a:t>
            </a:r>
            <a:endParaRPr lang="en-CA" sz="1400" dirty="0"/>
          </a:p>
        </p:txBody>
      </p:sp>
      <p:cxnSp>
        <p:nvCxnSpPr>
          <p:cNvPr id="15" name="Straight Arrow Connector 14"/>
          <p:cNvCxnSpPr/>
          <p:nvPr/>
        </p:nvCxnSpPr>
        <p:spPr>
          <a:xfrm>
            <a:off x="7903988" y="3031880"/>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19590" y="3521142"/>
            <a:ext cx="1067210" cy="523220"/>
          </a:xfrm>
          <a:prstGeom prst="rect">
            <a:avLst/>
          </a:prstGeom>
          <a:noFill/>
        </p:spPr>
        <p:txBody>
          <a:bodyPr wrap="square" rtlCol="0">
            <a:spAutoFit/>
          </a:bodyPr>
          <a:lstStyle/>
          <a:p>
            <a:r>
              <a:rPr lang="en-CA" sz="1400" dirty="0" smtClean="0"/>
              <a:t>Social exclusion</a:t>
            </a:r>
            <a:endParaRPr lang="en-CA" sz="1400" dirty="0"/>
          </a:p>
        </p:txBody>
      </p:sp>
      <p:sp>
        <p:nvSpPr>
          <p:cNvPr id="17" name="TextBox 16"/>
          <p:cNvSpPr txBox="1"/>
          <p:nvPr/>
        </p:nvSpPr>
        <p:spPr>
          <a:xfrm>
            <a:off x="425303" y="4808182"/>
            <a:ext cx="1728192" cy="523220"/>
          </a:xfrm>
          <a:prstGeom prst="rect">
            <a:avLst/>
          </a:prstGeom>
          <a:noFill/>
        </p:spPr>
        <p:txBody>
          <a:bodyPr wrap="square" rtlCol="0">
            <a:spAutoFit/>
          </a:bodyPr>
          <a:lstStyle/>
          <a:p>
            <a:r>
              <a:rPr lang="en-CA" sz="1400" i="1" dirty="0" smtClean="0"/>
              <a:t>Potential </a:t>
            </a:r>
          </a:p>
          <a:p>
            <a:r>
              <a:rPr lang="en-CA" sz="1400" i="1" dirty="0" smtClean="0"/>
              <a:t>Health Outcomes:</a:t>
            </a:r>
            <a:endParaRPr lang="en-CA" sz="1400" i="1" dirty="0"/>
          </a:p>
        </p:txBody>
      </p:sp>
      <p:sp>
        <p:nvSpPr>
          <p:cNvPr id="18" name="TextBox 17"/>
          <p:cNvSpPr txBox="1"/>
          <p:nvPr/>
        </p:nvSpPr>
        <p:spPr>
          <a:xfrm>
            <a:off x="2231291" y="4660982"/>
            <a:ext cx="1296144" cy="738664"/>
          </a:xfrm>
          <a:prstGeom prst="rect">
            <a:avLst/>
          </a:prstGeom>
          <a:noFill/>
        </p:spPr>
        <p:txBody>
          <a:bodyPr wrap="square" rtlCol="0">
            <a:spAutoFit/>
          </a:bodyPr>
          <a:lstStyle/>
          <a:p>
            <a:r>
              <a:rPr lang="en-CA" sz="1400" dirty="0" smtClean="0"/>
              <a:t>Poor nutritional status</a:t>
            </a:r>
            <a:endParaRPr lang="en-CA" sz="1400" dirty="0"/>
          </a:p>
        </p:txBody>
      </p:sp>
      <p:sp>
        <p:nvSpPr>
          <p:cNvPr id="19" name="TextBox 18"/>
          <p:cNvSpPr txBox="1"/>
          <p:nvPr/>
        </p:nvSpPr>
        <p:spPr>
          <a:xfrm>
            <a:off x="6857051" y="4759559"/>
            <a:ext cx="1296144" cy="523220"/>
          </a:xfrm>
          <a:prstGeom prst="rect">
            <a:avLst/>
          </a:prstGeom>
          <a:noFill/>
        </p:spPr>
        <p:txBody>
          <a:bodyPr wrap="square" rtlCol="0">
            <a:spAutoFit/>
          </a:bodyPr>
          <a:lstStyle/>
          <a:p>
            <a:r>
              <a:rPr lang="en-CA" sz="1400" dirty="0" smtClean="0"/>
              <a:t>Compromised mental health</a:t>
            </a:r>
            <a:endParaRPr lang="en-CA" sz="1400" dirty="0"/>
          </a:p>
        </p:txBody>
      </p:sp>
      <p:sp>
        <p:nvSpPr>
          <p:cNvPr id="20" name="TextBox 19"/>
          <p:cNvSpPr txBox="1"/>
          <p:nvPr/>
        </p:nvSpPr>
        <p:spPr>
          <a:xfrm>
            <a:off x="3344388" y="4715848"/>
            <a:ext cx="1296144" cy="523220"/>
          </a:xfrm>
          <a:prstGeom prst="rect">
            <a:avLst/>
          </a:prstGeom>
          <a:noFill/>
        </p:spPr>
        <p:txBody>
          <a:bodyPr wrap="square" rtlCol="0">
            <a:spAutoFit/>
          </a:bodyPr>
          <a:lstStyle/>
          <a:p>
            <a:r>
              <a:rPr lang="en-CA" sz="1400" dirty="0" smtClean="0"/>
              <a:t>Chronic health conditions</a:t>
            </a:r>
            <a:endParaRPr lang="en-CA" sz="1400" dirty="0"/>
          </a:p>
        </p:txBody>
      </p:sp>
      <p:sp>
        <p:nvSpPr>
          <p:cNvPr id="21" name="Right Bracket 20"/>
          <p:cNvSpPr/>
          <p:nvPr/>
        </p:nvSpPr>
        <p:spPr>
          <a:xfrm rot="5400000">
            <a:off x="4870130" y="780616"/>
            <a:ext cx="598147" cy="661458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TextBox 21"/>
          <p:cNvSpPr txBox="1"/>
          <p:nvPr/>
        </p:nvSpPr>
        <p:spPr>
          <a:xfrm>
            <a:off x="4602329" y="4715848"/>
            <a:ext cx="1102878" cy="307777"/>
          </a:xfrm>
          <a:prstGeom prst="rect">
            <a:avLst/>
          </a:prstGeom>
          <a:noFill/>
        </p:spPr>
        <p:txBody>
          <a:bodyPr wrap="square" rtlCol="0">
            <a:spAutoFit/>
          </a:bodyPr>
          <a:lstStyle/>
          <a:p>
            <a:r>
              <a:rPr lang="en-CA" sz="1400" dirty="0" smtClean="0"/>
              <a:t>Obesity</a:t>
            </a:r>
            <a:endParaRPr lang="en-CA" sz="1400" dirty="0"/>
          </a:p>
        </p:txBody>
      </p:sp>
      <p:sp>
        <p:nvSpPr>
          <p:cNvPr id="23" name="Slide Number Placeholder 22"/>
          <p:cNvSpPr>
            <a:spLocks noGrp="1"/>
          </p:cNvSpPr>
          <p:nvPr>
            <p:ph type="sldNum" sz="quarter" idx="12"/>
          </p:nvPr>
        </p:nvSpPr>
        <p:spPr/>
        <p:txBody>
          <a:bodyPr/>
          <a:lstStyle/>
          <a:p>
            <a:fld id="{B9C99512-E1E0-443B-8088-829436F4F20D}" type="slidenum">
              <a:rPr lang="en-CA" smtClean="0"/>
              <a:pPr/>
              <a:t>2</a:t>
            </a:fld>
            <a:endParaRPr lang="en-CA"/>
          </a:p>
        </p:txBody>
      </p:sp>
      <p:cxnSp>
        <p:nvCxnSpPr>
          <p:cNvPr id="25" name="Straight Arrow Connector 24"/>
          <p:cNvCxnSpPr/>
          <p:nvPr/>
        </p:nvCxnSpPr>
        <p:spPr>
          <a:xfrm>
            <a:off x="3583508" y="3031880"/>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73136" y="3558003"/>
            <a:ext cx="1296144" cy="738664"/>
          </a:xfrm>
          <a:prstGeom prst="rect">
            <a:avLst/>
          </a:prstGeom>
          <a:noFill/>
        </p:spPr>
        <p:txBody>
          <a:bodyPr wrap="square" rtlCol="0">
            <a:spAutoFit/>
          </a:bodyPr>
          <a:lstStyle/>
          <a:p>
            <a:r>
              <a:rPr lang="en-CA" sz="1400" dirty="0" smtClean="0"/>
              <a:t>Reduced quality of food intake</a:t>
            </a:r>
            <a:endParaRPr lang="en-CA" sz="1400" dirty="0"/>
          </a:p>
        </p:txBody>
      </p:sp>
      <p:sp>
        <p:nvSpPr>
          <p:cNvPr id="27" name="TextBox 26"/>
          <p:cNvSpPr txBox="1"/>
          <p:nvPr/>
        </p:nvSpPr>
        <p:spPr>
          <a:xfrm>
            <a:off x="5560907" y="4729006"/>
            <a:ext cx="1296144" cy="738664"/>
          </a:xfrm>
          <a:prstGeom prst="rect">
            <a:avLst/>
          </a:prstGeom>
          <a:noFill/>
        </p:spPr>
        <p:txBody>
          <a:bodyPr wrap="square" rtlCol="0">
            <a:spAutoFit/>
          </a:bodyPr>
          <a:lstStyle/>
          <a:p>
            <a:r>
              <a:rPr lang="en-CA" sz="1400" dirty="0" smtClean="0"/>
              <a:t>Poor child development and learning</a:t>
            </a:r>
            <a:endParaRPr lang="en-CA" sz="1400" dirty="0"/>
          </a:p>
        </p:txBody>
      </p:sp>
      <p:cxnSp>
        <p:nvCxnSpPr>
          <p:cNvPr id="32" name="Straight Arrow Connector 31"/>
          <p:cNvCxnSpPr/>
          <p:nvPr/>
        </p:nvCxnSpPr>
        <p:spPr>
          <a:xfrm>
            <a:off x="847204" y="4188945"/>
            <a:ext cx="0" cy="680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18050" y="4284961"/>
            <a:ext cx="942697" cy="430887"/>
          </a:xfrm>
          <a:prstGeom prst="rect">
            <a:avLst/>
          </a:prstGeom>
          <a:noFill/>
        </p:spPr>
        <p:txBody>
          <a:bodyPr wrap="square" rtlCol="0">
            <a:spAutoFit/>
          </a:bodyPr>
          <a:lstStyle/>
          <a:p>
            <a:r>
              <a:rPr lang="en-CA" sz="1100" dirty="0" smtClean="0"/>
              <a:t>Severity and Duration</a:t>
            </a:r>
            <a:endParaRPr lang="en-CA" sz="1100" dirty="0"/>
          </a:p>
        </p:txBody>
      </p:sp>
      <p:cxnSp>
        <p:nvCxnSpPr>
          <p:cNvPr id="31" name="Straight Arrow Connector 30"/>
          <p:cNvCxnSpPr/>
          <p:nvPr/>
        </p:nvCxnSpPr>
        <p:spPr>
          <a:xfrm>
            <a:off x="5027860" y="1645041"/>
            <a:ext cx="0" cy="3361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77299" y="990600"/>
            <a:ext cx="3579361" cy="646331"/>
          </a:xfrm>
          <a:prstGeom prst="rect">
            <a:avLst/>
          </a:prstGeom>
          <a:noFill/>
          <a:ln>
            <a:solidFill>
              <a:schemeClr val="tx1"/>
            </a:solidFill>
            <a:prstDash val="sysDash"/>
          </a:ln>
        </p:spPr>
        <p:txBody>
          <a:bodyPr wrap="square" rtlCol="0">
            <a:spAutoFit/>
          </a:bodyPr>
          <a:lstStyle/>
          <a:p>
            <a:pPr algn="ctr"/>
            <a:r>
              <a:rPr lang="en-CA" b="1" dirty="0" smtClean="0">
                <a:solidFill>
                  <a:prstClr val="black"/>
                </a:solidFill>
              </a:rPr>
              <a:t>FINANCIAL INSECURITY and INSUFFICIENCY</a:t>
            </a:r>
            <a:endParaRPr lang="en-CA" b="1" dirty="0">
              <a:solidFill>
                <a:prstClr val="black"/>
              </a:solidFill>
            </a:endParaRPr>
          </a:p>
        </p:txBody>
      </p:sp>
    </p:spTree>
    <p:extLst>
      <p:ext uri="{BB962C8B-B14F-4D97-AF65-F5344CB8AC3E}">
        <p14:creationId xmlns:p14="http://schemas.microsoft.com/office/powerpoint/2010/main" val="892827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200" i="1" dirty="0" smtClean="0"/>
              <a:t>Figure 2: Food insecurity policy network representation</a:t>
            </a:r>
            <a:br>
              <a:rPr lang="en-US" sz="2200" i="1" dirty="0" smtClean="0"/>
            </a:br>
            <a:r>
              <a:rPr lang="en-US" sz="2200" i="1" dirty="0" smtClean="0"/>
              <a:t>(</a:t>
            </a:r>
            <a:r>
              <a:rPr lang="en-US" sz="2200" i="1" dirty="0" err="1" smtClean="0"/>
              <a:t>colour</a:t>
            </a:r>
            <a:r>
              <a:rPr lang="en-US" sz="2200" i="1" dirty="0" smtClean="0"/>
              <a:t>-coded by region, n=160)</a:t>
            </a:r>
            <a:endParaRPr lang="en-US" dirty="0"/>
          </a:p>
        </p:txBody>
      </p:sp>
      <p:pic>
        <p:nvPicPr>
          <p:cNvPr id="5" name="officeArt object"/>
          <p:cNvPicPr>
            <a:picLocks noGrp="1"/>
          </p:cNvPicPr>
          <p:nvPr>
            <p:ph idx="1"/>
          </p:nvPr>
        </p:nvPicPr>
        <p:blipFill rotWithShape="1">
          <a:blip r:embed="rId2">
            <a:extLst/>
          </a:blip>
          <a:srcRect l="1696" r="1696"/>
          <a:stretch>
            <a:fillRect/>
          </a:stretch>
        </p:blipFill>
        <p:spPr>
          <a:xfrm>
            <a:off x="1066800" y="1371600"/>
            <a:ext cx="7467600" cy="4303713"/>
          </a:xfrm>
          <a:prstGeom prst="rect">
            <a:avLst/>
          </a:prstGeom>
          <a:noFill/>
          <a:ln>
            <a:noFill/>
          </a:ln>
          <a:effectLst/>
          <a:extLst/>
        </p:spPr>
      </p:pic>
      <p:sp>
        <p:nvSpPr>
          <p:cNvPr id="4" name="Slide Number Placeholder 3"/>
          <p:cNvSpPr>
            <a:spLocks noGrp="1"/>
          </p:cNvSpPr>
          <p:nvPr>
            <p:ph type="sldNum" sz="quarter" idx="12"/>
          </p:nvPr>
        </p:nvSpPr>
        <p:spPr/>
        <p:txBody>
          <a:bodyPr/>
          <a:lstStyle/>
          <a:p>
            <a:fld id="{EC4FD322-0FE1-4743-9088-3B8CA2AC3AAD}" type="slidenum">
              <a:rPr lang="en-US" smtClean="0"/>
              <a:pPr/>
              <a:t>20</a:t>
            </a:fld>
            <a:endParaRPr lang="en-US"/>
          </a:p>
        </p:txBody>
      </p:sp>
      <p:sp>
        <p:nvSpPr>
          <p:cNvPr id="3" name="TextBox 2"/>
          <p:cNvSpPr txBox="1"/>
          <p:nvPr/>
        </p:nvSpPr>
        <p:spPr>
          <a:xfrm>
            <a:off x="457200" y="1143000"/>
            <a:ext cx="1095376" cy="1938992"/>
          </a:xfrm>
          <a:prstGeom prst="rect">
            <a:avLst/>
          </a:prstGeom>
          <a:noFill/>
          <a:ln>
            <a:solidFill>
              <a:srgbClr val="000000"/>
            </a:solidFill>
          </a:ln>
        </p:spPr>
        <p:txBody>
          <a:bodyPr wrap="square" rtlCol="0">
            <a:spAutoFit/>
          </a:bodyPr>
          <a:lstStyle/>
          <a:p>
            <a:r>
              <a:rPr lang="en-US" sz="1200" dirty="0" smtClean="0"/>
              <a:t>BC – </a:t>
            </a:r>
            <a:r>
              <a:rPr lang="en-US" sz="1200" b="1" dirty="0" smtClean="0">
                <a:solidFill>
                  <a:srgbClr val="00FF00"/>
                </a:solidFill>
              </a:rPr>
              <a:t>Green</a:t>
            </a:r>
          </a:p>
          <a:p>
            <a:r>
              <a:rPr lang="en-US" sz="1200" dirty="0" smtClean="0"/>
              <a:t>AB – </a:t>
            </a:r>
            <a:r>
              <a:rPr lang="en-US" sz="1200" b="1" dirty="0" smtClean="0">
                <a:solidFill>
                  <a:srgbClr val="FF0000"/>
                </a:solidFill>
              </a:rPr>
              <a:t>Red</a:t>
            </a:r>
          </a:p>
          <a:p>
            <a:r>
              <a:rPr lang="en-US" sz="1200" dirty="0" smtClean="0"/>
              <a:t>SK – </a:t>
            </a:r>
            <a:r>
              <a:rPr lang="en-US" sz="1200" b="1" dirty="0" smtClean="0">
                <a:solidFill>
                  <a:schemeClr val="bg1">
                    <a:lumMod val="50000"/>
                  </a:schemeClr>
                </a:solidFill>
              </a:rPr>
              <a:t>Grey</a:t>
            </a:r>
          </a:p>
          <a:p>
            <a:r>
              <a:rPr lang="en-US" sz="1200" dirty="0" smtClean="0"/>
              <a:t>MB – </a:t>
            </a:r>
            <a:r>
              <a:rPr lang="en-US" sz="1200" b="1" dirty="0" smtClean="0">
                <a:solidFill>
                  <a:srgbClr val="FFFF00"/>
                </a:solidFill>
              </a:rPr>
              <a:t>Yellow</a:t>
            </a:r>
          </a:p>
          <a:p>
            <a:r>
              <a:rPr lang="en-US" sz="1200" dirty="0" smtClean="0"/>
              <a:t>ON – </a:t>
            </a:r>
            <a:r>
              <a:rPr lang="en-US" sz="1200" b="1" dirty="0" smtClean="0">
                <a:solidFill>
                  <a:srgbClr val="0000FF"/>
                </a:solidFill>
              </a:rPr>
              <a:t>Blue</a:t>
            </a:r>
          </a:p>
          <a:p>
            <a:r>
              <a:rPr lang="en-US" sz="1200" dirty="0" smtClean="0"/>
              <a:t>QC – </a:t>
            </a:r>
            <a:r>
              <a:rPr lang="en-US" sz="1200" b="1" dirty="0" smtClean="0">
                <a:solidFill>
                  <a:srgbClr val="804000"/>
                </a:solidFill>
              </a:rPr>
              <a:t>Brown</a:t>
            </a:r>
          </a:p>
          <a:p>
            <a:r>
              <a:rPr lang="en-US" sz="1200" dirty="0" smtClean="0"/>
              <a:t>NS – </a:t>
            </a:r>
            <a:r>
              <a:rPr lang="en-US" sz="1200" b="1" dirty="0" smtClean="0">
                <a:solidFill>
                  <a:srgbClr val="FF0080"/>
                </a:solidFill>
              </a:rPr>
              <a:t>Pink</a:t>
            </a:r>
          </a:p>
          <a:p>
            <a:r>
              <a:rPr lang="en-US" sz="1200" dirty="0" smtClean="0"/>
              <a:t>NL – </a:t>
            </a:r>
            <a:r>
              <a:rPr lang="en-US" sz="1200" b="1" dirty="0" smtClean="0">
                <a:solidFill>
                  <a:srgbClr val="FF8000"/>
                </a:solidFill>
              </a:rPr>
              <a:t>Orange</a:t>
            </a:r>
          </a:p>
          <a:p>
            <a:r>
              <a:rPr lang="en-US" sz="1200" dirty="0" smtClean="0"/>
              <a:t>NU – </a:t>
            </a:r>
            <a:r>
              <a:rPr lang="en-US" sz="1200" b="1" dirty="0" smtClean="0">
                <a:solidFill>
                  <a:srgbClr val="660066"/>
                </a:solidFill>
              </a:rPr>
              <a:t>Purple</a:t>
            </a:r>
          </a:p>
          <a:p>
            <a:r>
              <a:rPr lang="en-US" sz="1200" dirty="0" smtClean="0"/>
              <a:t>NWT – </a:t>
            </a:r>
            <a:r>
              <a:rPr lang="en-US" sz="1200" b="1" dirty="0" smtClean="0">
                <a:solidFill>
                  <a:schemeClr val="accent5">
                    <a:lumMod val="75000"/>
                  </a:schemeClr>
                </a:solidFill>
              </a:rPr>
              <a:t>Teal</a:t>
            </a:r>
          </a:p>
        </p:txBody>
      </p:sp>
      <p:sp>
        <p:nvSpPr>
          <p:cNvPr id="9" name="TextBox 8"/>
          <p:cNvSpPr txBox="1"/>
          <p:nvPr/>
        </p:nvSpPr>
        <p:spPr>
          <a:xfrm>
            <a:off x="457200" y="5334000"/>
            <a:ext cx="4495800" cy="1077218"/>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dirty="0" smtClean="0"/>
              <a:t>Findings: </a:t>
            </a:r>
          </a:p>
          <a:p>
            <a:pPr marL="285750" indent="-285750">
              <a:buFont typeface="Arial"/>
              <a:buChar char="•"/>
            </a:pPr>
            <a:r>
              <a:rPr lang="en-US" sz="1600" dirty="0" smtClean="0"/>
              <a:t>Horizontal network</a:t>
            </a:r>
          </a:p>
          <a:p>
            <a:pPr marL="285750" indent="-285750">
              <a:buFont typeface="Arial"/>
              <a:buChar char="•"/>
            </a:pPr>
            <a:r>
              <a:rPr lang="en-US" sz="1600" dirty="0" smtClean="0"/>
              <a:t>Predominance of Ontario, followed by BC</a:t>
            </a:r>
          </a:p>
          <a:p>
            <a:pPr marL="285750" indent="-285750">
              <a:buFont typeface="Arial"/>
              <a:buChar char="•"/>
            </a:pPr>
            <a:r>
              <a:rPr lang="en-US" sz="1600" dirty="0" smtClean="0"/>
              <a:t>Regionally focused – nominations in own region</a:t>
            </a:r>
            <a:endParaRPr lang="en-US" sz="1600" dirty="0"/>
          </a:p>
        </p:txBody>
      </p:sp>
    </p:spTree>
    <p:extLst>
      <p:ext uri="{BB962C8B-B14F-4D97-AF65-F5344CB8AC3E}">
        <p14:creationId xmlns:p14="http://schemas.microsoft.com/office/powerpoint/2010/main" val="206302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2200" i="1" dirty="0" smtClean="0"/>
              <a:t>Figure 4: Food insecurity policy network representation</a:t>
            </a:r>
            <a:r>
              <a:rPr lang="en-US" sz="2200" i="1" dirty="0"/>
              <a:t/>
            </a:r>
            <a:br>
              <a:rPr lang="en-US" sz="2200" i="1" dirty="0"/>
            </a:br>
            <a:r>
              <a:rPr lang="en-US" sz="2200" i="1" dirty="0" smtClean="0"/>
              <a:t>(</a:t>
            </a:r>
            <a:r>
              <a:rPr lang="en-US" sz="2200" i="1" dirty="0" err="1" smtClean="0"/>
              <a:t>colour</a:t>
            </a:r>
            <a:r>
              <a:rPr lang="en-US" sz="2200" i="1" dirty="0" smtClean="0"/>
              <a:t>-coded by approach, n=160)</a:t>
            </a:r>
            <a:endParaRPr lang="en-US" sz="2200" dirty="0"/>
          </a:p>
        </p:txBody>
      </p:sp>
      <p:pic>
        <p:nvPicPr>
          <p:cNvPr id="5" name="officeArt object"/>
          <p:cNvPicPr>
            <a:picLocks noGrp="1"/>
          </p:cNvPicPr>
          <p:nvPr>
            <p:ph idx="1"/>
          </p:nvPr>
        </p:nvPicPr>
        <p:blipFill rotWithShape="1">
          <a:blip r:embed="rId2">
            <a:extLst/>
          </a:blip>
          <a:srcRect l="2071" r="2071"/>
          <a:stretch>
            <a:fillRect/>
          </a:stretch>
        </p:blipFill>
        <p:spPr>
          <a:xfrm>
            <a:off x="838200" y="1219200"/>
            <a:ext cx="7696200" cy="3962400"/>
          </a:xfrm>
          <a:prstGeom prst="rect">
            <a:avLst/>
          </a:prstGeom>
          <a:noFill/>
          <a:ln>
            <a:noFill/>
          </a:ln>
          <a:effectLst/>
          <a:extLst/>
        </p:spPr>
      </p:pic>
      <p:sp>
        <p:nvSpPr>
          <p:cNvPr id="4" name="Slide Number Placeholder 3"/>
          <p:cNvSpPr>
            <a:spLocks noGrp="1"/>
          </p:cNvSpPr>
          <p:nvPr>
            <p:ph type="sldNum" sz="quarter" idx="12"/>
          </p:nvPr>
        </p:nvSpPr>
        <p:spPr/>
        <p:txBody>
          <a:bodyPr/>
          <a:lstStyle/>
          <a:p>
            <a:fld id="{EC4FD322-0FE1-4743-9088-3B8CA2AC3AAD}" type="slidenum">
              <a:rPr lang="en-US" smtClean="0"/>
              <a:pPr/>
              <a:t>21</a:t>
            </a:fld>
            <a:endParaRPr lang="en-US"/>
          </a:p>
        </p:txBody>
      </p:sp>
      <p:sp>
        <p:nvSpPr>
          <p:cNvPr id="6" name="TextBox 5"/>
          <p:cNvSpPr txBox="1"/>
          <p:nvPr/>
        </p:nvSpPr>
        <p:spPr>
          <a:xfrm>
            <a:off x="457200" y="1219200"/>
            <a:ext cx="1600200" cy="1200329"/>
          </a:xfrm>
          <a:prstGeom prst="rect">
            <a:avLst/>
          </a:prstGeom>
          <a:solidFill>
            <a:srgbClr val="FFFFFF"/>
          </a:solidFill>
          <a:ln>
            <a:solidFill>
              <a:srgbClr val="000000"/>
            </a:solidFill>
          </a:ln>
        </p:spPr>
        <p:txBody>
          <a:bodyPr wrap="square" rtlCol="0">
            <a:spAutoFit/>
          </a:bodyPr>
          <a:lstStyle/>
          <a:p>
            <a:r>
              <a:rPr lang="en-US" sz="1200" dirty="0" smtClean="0"/>
              <a:t>Food-based  – </a:t>
            </a:r>
            <a:r>
              <a:rPr lang="en-US" sz="1200" b="1" dirty="0" smtClean="0">
                <a:solidFill>
                  <a:srgbClr val="FF0000"/>
                </a:solidFill>
              </a:rPr>
              <a:t>Red</a:t>
            </a:r>
          </a:p>
          <a:p>
            <a:r>
              <a:rPr lang="en-US" sz="1200" dirty="0" smtClean="0"/>
              <a:t>Mixed – </a:t>
            </a:r>
            <a:r>
              <a:rPr lang="en-US" sz="1200" b="1" dirty="0" smtClean="0">
                <a:solidFill>
                  <a:schemeClr val="bg1">
                    <a:lumMod val="50000"/>
                  </a:schemeClr>
                </a:solidFill>
              </a:rPr>
              <a:t>Grey</a:t>
            </a:r>
          </a:p>
          <a:p>
            <a:r>
              <a:rPr lang="en-US" sz="1200" dirty="0" smtClean="0"/>
              <a:t>Income-based – </a:t>
            </a:r>
            <a:r>
              <a:rPr lang="en-US" sz="1200" b="1" dirty="0" smtClean="0">
                <a:solidFill>
                  <a:srgbClr val="0000FF"/>
                </a:solidFill>
              </a:rPr>
              <a:t>Blue</a:t>
            </a:r>
          </a:p>
          <a:p>
            <a:endParaRPr lang="en-US" sz="1200" i="1" dirty="0"/>
          </a:p>
          <a:p>
            <a:r>
              <a:rPr lang="en-US" sz="1200" i="1" dirty="0" smtClean="0">
                <a:solidFill>
                  <a:srgbClr val="000000"/>
                </a:solidFill>
              </a:rPr>
              <a:t>Analysis of network </a:t>
            </a:r>
            <a:r>
              <a:rPr lang="en-US" sz="1200" i="1" dirty="0" err="1" smtClean="0">
                <a:solidFill>
                  <a:srgbClr val="000000"/>
                </a:solidFill>
              </a:rPr>
              <a:t>homophily</a:t>
            </a:r>
            <a:r>
              <a:rPr lang="en-US" sz="1200" i="1" dirty="0" smtClean="0">
                <a:solidFill>
                  <a:srgbClr val="000000"/>
                </a:solidFill>
              </a:rPr>
              <a:t> (post-hoc)</a:t>
            </a:r>
            <a:endParaRPr lang="en-US" sz="1200" dirty="0">
              <a:solidFill>
                <a:srgbClr val="000000"/>
              </a:solidFill>
            </a:endParaRPr>
          </a:p>
        </p:txBody>
      </p:sp>
      <p:sp>
        <p:nvSpPr>
          <p:cNvPr id="7" name="TextBox 6"/>
          <p:cNvSpPr txBox="1"/>
          <p:nvPr/>
        </p:nvSpPr>
        <p:spPr>
          <a:xfrm>
            <a:off x="457200" y="5257800"/>
            <a:ext cx="4876800" cy="1323439"/>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1600" dirty="0" smtClean="0"/>
              <a:t>Findings: </a:t>
            </a:r>
          </a:p>
          <a:p>
            <a:pPr marL="285750" indent="-285750">
              <a:buFont typeface="Arial"/>
              <a:buChar char="•"/>
            </a:pPr>
            <a:r>
              <a:rPr lang="en-US" sz="1600" dirty="0" smtClean="0"/>
              <a:t>Like-minded individuals connect</a:t>
            </a:r>
          </a:p>
          <a:p>
            <a:pPr marL="285750" indent="-285750">
              <a:buFont typeface="Arial"/>
              <a:buChar char="•"/>
            </a:pPr>
            <a:r>
              <a:rPr lang="en-US" sz="1600" dirty="0" smtClean="0"/>
              <a:t>‘Mixed’ as bridge?</a:t>
            </a:r>
          </a:p>
          <a:p>
            <a:pPr marL="285750" indent="-285750">
              <a:buFont typeface="Arial"/>
              <a:buChar char="•"/>
            </a:pPr>
            <a:r>
              <a:rPr lang="en-US" sz="1600" dirty="0" smtClean="0"/>
              <a:t>11 entrepreneur nominations: approach not as important as perception of formal role, action, voice</a:t>
            </a:r>
            <a:endParaRPr lang="en-US" sz="1600" dirty="0"/>
          </a:p>
        </p:txBody>
      </p:sp>
    </p:spTree>
    <p:extLst>
      <p:ext uri="{BB962C8B-B14F-4D97-AF65-F5344CB8AC3E}">
        <p14:creationId xmlns:p14="http://schemas.microsoft.com/office/powerpoint/2010/main" val="391948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D11581-ED2B-4B0E-B48C-6FC54129783E}" type="slidenum">
              <a:rPr lang="en-CA" smtClean="0"/>
              <a:pPr/>
              <a:t>22</a:t>
            </a:fld>
            <a:endParaRPr lang="en-CA"/>
          </a:p>
        </p:txBody>
      </p:sp>
      <p:sp>
        <p:nvSpPr>
          <p:cNvPr id="5" name="Rectangle 2"/>
          <p:cNvSpPr txBox="1">
            <a:spLocks noChangeArrowheads="1"/>
          </p:cNvSpPr>
          <p:nvPr/>
        </p:nvSpPr>
        <p:spPr>
          <a:xfrm>
            <a:off x="457200" y="304800"/>
            <a:ext cx="7924800" cy="609601"/>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bg1"/>
                </a:solidFill>
              </a:rPr>
              <a:t>Food insecurity policy actors: social network analysis</a:t>
            </a:r>
            <a:endParaRPr lang="en-US" sz="2800" dirty="0">
              <a:solidFill>
                <a:schemeClr val="bg1"/>
              </a:solidFill>
            </a:endParaRPr>
          </a:p>
        </p:txBody>
      </p:sp>
      <p:sp>
        <p:nvSpPr>
          <p:cNvPr id="7" name="TextBox 6"/>
          <p:cNvSpPr txBox="1"/>
          <p:nvPr/>
        </p:nvSpPr>
        <p:spPr>
          <a:xfrm>
            <a:off x="457200" y="1143000"/>
            <a:ext cx="8305800" cy="5324534"/>
          </a:xfrm>
          <a:prstGeom prst="rect">
            <a:avLst/>
          </a:prstGeom>
          <a:noFill/>
        </p:spPr>
        <p:txBody>
          <a:bodyPr wrap="square" rtlCol="0">
            <a:spAutoFit/>
          </a:bodyPr>
          <a:lstStyle/>
          <a:p>
            <a:r>
              <a:rPr lang="en-US" sz="2800" b="1" dirty="0" smtClean="0"/>
              <a:t>Questions for discussion</a:t>
            </a:r>
            <a:endParaRPr lang="en-US" sz="2400" dirty="0" smtClean="0"/>
          </a:p>
          <a:p>
            <a:pPr marL="457200" indent="-457200">
              <a:buFont typeface="Arial"/>
              <a:buChar char="•"/>
            </a:pPr>
            <a:r>
              <a:rPr lang="en-US" sz="2400" dirty="0" smtClean="0"/>
              <a:t>What questions does this network analysis raise for you within the context of your own work?</a:t>
            </a:r>
          </a:p>
          <a:p>
            <a:endParaRPr lang="en-US" sz="2400" dirty="0" smtClean="0"/>
          </a:p>
          <a:p>
            <a:pPr marL="457200" indent="-457200">
              <a:buFont typeface="Arial"/>
              <a:buChar char="•"/>
            </a:pPr>
            <a:r>
              <a:rPr lang="en-US" sz="2400" dirty="0" smtClean="0"/>
              <a:t>How do these findings relate to your views on the key ingredients for policy change?  How about policy change within jurisdiction of different orders of government (municipal-regional, provincial, federal)?</a:t>
            </a:r>
          </a:p>
          <a:p>
            <a:endParaRPr lang="en-US" sz="2400" dirty="0" smtClean="0"/>
          </a:p>
          <a:p>
            <a:pPr marL="457200" indent="-457200">
              <a:buFont typeface="Arial"/>
              <a:buChar char="•"/>
            </a:pPr>
            <a:r>
              <a:rPr lang="en-US" sz="2400" dirty="0" smtClean="0"/>
              <a:t>What is the role of ‘mixed’ approach actors?</a:t>
            </a:r>
          </a:p>
          <a:p>
            <a:endParaRPr lang="en-US" sz="2400" dirty="0" smtClean="0"/>
          </a:p>
          <a:p>
            <a:pPr marL="457200" indent="-457200">
              <a:buFont typeface="Arial"/>
              <a:buChar char="•"/>
            </a:pPr>
            <a:r>
              <a:rPr lang="en-US" sz="2400" dirty="0" smtClean="0"/>
              <a:t>Given </a:t>
            </a:r>
            <a:r>
              <a:rPr lang="en-US" sz="2400" dirty="0"/>
              <a:t>the relative absence of governmental actors (consider legislative and executive), what are the implications for your own work</a:t>
            </a:r>
            <a:r>
              <a:rPr lang="en-US" sz="2400" dirty="0" smtClean="0"/>
              <a:t>?</a:t>
            </a:r>
          </a:p>
        </p:txBody>
      </p:sp>
      <p:sp>
        <p:nvSpPr>
          <p:cNvPr id="8" name="TextBox 7"/>
          <p:cNvSpPr txBox="1"/>
          <p:nvPr/>
        </p:nvSpPr>
        <p:spPr>
          <a:xfrm>
            <a:off x="6705600" y="877669"/>
            <a:ext cx="2133600" cy="646331"/>
          </a:xfrm>
          <a:prstGeom prst="rect">
            <a:avLst/>
          </a:prstGeom>
          <a:noFill/>
        </p:spPr>
        <p:txBody>
          <a:bodyPr wrap="square" rtlCol="0">
            <a:spAutoFit/>
          </a:bodyPr>
          <a:lstStyle/>
          <a:p>
            <a:r>
              <a:rPr lang="en-US" i="1" dirty="0" smtClean="0"/>
              <a:t>Next step: interviews with entrepreneurs</a:t>
            </a:r>
            <a:endParaRPr lang="en-US" i="1" dirty="0"/>
          </a:p>
        </p:txBody>
      </p:sp>
      <p:cxnSp>
        <p:nvCxnSpPr>
          <p:cNvPr id="10" name="Curved Connector 9"/>
          <p:cNvCxnSpPr>
            <a:stCxn id="5" idx="3"/>
            <a:endCxn id="8" idx="3"/>
          </p:cNvCxnSpPr>
          <p:nvPr/>
        </p:nvCxnSpPr>
        <p:spPr>
          <a:xfrm>
            <a:off x="8382000" y="609601"/>
            <a:ext cx="457200" cy="591234"/>
          </a:xfrm>
          <a:prstGeom prst="curvedConnector3">
            <a:avLst>
              <a:gd name="adj1" fmla="val 150000"/>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612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2"/>
          <p:cNvSpPr>
            <a:spLocks noGrp="1"/>
          </p:cNvSpPr>
          <p:nvPr>
            <p:ph type="sldNum" sz="quarter" idx="12"/>
          </p:nvPr>
        </p:nvSpPr>
        <p:spPr/>
        <p:txBody>
          <a:bodyPr/>
          <a:lstStyle/>
          <a:p>
            <a:fld id="{B9C99512-E1E0-443B-8088-829436F4F20D}" type="slidenum">
              <a:rPr lang="en-CA" smtClean="0"/>
              <a:pPr/>
              <a:t>23</a:t>
            </a:fld>
            <a:endParaRPr lang="en-CA"/>
          </a:p>
        </p:txBody>
      </p:sp>
      <p:grpSp>
        <p:nvGrpSpPr>
          <p:cNvPr id="36" name="Group 35"/>
          <p:cNvGrpSpPr/>
          <p:nvPr/>
        </p:nvGrpSpPr>
        <p:grpSpPr>
          <a:xfrm>
            <a:off x="304800" y="1752600"/>
            <a:ext cx="8261497" cy="4172270"/>
            <a:chOff x="45643" y="1295400"/>
            <a:chExt cx="8261497" cy="4172270"/>
          </a:xfrm>
        </p:grpSpPr>
        <p:sp>
          <p:nvSpPr>
            <p:cNvPr id="5" name="TextBox 4"/>
            <p:cNvSpPr txBox="1"/>
            <p:nvPr/>
          </p:nvSpPr>
          <p:spPr>
            <a:xfrm>
              <a:off x="1590368" y="2164959"/>
              <a:ext cx="6183167" cy="8309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sz="2400" dirty="0" smtClean="0"/>
                <a:t>Food insecurity: uncertain and insufficient access to food arising from resource constraint</a:t>
              </a:r>
              <a:endParaRPr lang="en-CA" sz="2400" dirty="0"/>
            </a:p>
          </p:txBody>
        </p:sp>
        <p:sp>
          <p:nvSpPr>
            <p:cNvPr id="6" name="TextBox 5"/>
            <p:cNvSpPr txBox="1"/>
            <p:nvPr/>
          </p:nvSpPr>
          <p:spPr>
            <a:xfrm>
              <a:off x="45643" y="3665725"/>
              <a:ext cx="2088232" cy="523220"/>
            </a:xfrm>
            <a:prstGeom prst="rect">
              <a:avLst/>
            </a:prstGeom>
            <a:noFill/>
          </p:spPr>
          <p:txBody>
            <a:bodyPr wrap="square" rtlCol="0">
              <a:spAutoFit/>
            </a:bodyPr>
            <a:lstStyle/>
            <a:p>
              <a:r>
                <a:rPr lang="en-CA" sz="1400" i="1" dirty="0" smtClean="0"/>
                <a:t>Potential </a:t>
              </a:r>
            </a:p>
            <a:p>
              <a:r>
                <a:rPr lang="en-CA" sz="1400" i="1" dirty="0" smtClean="0"/>
                <a:t>Manifestations:</a:t>
              </a:r>
              <a:endParaRPr lang="en-CA" sz="1400" i="1" dirty="0"/>
            </a:p>
          </p:txBody>
        </p:sp>
        <p:cxnSp>
          <p:nvCxnSpPr>
            <p:cNvPr id="7" name="Straight Arrow Connector 6"/>
            <p:cNvCxnSpPr/>
            <p:nvPr/>
          </p:nvCxnSpPr>
          <p:spPr>
            <a:xfrm>
              <a:off x="2118469" y="3035243"/>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85803" y="3527226"/>
              <a:ext cx="1296144" cy="523220"/>
            </a:xfrm>
            <a:prstGeom prst="rect">
              <a:avLst/>
            </a:prstGeom>
            <a:noFill/>
          </p:spPr>
          <p:txBody>
            <a:bodyPr wrap="square" rtlCol="0">
              <a:spAutoFit/>
            </a:bodyPr>
            <a:lstStyle/>
            <a:p>
              <a:r>
                <a:rPr lang="en-CA" sz="1400" dirty="0" smtClean="0"/>
                <a:t>Reduced food intake</a:t>
              </a:r>
              <a:endParaRPr lang="en-CA" sz="1400" dirty="0"/>
            </a:p>
          </p:txBody>
        </p:sp>
        <p:cxnSp>
          <p:nvCxnSpPr>
            <p:cNvPr id="9" name="Straight Arrow Connector 8"/>
            <p:cNvCxnSpPr/>
            <p:nvPr/>
          </p:nvCxnSpPr>
          <p:spPr>
            <a:xfrm>
              <a:off x="4127356" y="3041121"/>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06093" y="3503907"/>
              <a:ext cx="875858" cy="307777"/>
            </a:xfrm>
            <a:prstGeom prst="rect">
              <a:avLst/>
            </a:prstGeom>
            <a:noFill/>
          </p:spPr>
          <p:txBody>
            <a:bodyPr wrap="square" rtlCol="0">
              <a:spAutoFit/>
            </a:bodyPr>
            <a:lstStyle/>
            <a:p>
              <a:r>
                <a:rPr lang="en-CA" sz="1400" dirty="0" smtClean="0"/>
                <a:t>Hunger</a:t>
              </a:r>
              <a:endParaRPr lang="en-CA" sz="1400" dirty="0"/>
            </a:p>
          </p:txBody>
        </p:sp>
        <p:cxnSp>
          <p:nvCxnSpPr>
            <p:cNvPr id="11" name="Straight Arrow Connector 10"/>
            <p:cNvCxnSpPr/>
            <p:nvPr/>
          </p:nvCxnSpPr>
          <p:spPr>
            <a:xfrm>
              <a:off x="5148064" y="3031880"/>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54548" y="3521142"/>
              <a:ext cx="1296144" cy="738664"/>
            </a:xfrm>
            <a:prstGeom prst="rect">
              <a:avLst/>
            </a:prstGeom>
            <a:noFill/>
          </p:spPr>
          <p:txBody>
            <a:bodyPr wrap="square" rtlCol="0">
              <a:spAutoFit/>
            </a:bodyPr>
            <a:lstStyle/>
            <a:p>
              <a:r>
                <a:rPr lang="en-CA" sz="1400" dirty="0" smtClean="0"/>
                <a:t>Adverse socioemotional effects</a:t>
              </a:r>
              <a:endParaRPr lang="en-CA" sz="1400" dirty="0"/>
            </a:p>
          </p:txBody>
        </p:sp>
        <p:cxnSp>
          <p:nvCxnSpPr>
            <p:cNvPr id="13" name="Straight Arrow Connector 12"/>
            <p:cNvCxnSpPr/>
            <p:nvPr/>
          </p:nvCxnSpPr>
          <p:spPr>
            <a:xfrm>
              <a:off x="6516216" y="2995956"/>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88082" y="3527226"/>
              <a:ext cx="864096" cy="738664"/>
            </a:xfrm>
            <a:prstGeom prst="rect">
              <a:avLst/>
            </a:prstGeom>
            <a:noFill/>
          </p:spPr>
          <p:txBody>
            <a:bodyPr wrap="square" rtlCol="0">
              <a:spAutoFit/>
            </a:bodyPr>
            <a:lstStyle/>
            <a:p>
              <a:r>
                <a:rPr lang="en-CA" sz="1400" dirty="0" smtClean="0"/>
                <a:t>Stress, worry &amp; anxiety</a:t>
              </a:r>
              <a:endParaRPr lang="en-CA" sz="1400" dirty="0"/>
            </a:p>
          </p:txBody>
        </p:sp>
        <p:cxnSp>
          <p:nvCxnSpPr>
            <p:cNvPr id="15" name="Straight Arrow Connector 14"/>
            <p:cNvCxnSpPr/>
            <p:nvPr/>
          </p:nvCxnSpPr>
          <p:spPr>
            <a:xfrm>
              <a:off x="7524328" y="3031880"/>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39930" y="3521142"/>
              <a:ext cx="1067210" cy="523220"/>
            </a:xfrm>
            <a:prstGeom prst="rect">
              <a:avLst/>
            </a:prstGeom>
            <a:noFill/>
          </p:spPr>
          <p:txBody>
            <a:bodyPr wrap="square" rtlCol="0">
              <a:spAutoFit/>
            </a:bodyPr>
            <a:lstStyle/>
            <a:p>
              <a:r>
                <a:rPr lang="en-CA" sz="1400" dirty="0" smtClean="0"/>
                <a:t>Social exclusion</a:t>
              </a:r>
              <a:endParaRPr lang="en-CA" sz="1400" dirty="0"/>
            </a:p>
          </p:txBody>
        </p:sp>
        <p:sp>
          <p:nvSpPr>
            <p:cNvPr id="17" name="TextBox 16"/>
            <p:cNvSpPr txBox="1"/>
            <p:nvPr/>
          </p:nvSpPr>
          <p:spPr>
            <a:xfrm>
              <a:off x="45643" y="4808182"/>
              <a:ext cx="1728192" cy="523220"/>
            </a:xfrm>
            <a:prstGeom prst="rect">
              <a:avLst/>
            </a:prstGeom>
            <a:noFill/>
          </p:spPr>
          <p:txBody>
            <a:bodyPr wrap="square" rtlCol="0">
              <a:spAutoFit/>
            </a:bodyPr>
            <a:lstStyle/>
            <a:p>
              <a:r>
                <a:rPr lang="en-CA" sz="1400" i="1" dirty="0" smtClean="0"/>
                <a:t>Potential </a:t>
              </a:r>
            </a:p>
            <a:p>
              <a:r>
                <a:rPr lang="en-CA" sz="1400" i="1" dirty="0" smtClean="0"/>
                <a:t>Health Outcomes:</a:t>
              </a:r>
              <a:endParaRPr lang="en-CA" sz="1400" i="1" dirty="0"/>
            </a:p>
          </p:txBody>
        </p:sp>
        <p:sp>
          <p:nvSpPr>
            <p:cNvPr id="18" name="TextBox 17"/>
            <p:cNvSpPr txBox="1"/>
            <p:nvPr/>
          </p:nvSpPr>
          <p:spPr>
            <a:xfrm>
              <a:off x="1851631" y="4660982"/>
              <a:ext cx="1296144" cy="738664"/>
            </a:xfrm>
            <a:prstGeom prst="rect">
              <a:avLst/>
            </a:prstGeom>
            <a:noFill/>
          </p:spPr>
          <p:txBody>
            <a:bodyPr wrap="square" rtlCol="0">
              <a:spAutoFit/>
            </a:bodyPr>
            <a:lstStyle/>
            <a:p>
              <a:r>
                <a:rPr lang="en-CA" sz="1400" dirty="0" smtClean="0"/>
                <a:t>Poor nutritional status</a:t>
              </a:r>
              <a:endParaRPr lang="en-CA" sz="1400" dirty="0"/>
            </a:p>
          </p:txBody>
        </p:sp>
        <p:sp>
          <p:nvSpPr>
            <p:cNvPr id="19" name="TextBox 18"/>
            <p:cNvSpPr txBox="1"/>
            <p:nvPr/>
          </p:nvSpPr>
          <p:spPr>
            <a:xfrm>
              <a:off x="6477391" y="4759559"/>
              <a:ext cx="1296144" cy="523220"/>
            </a:xfrm>
            <a:prstGeom prst="rect">
              <a:avLst/>
            </a:prstGeom>
            <a:noFill/>
          </p:spPr>
          <p:txBody>
            <a:bodyPr wrap="square" rtlCol="0">
              <a:spAutoFit/>
            </a:bodyPr>
            <a:lstStyle/>
            <a:p>
              <a:r>
                <a:rPr lang="en-CA" sz="1400" dirty="0" smtClean="0"/>
                <a:t>Compromised mental health</a:t>
              </a:r>
              <a:endParaRPr lang="en-CA" sz="1400" dirty="0"/>
            </a:p>
          </p:txBody>
        </p:sp>
        <p:sp>
          <p:nvSpPr>
            <p:cNvPr id="20" name="TextBox 19"/>
            <p:cNvSpPr txBox="1"/>
            <p:nvPr/>
          </p:nvSpPr>
          <p:spPr>
            <a:xfrm>
              <a:off x="2964728" y="4715848"/>
              <a:ext cx="1296144" cy="523220"/>
            </a:xfrm>
            <a:prstGeom prst="rect">
              <a:avLst/>
            </a:prstGeom>
            <a:noFill/>
          </p:spPr>
          <p:txBody>
            <a:bodyPr wrap="square" rtlCol="0">
              <a:spAutoFit/>
            </a:bodyPr>
            <a:lstStyle/>
            <a:p>
              <a:r>
                <a:rPr lang="en-CA" sz="1400" dirty="0" smtClean="0"/>
                <a:t>Chronic health conditions</a:t>
              </a:r>
              <a:endParaRPr lang="en-CA" sz="1400" dirty="0"/>
            </a:p>
          </p:txBody>
        </p:sp>
        <p:sp>
          <p:nvSpPr>
            <p:cNvPr id="21" name="Right Bracket 20"/>
            <p:cNvSpPr/>
            <p:nvPr/>
          </p:nvSpPr>
          <p:spPr>
            <a:xfrm rot="5400000">
              <a:off x="4490470" y="780616"/>
              <a:ext cx="598147" cy="6614588"/>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TextBox 21"/>
            <p:cNvSpPr txBox="1"/>
            <p:nvPr/>
          </p:nvSpPr>
          <p:spPr>
            <a:xfrm>
              <a:off x="4222669" y="4715848"/>
              <a:ext cx="1102878" cy="307777"/>
            </a:xfrm>
            <a:prstGeom prst="rect">
              <a:avLst/>
            </a:prstGeom>
            <a:noFill/>
          </p:spPr>
          <p:txBody>
            <a:bodyPr wrap="square" rtlCol="0">
              <a:spAutoFit/>
            </a:bodyPr>
            <a:lstStyle/>
            <a:p>
              <a:r>
                <a:rPr lang="en-CA" sz="1400" dirty="0" smtClean="0"/>
                <a:t>Obesity</a:t>
              </a:r>
              <a:endParaRPr lang="en-CA" sz="1400" dirty="0"/>
            </a:p>
          </p:txBody>
        </p:sp>
        <p:cxnSp>
          <p:nvCxnSpPr>
            <p:cNvPr id="25" name="Straight Arrow Connector 24"/>
            <p:cNvCxnSpPr/>
            <p:nvPr/>
          </p:nvCxnSpPr>
          <p:spPr>
            <a:xfrm>
              <a:off x="3203848" y="3031880"/>
              <a:ext cx="0" cy="495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93476" y="3558003"/>
              <a:ext cx="1296144" cy="738664"/>
            </a:xfrm>
            <a:prstGeom prst="rect">
              <a:avLst/>
            </a:prstGeom>
            <a:noFill/>
          </p:spPr>
          <p:txBody>
            <a:bodyPr wrap="square" rtlCol="0">
              <a:spAutoFit/>
            </a:bodyPr>
            <a:lstStyle/>
            <a:p>
              <a:r>
                <a:rPr lang="en-CA" sz="1400" dirty="0" smtClean="0"/>
                <a:t>Reduced quality of food intake</a:t>
              </a:r>
              <a:endParaRPr lang="en-CA" sz="1400" dirty="0"/>
            </a:p>
          </p:txBody>
        </p:sp>
        <p:sp>
          <p:nvSpPr>
            <p:cNvPr id="27" name="TextBox 26"/>
            <p:cNvSpPr txBox="1"/>
            <p:nvPr/>
          </p:nvSpPr>
          <p:spPr>
            <a:xfrm>
              <a:off x="5181247" y="4729006"/>
              <a:ext cx="1296144" cy="738664"/>
            </a:xfrm>
            <a:prstGeom prst="rect">
              <a:avLst/>
            </a:prstGeom>
            <a:noFill/>
          </p:spPr>
          <p:txBody>
            <a:bodyPr wrap="square" rtlCol="0">
              <a:spAutoFit/>
            </a:bodyPr>
            <a:lstStyle/>
            <a:p>
              <a:r>
                <a:rPr lang="en-CA" sz="1400" dirty="0" smtClean="0"/>
                <a:t>Poor child development and learning</a:t>
              </a:r>
              <a:endParaRPr lang="en-CA" sz="1400" dirty="0"/>
            </a:p>
          </p:txBody>
        </p:sp>
        <p:cxnSp>
          <p:nvCxnSpPr>
            <p:cNvPr id="32" name="Straight Arrow Connector 31"/>
            <p:cNvCxnSpPr/>
            <p:nvPr/>
          </p:nvCxnSpPr>
          <p:spPr>
            <a:xfrm>
              <a:off x="467544" y="4188945"/>
              <a:ext cx="0" cy="6807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8390" y="4284961"/>
              <a:ext cx="942697" cy="430887"/>
            </a:xfrm>
            <a:prstGeom prst="rect">
              <a:avLst/>
            </a:prstGeom>
            <a:noFill/>
          </p:spPr>
          <p:txBody>
            <a:bodyPr wrap="square" rtlCol="0">
              <a:spAutoFit/>
            </a:bodyPr>
            <a:lstStyle/>
            <a:p>
              <a:r>
                <a:rPr lang="en-CA" sz="1100" dirty="0" smtClean="0"/>
                <a:t>Severity and Duration</a:t>
              </a:r>
              <a:endParaRPr lang="en-CA" sz="1100" dirty="0"/>
            </a:p>
          </p:txBody>
        </p:sp>
        <p:cxnSp>
          <p:nvCxnSpPr>
            <p:cNvPr id="31" name="Straight Arrow Connector 30"/>
            <p:cNvCxnSpPr/>
            <p:nvPr/>
          </p:nvCxnSpPr>
          <p:spPr>
            <a:xfrm>
              <a:off x="4724400" y="17526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71600" y="1295400"/>
              <a:ext cx="6629400" cy="461665"/>
            </a:xfrm>
            <a:prstGeom prst="rect">
              <a:avLst/>
            </a:prstGeom>
            <a:noFill/>
            <a:ln>
              <a:solidFill>
                <a:schemeClr val="tx1"/>
              </a:solidFill>
              <a:prstDash val="sysDash"/>
            </a:ln>
          </p:spPr>
          <p:txBody>
            <a:bodyPr wrap="square" rtlCol="0">
              <a:spAutoFit/>
            </a:bodyPr>
            <a:lstStyle/>
            <a:p>
              <a:pPr algn="ctr"/>
              <a:r>
                <a:rPr lang="en-CA" sz="2400" b="1" dirty="0" smtClean="0">
                  <a:solidFill>
                    <a:prstClr val="black"/>
                  </a:solidFill>
                </a:rPr>
                <a:t>FINANCIAL INSECURITY and INSUFFICIENCY</a:t>
              </a:r>
              <a:endParaRPr lang="en-CA" sz="2400" b="1" dirty="0">
                <a:solidFill>
                  <a:prstClr val="black"/>
                </a:solidFill>
              </a:endParaRPr>
            </a:p>
          </p:txBody>
        </p:sp>
      </p:grpSp>
      <p:sp>
        <p:nvSpPr>
          <p:cNvPr id="29" name="TextBox 28"/>
          <p:cNvSpPr txBox="1"/>
          <p:nvPr/>
        </p:nvSpPr>
        <p:spPr>
          <a:xfrm>
            <a:off x="609600" y="228600"/>
            <a:ext cx="8153400" cy="830997"/>
          </a:xfrm>
          <a:prstGeom prst="rect">
            <a:avLst/>
          </a:prstGeom>
          <a:solidFill>
            <a:schemeClr val="tx1"/>
          </a:solidFill>
        </p:spPr>
        <p:txBody>
          <a:bodyPr wrap="square" rtlCol="0">
            <a:spAutoFit/>
          </a:bodyPr>
          <a:lstStyle/>
          <a:p>
            <a:r>
              <a:rPr lang="en-US" sz="2400" i="1" dirty="0" smtClean="0">
                <a:solidFill>
                  <a:schemeClr val="bg1"/>
                </a:solidFill>
              </a:rPr>
              <a:t>Reducing food insecurity means intervening upstream, to tackle the severe financial constraints that give rise to this problem</a:t>
            </a:r>
            <a:r>
              <a:rPr lang="en-US" i="1" dirty="0" smtClean="0">
                <a:solidFill>
                  <a:schemeClr val="bg1"/>
                </a:solidFill>
              </a:rPr>
              <a:t>.</a:t>
            </a:r>
            <a:endParaRPr lang="en-CA" i="1" dirty="0">
              <a:solidFill>
                <a:schemeClr val="bg1"/>
              </a:solidFill>
            </a:endParaRPr>
          </a:p>
        </p:txBody>
      </p:sp>
    </p:spTree>
    <p:extLst>
      <p:ext uri="{BB962C8B-B14F-4D97-AF65-F5344CB8AC3E}">
        <p14:creationId xmlns:p14="http://schemas.microsoft.com/office/powerpoint/2010/main" val="2998944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52800"/>
            <a:ext cx="8229600" cy="1524000"/>
          </a:xfrm>
        </p:spPr>
        <p:txBody>
          <a:bodyPr>
            <a:normAutofit/>
          </a:bodyPr>
          <a:lstStyle/>
          <a:p>
            <a:r>
              <a:rPr lang="en-US" sz="2800" dirty="0" smtClean="0"/>
              <a:t>For emerging research, please subscribe to our website:</a:t>
            </a:r>
            <a:br>
              <a:rPr lang="en-US" sz="2800" dirty="0" smtClean="0"/>
            </a:br>
            <a:r>
              <a:rPr lang="en-CA" sz="2800" u="sng" dirty="0">
                <a:hlinkClick r:id="rId2"/>
              </a:rPr>
              <a:t> http://</a:t>
            </a:r>
            <a:r>
              <a:rPr lang="en-CA" sz="2800" u="sng" dirty="0" smtClean="0">
                <a:hlinkClick r:id="rId2"/>
              </a:rPr>
              <a:t>nutritionalsciences.lamp.utoronto.ca</a:t>
            </a:r>
            <a:r>
              <a:rPr lang="en-CA" sz="2800" u="sng" dirty="0" smtClean="0"/>
              <a:t/>
            </a:r>
            <a:br>
              <a:rPr lang="en-CA" sz="2800" u="sng" dirty="0" smtClean="0"/>
            </a:br>
            <a:endParaRPr lang="en-CA" sz="2800" dirty="0"/>
          </a:p>
        </p:txBody>
      </p:sp>
      <p:pic>
        <p:nvPicPr>
          <p:cNvPr id="4" name="Content Placeholder 3" descr="PROOF.png"/>
          <p:cNvPicPr>
            <a:picLocks noGrp="1" noChangeAspect="1"/>
          </p:cNvPicPr>
          <p:nvPr>
            <p:ph idx="1"/>
          </p:nvPr>
        </p:nvPicPr>
        <p:blipFill>
          <a:blip r:embed="rId3" cstate="print"/>
          <a:stretch>
            <a:fillRect/>
          </a:stretch>
        </p:blipFill>
        <p:spPr>
          <a:xfrm>
            <a:off x="533400" y="838200"/>
            <a:ext cx="8229600" cy="2081934"/>
          </a:xfrm>
        </p:spPr>
      </p:pic>
      <p:sp>
        <p:nvSpPr>
          <p:cNvPr id="5" name="TextBox 4"/>
          <p:cNvSpPr txBox="1"/>
          <p:nvPr/>
        </p:nvSpPr>
        <p:spPr>
          <a:xfrm>
            <a:off x="838200" y="4953002"/>
            <a:ext cx="7620000" cy="1200329"/>
          </a:xfrm>
          <a:prstGeom prst="rect">
            <a:avLst/>
          </a:prstGeom>
          <a:noFill/>
        </p:spPr>
        <p:txBody>
          <a:bodyPr wrap="square" rtlCol="0">
            <a:spAutoFit/>
          </a:bodyPr>
          <a:lstStyle/>
          <a:p>
            <a:r>
              <a:rPr lang="en-CA" sz="1800" u="sng" dirty="0" smtClean="0"/>
              <a:t>Note:</a:t>
            </a:r>
            <a:br>
              <a:rPr lang="en-CA" sz="1800" u="sng" dirty="0" smtClean="0"/>
            </a:br>
            <a:r>
              <a:rPr lang="en-CA" sz="1800" dirty="0" smtClean="0"/>
              <a:t>On our website, you can find links to the research papers and reports referred to in this presentation.  If you have trouble accessing this material, please ‘Contact Us’ by following that link on the website.</a:t>
            </a:r>
            <a:endParaRPr lang="en-CA" sz="1800" dirty="0"/>
          </a:p>
        </p:txBody>
      </p:sp>
      <p:sp>
        <p:nvSpPr>
          <p:cNvPr id="6" name="Slide Number Placeholder 5"/>
          <p:cNvSpPr>
            <a:spLocks noGrp="1"/>
          </p:cNvSpPr>
          <p:nvPr>
            <p:ph type="sldNum" sz="quarter" idx="12"/>
          </p:nvPr>
        </p:nvSpPr>
        <p:spPr/>
        <p:txBody>
          <a:bodyPr/>
          <a:lstStyle/>
          <a:p>
            <a:pPr>
              <a:defRPr/>
            </a:pPr>
            <a:fld id="{F8803A9C-CE75-4C94-BE6D-5A1C5A5A720B}"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idx="4294967295"/>
          </p:nvPr>
        </p:nvSpPr>
        <p:spPr>
          <a:xfrm>
            <a:off x="152400" y="249238"/>
            <a:ext cx="8534400" cy="990600"/>
          </a:xfrm>
          <a:solidFill>
            <a:schemeClr val="tx1"/>
          </a:solidFill>
        </p:spPr>
        <p:txBody>
          <a:bodyPr>
            <a:normAutofit/>
          </a:bodyPr>
          <a:lstStyle/>
          <a:p>
            <a:pPr eaLnBrk="1" hangingPunct="1"/>
            <a:r>
              <a:rPr lang="en-US" sz="3200" dirty="0" smtClean="0">
                <a:solidFill>
                  <a:schemeClr val="bg1"/>
                </a:solidFill>
              </a:rPr>
              <a:t>Household Food Security Survey Module</a:t>
            </a:r>
            <a:r>
              <a:rPr lang="en-US" sz="3200" b="1" dirty="0" smtClean="0">
                <a:solidFill>
                  <a:schemeClr val="bg1"/>
                </a:solidFill>
              </a:rPr>
              <a:t/>
            </a:r>
            <a:br>
              <a:rPr lang="en-US" sz="3200" b="1" dirty="0" smtClean="0">
                <a:solidFill>
                  <a:schemeClr val="bg1"/>
                </a:solidFill>
              </a:rPr>
            </a:br>
            <a:r>
              <a:rPr lang="en-US" sz="1800" i="1" dirty="0" smtClean="0">
                <a:solidFill>
                  <a:schemeClr val="bg1"/>
                </a:solidFill>
              </a:rPr>
              <a:t>(administered on the Canadian Community Health Survey since 2004)</a:t>
            </a:r>
            <a:endParaRPr lang="en-US" sz="1100" i="1" dirty="0" smtClean="0">
              <a:solidFill>
                <a:schemeClr val="bg1"/>
              </a:solidFill>
            </a:endParaRPr>
          </a:p>
        </p:txBody>
      </p:sp>
      <p:sp>
        <p:nvSpPr>
          <p:cNvPr id="24578" name="Rectangle 3"/>
          <p:cNvSpPr>
            <a:spLocks noGrp="1"/>
          </p:cNvSpPr>
          <p:nvPr>
            <p:ph type="body" idx="4294967295"/>
          </p:nvPr>
        </p:nvSpPr>
        <p:spPr>
          <a:xfrm>
            <a:off x="838200" y="2590800"/>
            <a:ext cx="6400800" cy="3124200"/>
          </a:xfrm>
        </p:spPr>
        <p:txBody>
          <a:bodyPr>
            <a:normAutofit/>
          </a:bodyPr>
          <a:lstStyle/>
          <a:p>
            <a:pPr marL="609600" indent="-609600" eaLnBrk="1" hangingPunct="1">
              <a:lnSpc>
                <a:spcPct val="90000"/>
              </a:lnSpc>
            </a:pPr>
            <a:r>
              <a:rPr lang="en-US" sz="2400" dirty="0" smtClean="0"/>
              <a:t>Worry about not having enough food</a:t>
            </a:r>
          </a:p>
          <a:p>
            <a:pPr marL="609600" indent="-609600" eaLnBrk="1" hangingPunct="1">
              <a:lnSpc>
                <a:spcPct val="90000"/>
              </a:lnSpc>
            </a:pPr>
            <a:r>
              <a:rPr lang="en-US" sz="2400" dirty="0" smtClean="0"/>
              <a:t>Reliance on low-cost foods</a:t>
            </a:r>
          </a:p>
          <a:p>
            <a:pPr marL="609600" indent="-609600" eaLnBrk="1" hangingPunct="1">
              <a:lnSpc>
                <a:spcPct val="90000"/>
              </a:lnSpc>
            </a:pPr>
            <a:r>
              <a:rPr lang="en-US" sz="2400" dirty="0" smtClean="0"/>
              <a:t>Not being able to afford balanced meals</a:t>
            </a:r>
          </a:p>
          <a:p>
            <a:pPr marL="609600" indent="-609600" eaLnBrk="1" hangingPunct="1">
              <a:lnSpc>
                <a:spcPct val="90000"/>
              </a:lnSpc>
            </a:pPr>
            <a:r>
              <a:rPr lang="en-US" sz="2400" dirty="0" smtClean="0"/>
              <a:t>Adults/children skip meals</a:t>
            </a:r>
          </a:p>
          <a:p>
            <a:pPr marL="609600" indent="-609600" eaLnBrk="1" hangingPunct="1">
              <a:lnSpc>
                <a:spcPct val="90000"/>
              </a:lnSpc>
            </a:pPr>
            <a:r>
              <a:rPr lang="en-US" sz="2400" dirty="0" smtClean="0"/>
              <a:t>Adults/children cut size of meals</a:t>
            </a:r>
          </a:p>
          <a:p>
            <a:pPr marL="609600" indent="-609600" eaLnBrk="1" hangingPunct="1">
              <a:lnSpc>
                <a:spcPct val="90000"/>
              </a:lnSpc>
            </a:pPr>
            <a:r>
              <a:rPr lang="en-US" sz="2400" dirty="0" smtClean="0"/>
              <a:t>Adults/children not having enough to eat</a:t>
            </a:r>
          </a:p>
          <a:p>
            <a:pPr marL="609600" indent="-609600" eaLnBrk="1" hangingPunct="1">
              <a:lnSpc>
                <a:spcPct val="90000"/>
              </a:lnSpc>
            </a:pPr>
            <a:r>
              <a:rPr lang="en-US" sz="2400" dirty="0" smtClean="0"/>
              <a:t>Adults/children not eating for whole day</a:t>
            </a:r>
          </a:p>
        </p:txBody>
      </p:sp>
      <p:sp>
        <p:nvSpPr>
          <p:cNvPr id="24579" name="AutoShape 5"/>
          <p:cNvSpPr>
            <a:spLocks/>
          </p:cNvSpPr>
          <p:nvPr/>
        </p:nvSpPr>
        <p:spPr bwMode="auto">
          <a:xfrm>
            <a:off x="6477001" y="2514600"/>
            <a:ext cx="536575" cy="3024188"/>
          </a:xfrm>
          <a:prstGeom prst="rightBrace">
            <a:avLst>
              <a:gd name="adj1" fmla="val 46967"/>
              <a:gd name="adj2" fmla="val 50000"/>
            </a:avLst>
          </a:prstGeom>
          <a:noFill/>
          <a:ln w="9525">
            <a:solidFill>
              <a:srgbClr val="FF0000"/>
            </a:solidFill>
            <a:round/>
            <a:headEnd/>
            <a:tailEnd/>
          </a:ln>
        </p:spPr>
        <p:txBody>
          <a:bodyPr wrap="none" anchor="ctr"/>
          <a:lstStyle/>
          <a:p>
            <a:pPr algn="ctr"/>
            <a:endParaRPr lang="en-CA">
              <a:cs typeface="Arial" charset="0"/>
            </a:endParaRPr>
          </a:p>
        </p:txBody>
      </p:sp>
      <p:sp>
        <p:nvSpPr>
          <p:cNvPr id="24580" name="Text Box 6"/>
          <p:cNvSpPr txBox="1">
            <a:spLocks noChangeArrowheads="1"/>
          </p:cNvSpPr>
          <p:nvPr/>
        </p:nvSpPr>
        <p:spPr bwMode="auto">
          <a:xfrm>
            <a:off x="7010400" y="3048000"/>
            <a:ext cx="1905000" cy="1938992"/>
          </a:xfrm>
          <a:prstGeom prst="rect">
            <a:avLst/>
          </a:prstGeom>
          <a:noFill/>
          <a:ln w="9525" algn="ctr">
            <a:noFill/>
            <a:miter lim="800000"/>
            <a:headEnd/>
            <a:tailEnd/>
          </a:ln>
        </p:spPr>
        <p:txBody>
          <a:bodyPr>
            <a:spAutoFit/>
          </a:bodyPr>
          <a:lstStyle/>
          <a:p>
            <a:pPr algn="ctr">
              <a:spcBef>
                <a:spcPct val="50000"/>
              </a:spcBef>
            </a:pPr>
            <a:r>
              <a:rPr lang="en-US" sz="2400">
                <a:cs typeface="Arial" charset="0"/>
              </a:rPr>
              <a:t>“because there wasn’t enough money to buy food?”</a:t>
            </a:r>
          </a:p>
        </p:txBody>
      </p:sp>
      <p:sp>
        <p:nvSpPr>
          <p:cNvPr id="24581" name="Text Box 7"/>
          <p:cNvSpPr txBox="1">
            <a:spLocks noChangeArrowheads="1"/>
          </p:cNvSpPr>
          <p:nvPr/>
        </p:nvSpPr>
        <p:spPr bwMode="auto">
          <a:xfrm>
            <a:off x="381000" y="1468437"/>
            <a:ext cx="8458200" cy="830997"/>
          </a:xfrm>
          <a:prstGeom prst="rect">
            <a:avLst/>
          </a:prstGeom>
          <a:noFill/>
          <a:ln w="9525" algn="ctr">
            <a:noFill/>
            <a:miter lim="800000"/>
            <a:headEnd/>
            <a:tailEnd/>
          </a:ln>
        </p:spPr>
        <p:txBody>
          <a:bodyPr>
            <a:spAutoFit/>
          </a:bodyPr>
          <a:lstStyle/>
          <a:p>
            <a:pPr>
              <a:spcBef>
                <a:spcPct val="50000"/>
              </a:spcBef>
            </a:pPr>
            <a:r>
              <a:rPr lang="en-US" sz="2400" dirty="0">
                <a:cs typeface="Arial" charset="0"/>
              </a:rPr>
              <a:t>18 questions, differentiating adults’ and children’s experiences over last 12 months:</a:t>
            </a:r>
          </a:p>
        </p:txBody>
      </p:sp>
      <p:sp>
        <p:nvSpPr>
          <p:cNvPr id="8" name="Slide Number Placeholder 7"/>
          <p:cNvSpPr>
            <a:spLocks noGrp="1"/>
          </p:cNvSpPr>
          <p:nvPr>
            <p:ph type="sldNum" sz="quarter" idx="12"/>
          </p:nvPr>
        </p:nvSpPr>
        <p:spPr/>
        <p:txBody>
          <a:bodyPr/>
          <a:lstStyle/>
          <a:p>
            <a:pPr>
              <a:defRPr/>
            </a:pPr>
            <a:fld id="{E7E990D5-0CC5-4E46-BAD4-3B6B07083BF9}"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a:solidFill>
            <a:schemeClr val="tx1"/>
          </a:solidFill>
        </p:spPr>
        <p:txBody>
          <a:bodyPr>
            <a:normAutofit/>
          </a:bodyPr>
          <a:lstStyle/>
          <a:p>
            <a:r>
              <a:rPr lang="en-US" sz="2800" dirty="0" smtClean="0">
                <a:solidFill>
                  <a:schemeClr val="bg1"/>
                </a:solidFill>
              </a:rPr>
              <a:t>Household Food </a:t>
            </a:r>
            <a:r>
              <a:rPr lang="en-US" sz="2800" dirty="0">
                <a:solidFill>
                  <a:schemeClr val="bg1"/>
                </a:solidFill>
              </a:rPr>
              <a:t>I</a:t>
            </a:r>
            <a:r>
              <a:rPr lang="en-US" sz="2800" dirty="0" smtClean="0">
                <a:solidFill>
                  <a:schemeClr val="bg1"/>
                </a:solidFill>
              </a:rPr>
              <a:t>nsecurity in Canada in 2012</a:t>
            </a:r>
            <a:endParaRPr lang="en-US" sz="2800" dirty="0">
              <a:solidFill>
                <a:schemeClr val="bg1"/>
              </a:solidFill>
            </a:endParaRPr>
          </a:p>
        </p:txBody>
      </p:sp>
      <p:sp>
        <p:nvSpPr>
          <p:cNvPr id="7" name="TextBox 6"/>
          <p:cNvSpPr txBox="1"/>
          <p:nvPr/>
        </p:nvSpPr>
        <p:spPr>
          <a:xfrm>
            <a:off x="214598" y="6525586"/>
            <a:ext cx="8929402" cy="307777"/>
          </a:xfrm>
          <a:prstGeom prst="rect">
            <a:avLst/>
          </a:prstGeom>
          <a:noFill/>
        </p:spPr>
        <p:txBody>
          <a:bodyPr wrap="square" rtlCol="0">
            <a:spAutoFit/>
          </a:bodyPr>
          <a:lstStyle/>
          <a:p>
            <a:r>
              <a:rPr lang="en-US" sz="1400" dirty="0" smtClean="0"/>
              <a:t>Data Source: Statistics Canada, Canadian Community Health Survey (CCHS), 2007,</a:t>
            </a:r>
            <a:r>
              <a:rPr lang="en-US" sz="1400" baseline="0" dirty="0" smtClean="0"/>
              <a:t> 2008, 2011 and 2012.</a:t>
            </a:r>
            <a:endParaRPr lang="en-US" sz="1400" dirty="0" smtClean="0"/>
          </a:p>
        </p:txBody>
      </p:sp>
      <p:graphicFrame>
        <p:nvGraphicFramePr>
          <p:cNvPr id="11" name="Chart 10"/>
          <p:cNvGraphicFramePr/>
          <p:nvPr>
            <p:extLst>
              <p:ext uri="{D42A27DB-BD31-4B8C-83A1-F6EECF244321}">
                <p14:modId xmlns:p14="http://schemas.microsoft.com/office/powerpoint/2010/main" val="157651203"/>
              </p:ext>
            </p:extLst>
          </p:nvPr>
        </p:nvGraphicFramePr>
        <p:xfrm>
          <a:off x="905170" y="1302879"/>
          <a:ext cx="7484686" cy="50413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477000" y="2235200"/>
            <a:ext cx="1912856" cy="10414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latin typeface="+mn-lt"/>
                <a:ea typeface="+mn-ea"/>
                <a:cs typeface="+mn-cs"/>
              </a:rPr>
              <a:t>Worry </a:t>
            </a:r>
            <a:r>
              <a:rPr lang="en-US" sz="1400" dirty="0">
                <a:latin typeface="+mn-lt"/>
                <a:ea typeface="+mn-ea"/>
                <a:cs typeface="+mn-cs"/>
              </a:rPr>
              <a:t>about running out of food and/or limit food selection because of lack of money for food. </a:t>
            </a:r>
            <a:endParaRPr lang="en-US" sz="1400" dirty="0"/>
          </a:p>
        </p:txBody>
      </p:sp>
      <p:sp>
        <p:nvSpPr>
          <p:cNvPr id="6" name="TextBox 5"/>
          <p:cNvSpPr txBox="1"/>
          <p:nvPr/>
        </p:nvSpPr>
        <p:spPr>
          <a:xfrm>
            <a:off x="6464300" y="3733800"/>
            <a:ext cx="1912856" cy="990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Compromise in quality and/or quantity of food due to a lack of money for food.</a:t>
            </a:r>
          </a:p>
        </p:txBody>
      </p:sp>
      <p:sp>
        <p:nvSpPr>
          <p:cNvPr id="8" name="TextBox 7"/>
          <p:cNvSpPr txBox="1"/>
          <p:nvPr/>
        </p:nvSpPr>
        <p:spPr>
          <a:xfrm>
            <a:off x="6464300" y="5257800"/>
            <a:ext cx="1912856" cy="1143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t>Miss meals, reduce food intake and at the most extreme go day(s) without food. </a:t>
            </a:r>
          </a:p>
        </p:txBody>
      </p:sp>
      <p:sp>
        <p:nvSpPr>
          <p:cNvPr id="9" name="Slide Number Placeholder 8"/>
          <p:cNvSpPr>
            <a:spLocks noGrp="1"/>
          </p:cNvSpPr>
          <p:nvPr>
            <p:ph type="sldNum" sz="quarter" idx="12"/>
          </p:nvPr>
        </p:nvSpPr>
        <p:spPr/>
        <p:txBody>
          <a:bodyPr/>
          <a:lstStyle/>
          <a:p>
            <a:fld id="{6DD11581-ED2B-4B0E-B48C-6FC54129783E}" type="slidenum">
              <a:rPr lang="en-CA" smtClean="0"/>
              <a:pPr/>
              <a:t>4</a:t>
            </a:fld>
            <a:endParaRPr lang="en-CA"/>
          </a:p>
        </p:txBody>
      </p:sp>
    </p:spTree>
    <p:extLst>
      <p:ext uri="{BB962C8B-B14F-4D97-AF65-F5344CB8AC3E}">
        <p14:creationId xmlns:p14="http://schemas.microsoft.com/office/powerpoint/2010/main" val="180148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020762"/>
          </a:xfrm>
          <a:solidFill>
            <a:schemeClr val="tx1"/>
          </a:solidFill>
        </p:spPr>
        <p:txBody>
          <a:bodyPr>
            <a:normAutofit/>
          </a:bodyPr>
          <a:lstStyle/>
          <a:p>
            <a:r>
              <a:rPr lang="en-US" sz="2800" dirty="0" smtClean="0">
                <a:solidFill>
                  <a:schemeClr val="bg1"/>
                </a:solidFill>
              </a:rPr>
              <a:t>Household Food </a:t>
            </a:r>
            <a:r>
              <a:rPr lang="en-US" sz="2800" dirty="0">
                <a:solidFill>
                  <a:schemeClr val="bg1"/>
                </a:solidFill>
              </a:rPr>
              <a:t>I</a:t>
            </a:r>
            <a:r>
              <a:rPr lang="en-US" sz="2800" dirty="0" smtClean="0">
                <a:solidFill>
                  <a:schemeClr val="bg1"/>
                </a:solidFill>
              </a:rPr>
              <a:t>nsecurity in Canada in 2012</a:t>
            </a:r>
            <a:endParaRPr lang="en-CA" sz="2800" dirty="0">
              <a:solidFill>
                <a:schemeClr val="bg1"/>
              </a:solidFill>
            </a:endParaRPr>
          </a:p>
        </p:txBody>
      </p:sp>
      <p:sp>
        <p:nvSpPr>
          <p:cNvPr id="3" name="Content Placeholder 2"/>
          <p:cNvSpPr>
            <a:spLocks noGrp="1"/>
          </p:cNvSpPr>
          <p:nvPr>
            <p:ph idx="1"/>
          </p:nvPr>
        </p:nvSpPr>
        <p:spPr/>
        <p:txBody>
          <a:bodyPr>
            <a:normAutofit/>
          </a:bodyPr>
          <a:lstStyle/>
          <a:p>
            <a:r>
              <a:rPr lang="en-US" sz="2800" b="1" dirty="0" smtClean="0"/>
              <a:t>12.6% of households </a:t>
            </a:r>
            <a:r>
              <a:rPr lang="en-US" sz="2800" dirty="0" smtClean="0"/>
              <a:t>reported some food insecurity.</a:t>
            </a:r>
          </a:p>
          <a:p>
            <a:r>
              <a:rPr lang="en-US" sz="2800" b="1" dirty="0" smtClean="0"/>
              <a:t>4 million Canadians </a:t>
            </a:r>
            <a:r>
              <a:rPr lang="en-US" sz="2800" dirty="0" smtClean="0"/>
              <a:t>lived in food-insecure households in 2012.</a:t>
            </a:r>
          </a:p>
          <a:p>
            <a:r>
              <a:rPr lang="en-US" sz="2800" b="1" dirty="0" smtClean="0"/>
              <a:t>1 in 6 children under the age of 18 </a:t>
            </a:r>
            <a:r>
              <a:rPr lang="en-US" sz="2800" dirty="0" smtClean="0"/>
              <a:t>(i.e., 1.15 million children) lived in food-insecure households.</a:t>
            </a:r>
          </a:p>
          <a:p>
            <a:pPr>
              <a:buNone/>
            </a:pPr>
            <a:endParaRPr lang="en-US" sz="2800" dirty="0" smtClean="0"/>
          </a:p>
          <a:p>
            <a:pPr>
              <a:buNone/>
            </a:pPr>
            <a:r>
              <a:rPr lang="en-US" sz="2800" b="1" dirty="0" smtClean="0"/>
              <a:t>Relationship to food bank statistics?</a:t>
            </a:r>
          </a:p>
          <a:p>
            <a:pPr>
              <a:buNone/>
            </a:pPr>
            <a:r>
              <a:rPr lang="en-US" sz="2800" dirty="0" smtClean="0"/>
              <a:t>	</a:t>
            </a:r>
            <a:r>
              <a:rPr lang="en-US" sz="2800" b="1" dirty="0" smtClean="0"/>
              <a:t>882,188 individuals </a:t>
            </a:r>
            <a:r>
              <a:rPr lang="en-US" sz="2800" dirty="0" smtClean="0"/>
              <a:t>received assistance from food banks in March 2012 </a:t>
            </a:r>
            <a:r>
              <a:rPr lang="en-US" sz="2000" dirty="0" smtClean="0"/>
              <a:t>(Food Banks Canada, </a:t>
            </a:r>
            <a:r>
              <a:rPr lang="en-US" sz="2000" dirty="0" err="1" smtClean="0"/>
              <a:t>HungerCount</a:t>
            </a:r>
            <a:r>
              <a:rPr lang="en-US" sz="2000" dirty="0" smtClean="0"/>
              <a:t> 2012).</a:t>
            </a:r>
            <a:endParaRPr lang="en-US" sz="2800" dirty="0" smtClean="0"/>
          </a:p>
        </p:txBody>
      </p:sp>
      <p:sp>
        <p:nvSpPr>
          <p:cNvPr id="4" name="Slide Number Placeholder 3"/>
          <p:cNvSpPr>
            <a:spLocks noGrp="1"/>
          </p:cNvSpPr>
          <p:nvPr>
            <p:ph type="sldNum" sz="quarter" idx="12"/>
          </p:nvPr>
        </p:nvSpPr>
        <p:spPr/>
        <p:txBody>
          <a:bodyPr/>
          <a:lstStyle/>
          <a:p>
            <a:fld id="{6DD11581-ED2B-4B0E-B48C-6FC54129783E}" type="slidenum">
              <a:rPr lang="en-CA" smtClean="0"/>
              <a:pPr/>
              <a:t>5</a:t>
            </a:fld>
            <a:endParaRPr lang="en-C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598" y="6525586"/>
            <a:ext cx="8929402" cy="307777"/>
          </a:xfrm>
          <a:prstGeom prst="rect">
            <a:avLst/>
          </a:prstGeom>
          <a:noFill/>
        </p:spPr>
        <p:txBody>
          <a:bodyPr wrap="square" rtlCol="0">
            <a:spAutoFit/>
          </a:bodyPr>
          <a:lstStyle/>
          <a:p>
            <a:r>
              <a:rPr lang="en-US" sz="1400" dirty="0" smtClean="0"/>
              <a:t>Data Source: Statistics Canada, Canadian Community Health Survey (CCHS), </a:t>
            </a:r>
            <a:r>
              <a:rPr lang="en-US" sz="1400" baseline="0" dirty="0" smtClean="0"/>
              <a:t>2012.</a:t>
            </a:r>
            <a:endParaRPr lang="en-US" sz="1400" dirty="0" smtClean="0"/>
          </a:p>
        </p:txBody>
      </p:sp>
      <p:graphicFrame>
        <p:nvGraphicFramePr>
          <p:cNvPr id="4" name="Chart 3"/>
          <p:cNvGraphicFramePr>
            <a:graphicFrameLocks/>
          </p:cNvGraphicFramePr>
          <p:nvPr>
            <p:extLst>
              <p:ext uri="{D42A27DB-BD31-4B8C-83A1-F6EECF244321}">
                <p14:modId xmlns:p14="http://schemas.microsoft.com/office/powerpoint/2010/main" val="3879706178"/>
              </p:ext>
            </p:extLst>
          </p:nvPr>
        </p:nvGraphicFramePr>
        <p:xfrm>
          <a:off x="125506" y="228600"/>
          <a:ext cx="9018494" cy="62215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581400" y="1109990"/>
            <a:ext cx="533400" cy="261610"/>
          </a:xfrm>
          <a:prstGeom prst="rect">
            <a:avLst/>
          </a:prstGeom>
          <a:noFill/>
        </p:spPr>
        <p:txBody>
          <a:bodyPr wrap="square" rtlCol="0">
            <a:spAutoFit/>
          </a:bodyPr>
          <a:lstStyle/>
          <a:p>
            <a:r>
              <a:rPr lang="en-CA" sz="1100" dirty="0" smtClean="0"/>
              <a:t>12.6%</a:t>
            </a:r>
            <a:endParaRPr lang="en-CA" sz="1100" dirty="0"/>
          </a:p>
        </p:txBody>
      </p:sp>
      <p:sp>
        <p:nvSpPr>
          <p:cNvPr id="6" name="TextBox 5"/>
          <p:cNvSpPr txBox="1"/>
          <p:nvPr/>
        </p:nvSpPr>
        <p:spPr>
          <a:xfrm>
            <a:off x="4114800" y="1828800"/>
            <a:ext cx="533400" cy="261610"/>
          </a:xfrm>
          <a:prstGeom prst="rect">
            <a:avLst/>
          </a:prstGeom>
          <a:noFill/>
        </p:spPr>
        <p:txBody>
          <a:bodyPr wrap="square" rtlCol="0">
            <a:spAutoFit/>
          </a:bodyPr>
          <a:lstStyle/>
          <a:p>
            <a:r>
              <a:rPr lang="en-CA" sz="1100" dirty="0" smtClean="0"/>
              <a:t>16.2%</a:t>
            </a:r>
            <a:endParaRPr lang="en-CA" sz="1100" dirty="0"/>
          </a:p>
        </p:txBody>
      </p:sp>
      <p:sp>
        <p:nvSpPr>
          <p:cNvPr id="8" name="TextBox 7"/>
          <p:cNvSpPr txBox="1"/>
          <p:nvPr/>
        </p:nvSpPr>
        <p:spPr>
          <a:xfrm>
            <a:off x="3657600" y="1447800"/>
            <a:ext cx="533400" cy="261610"/>
          </a:xfrm>
          <a:prstGeom prst="rect">
            <a:avLst/>
          </a:prstGeom>
          <a:noFill/>
        </p:spPr>
        <p:txBody>
          <a:bodyPr wrap="square" rtlCol="0">
            <a:spAutoFit/>
          </a:bodyPr>
          <a:lstStyle/>
          <a:p>
            <a:r>
              <a:rPr lang="en-CA" sz="1100" dirty="0" smtClean="0"/>
              <a:t>13.4%</a:t>
            </a:r>
            <a:endParaRPr lang="en-CA" sz="1100" dirty="0"/>
          </a:p>
        </p:txBody>
      </p:sp>
      <p:sp>
        <p:nvSpPr>
          <p:cNvPr id="9" name="TextBox 8"/>
          <p:cNvSpPr txBox="1"/>
          <p:nvPr/>
        </p:nvSpPr>
        <p:spPr>
          <a:xfrm>
            <a:off x="8229600" y="5834390"/>
            <a:ext cx="533400" cy="261610"/>
          </a:xfrm>
          <a:prstGeom prst="rect">
            <a:avLst/>
          </a:prstGeom>
          <a:noFill/>
        </p:spPr>
        <p:txBody>
          <a:bodyPr wrap="square" rtlCol="0">
            <a:spAutoFit/>
          </a:bodyPr>
          <a:lstStyle/>
          <a:p>
            <a:r>
              <a:rPr lang="en-CA" sz="1100" dirty="0" smtClean="0"/>
              <a:t>45.2%</a:t>
            </a:r>
            <a:endParaRPr lang="en-CA" sz="1100" dirty="0"/>
          </a:p>
        </p:txBody>
      </p:sp>
      <p:sp>
        <p:nvSpPr>
          <p:cNvPr id="11" name="TextBox 10"/>
          <p:cNvSpPr txBox="1"/>
          <p:nvPr/>
        </p:nvSpPr>
        <p:spPr>
          <a:xfrm>
            <a:off x="3733800" y="2938790"/>
            <a:ext cx="533400" cy="261610"/>
          </a:xfrm>
          <a:prstGeom prst="rect">
            <a:avLst/>
          </a:prstGeom>
          <a:noFill/>
        </p:spPr>
        <p:txBody>
          <a:bodyPr wrap="square" rtlCol="0">
            <a:spAutoFit/>
          </a:bodyPr>
          <a:lstStyle/>
          <a:p>
            <a:r>
              <a:rPr lang="en-CA" sz="1100" dirty="0" smtClean="0"/>
              <a:t>13.5%</a:t>
            </a:r>
            <a:endParaRPr lang="en-CA" sz="1100" dirty="0"/>
          </a:p>
        </p:txBody>
      </p:sp>
      <p:sp>
        <p:nvSpPr>
          <p:cNvPr id="12" name="TextBox 11"/>
          <p:cNvSpPr txBox="1"/>
          <p:nvPr/>
        </p:nvSpPr>
        <p:spPr>
          <a:xfrm>
            <a:off x="3429000" y="3276600"/>
            <a:ext cx="533400" cy="261610"/>
          </a:xfrm>
          <a:prstGeom prst="rect">
            <a:avLst/>
          </a:prstGeom>
          <a:noFill/>
        </p:spPr>
        <p:txBody>
          <a:bodyPr wrap="square" rtlCol="0">
            <a:spAutoFit/>
          </a:bodyPr>
          <a:lstStyle/>
          <a:p>
            <a:r>
              <a:rPr lang="en-CA" sz="1100" dirty="0" smtClean="0"/>
              <a:t>11.7%</a:t>
            </a:r>
            <a:endParaRPr lang="en-CA" sz="1100" dirty="0"/>
          </a:p>
        </p:txBody>
      </p:sp>
      <p:sp>
        <p:nvSpPr>
          <p:cNvPr id="13" name="TextBox 12"/>
          <p:cNvSpPr txBox="1"/>
          <p:nvPr/>
        </p:nvSpPr>
        <p:spPr>
          <a:xfrm>
            <a:off x="3505200" y="3624590"/>
            <a:ext cx="533400" cy="261610"/>
          </a:xfrm>
          <a:prstGeom prst="rect">
            <a:avLst/>
          </a:prstGeom>
          <a:noFill/>
        </p:spPr>
        <p:txBody>
          <a:bodyPr wrap="square" rtlCol="0">
            <a:spAutoFit/>
          </a:bodyPr>
          <a:lstStyle/>
          <a:p>
            <a:r>
              <a:rPr lang="en-CA" sz="1100" dirty="0" smtClean="0"/>
              <a:t>12.1%</a:t>
            </a:r>
            <a:endParaRPr lang="en-CA" sz="1100" dirty="0"/>
          </a:p>
        </p:txBody>
      </p:sp>
      <p:sp>
        <p:nvSpPr>
          <p:cNvPr id="14" name="TextBox 13"/>
          <p:cNvSpPr txBox="1"/>
          <p:nvPr/>
        </p:nvSpPr>
        <p:spPr>
          <a:xfrm>
            <a:off x="3581400" y="4005590"/>
            <a:ext cx="533400" cy="261610"/>
          </a:xfrm>
          <a:prstGeom prst="rect">
            <a:avLst/>
          </a:prstGeom>
          <a:noFill/>
        </p:spPr>
        <p:txBody>
          <a:bodyPr wrap="square" rtlCol="0">
            <a:spAutoFit/>
          </a:bodyPr>
          <a:lstStyle/>
          <a:p>
            <a:r>
              <a:rPr lang="en-CA" sz="1100" dirty="0" smtClean="0"/>
              <a:t>12.5%</a:t>
            </a:r>
            <a:endParaRPr lang="en-CA" sz="1100" dirty="0"/>
          </a:p>
        </p:txBody>
      </p:sp>
      <p:sp>
        <p:nvSpPr>
          <p:cNvPr id="15" name="TextBox 14"/>
          <p:cNvSpPr txBox="1"/>
          <p:nvPr/>
        </p:nvSpPr>
        <p:spPr>
          <a:xfrm>
            <a:off x="3429000" y="4386590"/>
            <a:ext cx="533400" cy="261610"/>
          </a:xfrm>
          <a:prstGeom prst="rect">
            <a:avLst/>
          </a:prstGeom>
          <a:noFill/>
        </p:spPr>
        <p:txBody>
          <a:bodyPr wrap="square" rtlCol="0">
            <a:spAutoFit/>
          </a:bodyPr>
          <a:lstStyle/>
          <a:p>
            <a:r>
              <a:rPr lang="en-CA" sz="1100" dirty="0" smtClean="0"/>
              <a:t>11.5%</a:t>
            </a:r>
            <a:endParaRPr lang="en-CA" sz="1100" dirty="0"/>
          </a:p>
        </p:txBody>
      </p:sp>
      <p:sp>
        <p:nvSpPr>
          <p:cNvPr id="16" name="TextBox 15"/>
          <p:cNvSpPr txBox="1"/>
          <p:nvPr/>
        </p:nvSpPr>
        <p:spPr>
          <a:xfrm>
            <a:off x="4267200" y="5105400"/>
            <a:ext cx="533400" cy="261610"/>
          </a:xfrm>
          <a:prstGeom prst="rect">
            <a:avLst/>
          </a:prstGeom>
          <a:noFill/>
        </p:spPr>
        <p:txBody>
          <a:bodyPr wrap="square" rtlCol="0">
            <a:spAutoFit/>
          </a:bodyPr>
          <a:lstStyle/>
          <a:p>
            <a:r>
              <a:rPr lang="en-CA" sz="1100" dirty="0" smtClean="0"/>
              <a:t>17.1%</a:t>
            </a:r>
            <a:endParaRPr lang="en-CA" sz="1100" dirty="0"/>
          </a:p>
        </p:txBody>
      </p:sp>
      <p:sp>
        <p:nvSpPr>
          <p:cNvPr id="17" name="TextBox 16"/>
          <p:cNvSpPr txBox="1"/>
          <p:nvPr/>
        </p:nvSpPr>
        <p:spPr>
          <a:xfrm>
            <a:off x="3581400" y="4767590"/>
            <a:ext cx="533400" cy="261610"/>
          </a:xfrm>
          <a:prstGeom prst="rect">
            <a:avLst/>
          </a:prstGeom>
          <a:noFill/>
        </p:spPr>
        <p:txBody>
          <a:bodyPr wrap="square" rtlCol="0">
            <a:spAutoFit/>
          </a:bodyPr>
          <a:lstStyle/>
          <a:p>
            <a:r>
              <a:rPr lang="en-CA" sz="1100" dirty="0" smtClean="0"/>
              <a:t>12.7%</a:t>
            </a:r>
            <a:endParaRPr lang="en-CA" sz="1100" dirty="0"/>
          </a:p>
        </p:txBody>
      </p:sp>
      <p:sp>
        <p:nvSpPr>
          <p:cNvPr id="18" name="TextBox 17"/>
          <p:cNvSpPr txBox="1"/>
          <p:nvPr/>
        </p:nvSpPr>
        <p:spPr>
          <a:xfrm>
            <a:off x="4724400" y="5486400"/>
            <a:ext cx="533400" cy="261610"/>
          </a:xfrm>
          <a:prstGeom prst="rect">
            <a:avLst/>
          </a:prstGeom>
          <a:noFill/>
        </p:spPr>
        <p:txBody>
          <a:bodyPr wrap="square" rtlCol="0">
            <a:spAutoFit/>
          </a:bodyPr>
          <a:lstStyle/>
          <a:p>
            <a:r>
              <a:rPr lang="en-CA" sz="1100" dirty="0" smtClean="0"/>
              <a:t>20.4%</a:t>
            </a:r>
            <a:endParaRPr lang="en-CA" sz="1100" dirty="0"/>
          </a:p>
        </p:txBody>
      </p:sp>
      <p:sp>
        <p:nvSpPr>
          <p:cNvPr id="19" name="TextBox 18"/>
          <p:cNvSpPr txBox="1"/>
          <p:nvPr/>
        </p:nvSpPr>
        <p:spPr>
          <a:xfrm>
            <a:off x="4267200" y="2176790"/>
            <a:ext cx="533400" cy="261610"/>
          </a:xfrm>
          <a:prstGeom prst="rect">
            <a:avLst/>
          </a:prstGeom>
          <a:noFill/>
        </p:spPr>
        <p:txBody>
          <a:bodyPr wrap="square" rtlCol="0">
            <a:spAutoFit/>
          </a:bodyPr>
          <a:lstStyle/>
          <a:p>
            <a:r>
              <a:rPr lang="en-CA" sz="1100" dirty="0" smtClean="0"/>
              <a:t>17.5%</a:t>
            </a:r>
            <a:endParaRPr lang="en-CA" sz="1100" dirty="0"/>
          </a:p>
        </p:txBody>
      </p:sp>
      <p:sp>
        <p:nvSpPr>
          <p:cNvPr id="20" name="TextBox 19"/>
          <p:cNvSpPr txBox="1"/>
          <p:nvPr/>
        </p:nvSpPr>
        <p:spPr>
          <a:xfrm>
            <a:off x="4038600" y="2557790"/>
            <a:ext cx="533400" cy="261610"/>
          </a:xfrm>
          <a:prstGeom prst="rect">
            <a:avLst/>
          </a:prstGeom>
          <a:noFill/>
        </p:spPr>
        <p:txBody>
          <a:bodyPr wrap="square" rtlCol="0">
            <a:spAutoFit/>
          </a:bodyPr>
          <a:lstStyle/>
          <a:p>
            <a:r>
              <a:rPr lang="en-CA" sz="1100" dirty="0" smtClean="0"/>
              <a:t>15.6%</a:t>
            </a:r>
            <a:endParaRPr lang="en-CA" sz="1100" dirty="0"/>
          </a:p>
        </p:txBody>
      </p:sp>
      <p:sp>
        <p:nvSpPr>
          <p:cNvPr id="21" name="Slide Number Placeholder 20"/>
          <p:cNvSpPr>
            <a:spLocks noGrp="1"/>
          </p:cNvSpPr>
          <p:nvPr>
            <p:ph type="sldNum" sz="quarter" idx="12"/>
          </p:nvPr>
        </p:nvSpPr>
        <p:spPr/>
        <p:txBody>
          <a:bodyPr/>
          <a:lstStyle/>
          <a:p>
            <a:fld id="{6DD11581-ED2B-4B0E-B48C-6FC54129783E}" type="slidenum">
              <a:rPr lang="en-CA" smtClean="0"/>
              <a:pPr/>
              <a:t>6</a:t>
            </a:fld>
            <a:endParaRPr lang="en-CA"/>
          </a:p>
        </p:txBody>
      </p:sp>
    </p:spTree>
    <p:extLst>
      <p:ext uri="{BB962C8B-B14F-4D97-AF65-F5344CB8AC3E}">
        <p14:creationId xmlns:p14="http://schemas.microsoft.com/office/powerpoint/2010/main" val="26280115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598" y="6525586"/>
            <a:ext cx="8929402" cy="307777"/>
          </a:xfrm>
          <a:prstGeom prst="rect">
            <a:avLst/>
          </a:prstGeom>
          <a:noFill/>
        </p:spPr>
        <p:txBody>
          <a:bodyPr wrap="square" rtlCol="0">
            <a:spAutoFit/>
          </a:bodyPr>
          <a:lstStyle/>
          <a:p>
            <a:r>
              <a:rPr lang="en-CA" sz="1400" dirty="0" smtClean="0"/>
              <a:t>Data Source: Weighted estimates from CCHS 2011-12</a:t>
            </a:r>
            <a:endParaRPr lang="en-US" sz="1400" dirty="0" smtClean="0"/>
          </a:p>
        </p:txBody>
      </p:sp>
      <p:graphicFrame>
        <p:nvGraphicFramePr>
          <p:cNvPr id="5" name="Chart 4"/>
          <p:cNvGraphicFramePr/>
          <p:nvPr>
            <p:extLst>
              <p:ext uri="{D42A27DB-BD31-4B8C-83A1-F6EECF244321}">
                <p14:modId xmlns:p14="http://schemas.microsoft.com/office/powerpoint/2010/main" val="857619898"/>
              </p:ext>
            </p:extLst>
          </p:nvPr>
        </p:nvGraphicFramePr>
        <p:xfrm>
          <a:off x="113268" y="1524001"/>
          <a:ext cx="9487932"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457200" y="228600"/>
            <a:ext cx="8229600" cy="1143000"/>
          </a:xfrm>
          <a:solidFill>
            <a:schemeClr val="tx1"/>
          </a:solidFill>
        </p:spPr>
        <p:txBody>
          <a:bodyPr>
            <a:noAutofit/>
          </a:bodyPr>
          <a:lstStyle/>
          <a:p>
            <a:r>
              <a:rPr lang="en-CA" sz="2800" dirty="0" smtClean="0">
                <a:solidFill>
                  <a:schemeClr val="bg1"/>
                </a:solidFill>
              </a:rPr>
              <a:t>Prevalence of household food insecurity in major census metropolitan areas, 2011-2012</a:t>
            </a:r>
            <a:endParaRPr lang="en-US" sz="2800" dirty="0">
              <a:solidFill>
                <a:schemeClr val="bg1"/>
              </a:solidFill>
            </a:endParaRPr>
          </a:p>
        </p:txBody>
      </p:sp>
      <p:sp>
        <p:nvSpPr>
          <p:cNvPr id="8" name="Slide Number Placeholder 7"/>
          <p:cNvSpPr>
            <a:spLocks noGrp="1"/>
          </p:cNvSpPr>
          <p:nvPr>
            <p:ph type="sldNum" sz="quarter" idx="12"/>
          </p:nvPr>
        </p:nvSpPr>
        <p:spPr/>
        <p:txBody>
          <a:bodyPr/>
          <a:lstStyle/>
          <a:p>
            <a:fld id="{6DD11581-ED2B-4B0E-B48C-6FC54129783E}" type="slidenum">
              <a:rPr lang="en-CA" smtClean="0"/>
              <a:pPr/>
              <a:t>7</a:t>
            </a:fld>
            <a:endParaRPr lang="en-CA"/>
          </a:p>
        </p:txBody>
      </p:sp>
    </p:spTree>
    <p:extLst>
      <p:ext uri="{BB962C8B-B14F-4D97-AF65-F5344CB8AC3E}">
        <p14:creationId xmlns:p14="http://schemas.microsoft.com/office/powerpoint/2010/main" val="2628011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914400" y="1295400"/>
          <a:ext cx="6858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533400" y="152400"/>
            <a:ext cx="8153400" cy="1020762"/>
          </a:xfrm>
          <a:prstGeom prst="rect">
            <a:avLst/>
          </a:prstGeom>
          <a:solidFill>
            <a:schemeClr val="tx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j-lt"/>
                <a:ea typeface="+mj-ea"/>
                <a:cs typeface="+mj-cs"/>
              </a:rPr>
              <a:t>Prevalence</a:t>
            </a:r>
            <a:r>
              <a:rPr kumimoji="0" lang="en-US" sz="2800" b="0" i="0" u="none" strike="noStrike" kern="1200" cap="none" spc="0" normalizeH="0" noProof="0" dirty="0" smtClean="0">
                <a:ln>
                  <a:noFill/>
                </a:ln>
                <a:solidFill>
                  <a:schemeClr val="bg1"/>
                </a:solidFill>
                <a:effectLst/>
                <a:uLnTx/>
                <a:uFillTx/>
                <a:latin typeface="+mj-lt"/>
                <a:ea typeface="+mj-ea"/>
                <a:cs typeface="+mj-cs"/>
              </a:rPr>
              <a:t> of h</a:t>
            </a:r>
            <a:r>
              <a:rPr kumimoji="0" lang="en-US" sz="2800" b="0" i="0" u="none" strike="noStrike" kern="1200" cap="none" spc="0" normalizeH="0" baseline="0" noProof="0" dirty="0" smtClean="0">
                <a:ln>
                  <a:noFill/>
                </a:ln>
                <a:solidFill>
                  <a:schemeClr val="bg1"/>
                </a:solidFill>
                <a:effectLst/>
                <a:uLnTx/>
                <a:uFillTx/>
                <a:latin typeface="+mj-lt"/>
                <a:ea typeface="+mj-ea"/>
                <a:cs typeface="+mj-cs"/>
              </a:rPr>
              <a:t>ousehold food insecurity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mj-lt"/>
                <a:ea typeface="+mj-ea"/>
                <a:cs typeface="+mj-cs"/>
              </a:rPr>
              <a:t>by</a:t>
            </a:r>
            <a:r>
              <a:rPr kumimoji="0" lang="en-US" sz="2800" b="0" i="0" u="none" strike="noStrike" kern="1200" cap="none" spc="0" normalizeH="0" noProof="0" dirty="0" smtClean="0">
                <a:ln>
                  <a:noFill/>
                </a:ln>
                <a:solidFill>
                  <a:schemeClr val="bg1"/>
                </a:solidFill>
                <a:effectLst/>
                <a:uLnTx/>
                <a:uFillTx/>
                <a:latin typeface="+mj-lt"/>
                <a:ea typeface="+mj-ea"/>
                <a:cs typeface="+mj-cs"/>
              </a:rPr>
              <a:t> income, </a:t>
            </a:r>
            <a:r>
              <a:rPr kumimoji="0" lang="en-US" sz="2800" b="0" i="0" u="none" strike="noStrike" kern="1200" cap="none" spc="0" normalizeH="0" baseline="0" noProof="0" dirty="0" smtClean="0">
                <a:ln>
                  <a:noFill/>
                </a:ln>
                <a:solidFill>
                  <a:schemeClr val="bg1"/>
                </a:solidFill>
                <a:effectLst/>
                <a:uLnTx/>
                <a:uFillTx/>
                <a:latin typeface="+mj-lt"/>
                <a:ea typeface="+mj-ea"/>
                <a:cs typeface="+mj-cs"/>
              </a:rPr>
              <a:t>2011</a:t>
            </a:r>
            <a:endParaRPr kumimoji="0" lang="en-CA" sz="2800" b="0" i="0" u="none" strike="noStrike" kern="120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6DD11581-ED2B-4B0E-B48C-6FC54129783E}" type="slidenum">
              <a:rPr lang="en-CA" smtClean="0"/>
              <a:pPr/>
              <a:t>8</a:t>
            </a:fld>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381000"/>
            <a:ext cx="8229600" cy="1219200"/>
          </a:xfrm>
          <a:solidFill>
            <a:schemeClr val="tx1"/>
          </a:solidFill>
        </p:spPr>
        <p:txBody>
          <a:bodyPr>
            <a:normAutofit/>
          </a:bodyPr>
          <a:lstStyle/>
          <a:p>
            <a:pPr algn="l" eaLnBrk="1" hangingPunct="1"/>
            <a:r>
              <a:rPr lang="en-US" sz="2800" dirty="0" smtClean="0">
                <a:solidFill>
                  <a:schemeClr val="bg1"/>
                </a:solidFill>
              </a:rPr>
              <a:t>In addition to income, other factors associated with heightened vulnerability to food insecurity include:</a:t>
            </a:r>
          </a:p>
        </p:txBody>
      </p:sp>
      <p:sp>
        <p:nvSpPr>
          <p:cNvPr id="30723" name="Rectangle 3"/>
          <p:cNvSpPr>
            <a:spLocks noGrp="1" noChangeArrowheads="1"/>
          </p:cNvSpPr>
          <p:nvPr>
            <p:ph type="body" idx="4294967295"/>
          </p:nvPr>
        </p:nvSpPr>
        <p:spPr>
          <a:xfrm>
            <a:off x="1524000" y="1951037"/>
            <a:ext cx="7391400" cy="4525963"/>
          </a:xfrm>
        </p:spPr>
        <p:txBody>
          <a:bodyPr>
            <a:normAutofit/>
          </a:bodyPr>
          <a:lstStyle/>
          <a:p>
            <a:pPr marL="514350" indent="-514350"/>
            <a:r>
              <a:rPr lang="en-US" sz="2800" dirty="0" smtClean="0"/>
              <a:t>Not owning one’s home</a:t>
            </a:r>
          </a:p>
          <a:p>
            <a:pPr marL="514350" indent="-514350"/>
            <a:r>
              <a:rPr lang="en-US" sz="2800" dirty="0" smtClean="0"/>
              <a:t>Being aboriginal or black </a:t>
            </a:r>
          </a:p>
          <a:p>
            <a:pPr marL="514350" indent="-514350"/>
            <a:r>
              <a:rPr lang="en-US" sz="2800" dirty="0" smtClean="0"/>
              <a:t>Being a recent immigrant</a:t>
            </a:r>
          </a:p>
          <a:p>
            <a:pPr marL="514350" indent="-514350"/>
            <a:r>
              <a:rPr lang="en-US" sz="2800" dirty="0" smtClean="0"/>
              <a:t>Living in urban Canada</a:t>
            </a:r>
          </a:p>
          <a:p>
            <a:pPr marL="514350" indent="-514350"/>
            <a:r>
              <a:rPr lang="en-US" sz="2800" dirty="0" smtClean="0"/>
              <a:t>Being in a lone-parent, female-led household</a:t>
            </a:r>
          </a:p>
          <a:p>
            <a:pPr marL="514350" indent="-514350"/>
            <a:r>
              <a:rPr lang="en-US" sz="2800" dirty="0" smtClean="0"/>
              <a:t>Relying on social assistance</a:t>
            </a:r>
          </a:p>
        </p:txBody>
      </p:sp>
      <p:sp>
        <p:nvSpPr>
          <p:cNvPr id="5" name="Slide Number Placeholder 4"/>
          <p:cNvSpPr>
            <a:spLocks noGrp="1"/>
          </p:cNvSpPr>
          <p:nvPr>
            <p:ph type="sldNum" sz="quarter" idx="12"/>
          </p:nvPr>
        </p:nvSpPr>
        <p:spPr/>
        <p:txBody>
          <a:bodyPr/>
          <a:lstStyle/>
          <a:p>
            <a:pPr>
              <a:defRPr/>
            </a:pPr>
            <a:fld id="{E7E990D5-0CC5-4E46-BAD4-3B6B07083BF9}"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686</TotalTime>
  <Words>1430</Words>
  <Application>Microsoft Office PowerPoint</Application>
  <PresentationFormat>On-screen Show (4:3)</PresentationFormat>
  <Paragraphs>257</Paragraphs>
  <Slides>24</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Wingdings</vt:lpstr>
      <vt:lpstr>Office Theme</vt:lpstr>
      <vt:lpstr>1_Office Theme</vt:lpstr>
      <vt:lpstr>Household Food Insecurity in Canada in 2012</vt:lpstr>
      <vt:lpstr>PowerPoint Presentation</vt:lpstr>
      <vt:lpstr>Household Food Security Survey Module (administered on the Canadian Community Health Survey since 2004)</vt:lpstr>
      <vt:lpstr>Household Food Insecurity in Canada in 2012</vt:lpstr>
      <vt:lpstr>Household Food Insecurity in Canada in 2012</vt:lpstr>
      <vt:lpstr>PowerPoint Presentation</vt:lpstr>
      <vt:lpstr>Prevalence of household food insecurity in major census metropolitan areas, 2011-2012</vt:lpstr>
      <vt:lpstr>PowerPoint Presentation</vt:lpstr>
      <vt:lpstr>In addition to income, other factors associated with heightened vulnerability to food insecurity include:</vt:lpstr>
      <vt:lpstr>PowerPoint Presentation</vt:lpstr>
      <vt:lpstr>Why are social assistance recipients so vulnerable? </vt:lpstr>
      <vt:lpstr>PowerPoint Presentation</vt:lpstr>
      <vt:lpstr>PowerPoint Presentation</vt:lpstr>
      <vt:lpstr>Why are so many households reliant on employment incomes food insecure?</vt:lpstr>
      <vt:lpstr>The low rate of food insecurity among Canadian seniors reflects the effect of policy interventions targeting income.</vt:lpstr>
      <vt:lpstr>PowerPoint Presentation</vt:lpstr>
      <vt:lpstr>PowerPoint Presentation</vt:lpstr>
      <vt:lpstr>PowerPoint Presentation</vt:lpstr>
      <vt:lpstr>Figure 1: Food insecurity policy network representation (n=160)</vt:lpstr>
      <vt:lpstr>Figure 2: Food insecurity policy network representation (colour-coded by region, n=160)</vt:lpstr>
      <vt:lpstr>Figure 4: Food insecurity policy network representation (colour-coded by approach, n=160)</vt:lpstr>
      <vt:lpstr>PowerPoint Presentation</vt:lpstr>
      <vt:lpstr>PowerPoint Presentation</vt:lpstr>
      <vt:lpstr>For emerging research, please subscribe to our website:  http://nutritionalsciences.lamp.utoronto.ca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valerie</dc:creator>
  <cp:lastModifiedBy>val</cp:lastModifiedBy>
  <cp:revision>93</cp:revision>
  <dcterms:created xsi:type="dcterms:W3CDTF">2014-01-13T19:51:26Z</dcterms:created>
  <dcterms:modified xsi:type="dcterms:W3CDTF">2014-01-16T15:42:19Z</dcterms:modified>
</cp:coreProperties>
</file>