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9"/>
  </p:notesMasterIdLst>
  <p:sldIdLst>
    <p:sldId id="321" r:id="rId2"/>
    <p:sldId id="322" r:id="rId3"/>
    <p:sldId id="323" r:id="rId4"/>
    <p:sldId id="324" r:id="rId5"/>
    <p:sldId id="326" r:id="rId6"/>
    <p:sldId id="327" r:id="rId7"/>
    <p:sldId id="337" r:id="rId8"/>
    <p:sldId id="338" r:id="rId9"/>
    <p:sldId id="330" r:id="rId10"/>
    <p:sldId id="331" r:id="rId11"/>
    <p:sldId id="332" r:id="rId12"/>
    <p:sldId id="334" r:id="rId13"/>
    <p:sldId id="339" r:id="rId14"/>
    <p:sldId id="340" r:id="rId15"/>
    <p:sldId id="342" r:id="rId16"/>
    <p:sldId id="335" r:id="rId17"/>
    <p:sldId id="320" r:id="rId18"/>
  </p:sldIdLst>
  <p:sldSz cx="7620000" cy="5715000"/>
  <p:notesSz cx="6858000" cy="9144000"/>
  <p:defaultTextStyle>
    <a:defPPr>
      <a:defRPr lang="en-US"/>
    </a:defPPr>
    <a:lvl1pPr marL="0" algn="l" defTabSz="914305" rtl="0" eaLnBrk="1" latinLnBrk="0" hangingPunct="1">
      <a:defRPr sz="1800" kern="1200">
        <a:solidFill>
          <a:schemeClr val="tx1"/>
        </a:solidFill>
        <a:latin typeface="+mn-lt"/>
        <a:ea typeface="+mn-ea"/>
        <a:cs typeface="+mn-cs"/>
      </a:defRPr>
    </a:lvl1pPr>
    <a:lvl2pPr marL="457152" algn="l" defTabSz="914305" rtl="0" eaLnBrk="1" latinLnBrk="0" hangingPunct="1">
      <a:defRPr sz="1800" kern="1200">
        <a:solidFill>
          <a:schemeClr val="tx1"/>
        </a:solidFill>
        <a:latin typeface="+mn-lt"/>
        <a:ea typeface="+mn-ea"/>
        <a:cs typeface="+mn-cs"/>
      </a:defRPr>
    </a:lvl2pPr>
    <a:lvl3pPr marL="914305" algn="l" defTabSz="914305" rtl="0" eaLnBrk="1" latinLnBrk="0" hangingPunct="1">
      <a:defRPr sz="1800" kern="1200">
        <a:solidFill>
          <a:schemeClr val="tx1"/>
        </a:solidFill>
        <a:latin typeface="+mn-lt"/>
        <a:ea typeface="+mn-ea"/>
        <a:cs typeface="+mn-cs"/>
      </a:defRPr>
    </a:lvl3pPr>
    <a:lvl4pPr marL="1371457" algn="l" defTabSz="914305" rtl="0" eaLnBrk="1" latinLnBrk="0" hangingPunct="1">
      <a:defRPr sz="1800" kern="1200">
        <a:solidFill>
          <a:schemeClr val="tx1"/>
        </a:solidFill>
        <a:latin typeface="+mn-lt"/>
        <a:ea typeface="+mn-ea"/>
        <a:cs typeface="+mn-cs"/>
      </a:defRPr>
    </a:lvl4pPr>
    <a:lvl5pPr marL="1828609" algn="l" defTabSz="914305" rtl="0" eaLnBrk="1" latinLnBrk="0" hangingPunct="1">
      <a:defRPr sz="1800" kern="1200">
        <a:solidFill>
          <a:schemeClr val="tx1"/>
        </a:solidFill>
        <a:latin typeface="+mn-lt"/>
        <a:ea typeface="+mn-ea"/>
        <a:cs typeface="+mn-cs"/>
      </a:defRPr>
    </a:lvl5pPr>
    <a:lvl6pPr marL="2285761" algn="l" defTabSz="914305" rtl="0" eaLnBrk="1" latinLnBrk="0" hangingPunct="1">
      <a:defRPr sz="1800" kern="1200">
        <a:solidFill>
          <a:schemeClr val="tx1"/>
        </a:solidFill>
        <a:latin typeface="+mn-lt"/>
        <a:ea typeface="+mn-ea"/>
        <a:cs typeface="+mn-cs"/>
      </a:defRPr>
    </a:lvl6pPr>
    <a:lvl7pPr marL="2742913" algn="l" defTabSz="914305" rtl="0" eaLnBrk="1" latinLnBrk="0" hangingPunct="1">
      <a:defRPr sz="1800" kern="1200">
        <a:solidFill>
          <a:schemeClr val="tx1"/>
        </a:solidFill>
        <a:latin typeface="+mn-lt"/>
        <a:ea typeface="+mn-ea"/>
        <a:cs typeface="+mn-cs"/>
      </a:defRPr>
    </a:lvl7pPr>
    <a:lvl8pPr marL="3200065" algn="l" defTabSz="914305" rtl="0" eaLnBrk="1" latinLnBrk="0" hangingPunct="1">
      <a:defRPr sz="1800" kern="1200">
        <a:solidFill>
          <a:schemeClr val="tx1"/>
        </a:solidFill>
        <a:latin typeface="+mn-lt"/>
        <a:ea typeface="+mn-ea"/>
        <a:cs typeface="+mn-cs"/>
      </a:defRPr>
    </a:lvl8pPr>
    <a:lvl9pPr marL="3657218" algn="l" defTabSz="914305"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400" userDrawn="1">
          <p15:clr>
            <a:srgbClr val="A4A3A4"/>
          </p15:clr>
        </p15:guide>
        <p15:guide id="3" orient="horz" pos="18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789" autoAdjust="0"/>
    <p:restoredTop sz="88864" autoAdjust="0"/>
  </p:normalViewPr>
  <p:slideViewPr>
    <p:cSldViewPr snapToGrid="0" showGuides="1">
      <p:cViewPr varScale="1">
        <p:scale>
          <a:sx n="74" d="100"/>
          <a:sy n="74" d="100"/>
        </p:scale>
        <p:origin x="1154" y="29"/>
      </p:cViewPr>
      <p:guideLst>
        <p:guide orient="horz" pos="2160"/>
        <p:guide pos="2400"/>
        <p:guide orient="horz" pos="180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065AAF-A204-42A4-AA04-132BE5BB877A}" type="datetimeFigureOut">
              <a:rPr lang="en-US" smtClean="0"/>
              <a:pPr/>
              <a:t>9/23/2014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E9CE34-DF42-4F60-8243-6C8F048A36F8}" type="slidenum">
              <a:rPr lang="en-US" smtClean="0"/>
              <a:pPr/>
              <a:t>‹#›</a:t>
            </a:fld>
            <a:endParaRPr lang="en-US" dirty="0"/>
          </a:p>
        </p:txBody>
      </p:sp>
    </p:spTree>
    <p:extLst>
      <p:ext uri="{BB962C8B-B14F-4D97-AF65-F5344CB8AC3E}">
        <p14:creationId xmlns:p14="http://schemas.microsoft.com/office/powerpoint/2010/main" val="1266354526"/>
      </p:ext>
    </p:extLst>
  </p:cSld>
  <p:clrMap bg1="lt1" tx1="dk1" bg2="lt2" tx2="dk2" accent1="accent1" accent2="accent2" accent3="accent3" accent4="accent4" accent5="accent5" accent6="accent6" hlink="hlink" folHlink="folHlink"/>
  <p:notesStyle>
    <a:lvl1pPr marL="0" algn="l" defTabSz="914305" rtl="0" eaLnBrk="1" latinLnBrk="0" hangingPunct="1">
      <a:defRPr sz="1200" kern="1200">
        <a:solidFill>
          <a:schemeClr val="tx1"/>
        </a:solidFill>
        <a:latin typeface="+mn-lt"/>
        <a:ea typeface="+mn-ea"/>
        <a:cs typeface="+mn-cs"/>
      </a:defRPr>
    </a:lvl1pPr>
    <a:lvl2pPr marL="457152" algn="l" defTabSz="914305" rtl="0" eaLnBrk="1" latinLnBrk="0" hangingPunct="1">
      <a:defRPr sz="1200" kern="1200">
        <a:solidFill>
          <a:schemeClr val="tx1"/>
        </a:solidFill>
        <a:latin typeface="+mn-lt"/>
        <a:ea typeface="+mn-ea"/>
        <a:cs typeface="+mn-cs"/>
      </a:defRPr>
    </a:lvl2pPr>
    <a:lvl3pPr marL="914305" algn="l" defTabSz="914305" rtl="0" eaLnBrk="1" latinLnBrk="0" hangingPunct="1">
      <a:defRPr sz="1200" kern="1200">
        <a:solidFill>
          <a:schemeClr val="tx1"/>
        </a:solidFill>
        <a:latin typeface="+mn-lt"/>
        <a:ea typeface="+mn-ea"/>
        <a:cs typeface="+mn-cs"/>
      </a:defRPr>
    </a:lvl3pPr>
    <a:lvl4pPr marL="1371457" algn="l" defTabSz="914305" rtl="0" eaLnBrk="1" latinLnBrk="0" hangingPunct="1">
      <a:defRPr sz="1200" kern="1200">
        <a:solidFill>
          <a:schemeClr val="tx1"/>
        </a:solidFill>
        <a:latin typeface="+mn-lt"/>
        <a:ea typeface="+mn-ea"/>
        <a:cs typeface="+mn-cs"/>
      </a:defRPr>
    </a:lvl4pPr>
    <a:lvl5pPr marL="1828609" algn="l" defTabSz="914305" rtl="0" eaLnBrk="1" latinLnBrk="0" hangingPunct="1">
      <a:defRPr sz="1200" kern="1200">
        <a:solidFill>
          <a:schemeClr val="tx1"/>
        </a:solidFill>
        <a:latin typeface="+mn-lt"/>
        <a:ea typeface="+mn-ea"/>
        <a:cs typeface="+mn-cs"/>
      </a:defRPr>
    </a:lvl5pPr>
    <a:lvl6pPr marL="2285761" algn="l" defTabSz="914305" rtl="0" eaLnBrk="1" latinLnBrk="0" hangingPunct="1">
      <a:defRPr sz="1200" kern="1200">
        <a:solidFill>
          <a:schemeClr val="tx1"/>
        </a:solidFill>
        <a:latin typeface="+mn-lt"/>
        <a:ea typeface="+mn-ea"/>
        <a:cs typeface="+mn-cs"/>
      </a:defRPr>
    </a:lvl6pPr>
    <a:lvl7pPr marL="2742913" algn="l" defTabSz="914305" rtl="0" eaLnBrk="1" latinLnBrk="0" hangingPunct="1">
      <a:defRPr sz="1200" kern="1200">
        <a:solidFill>
          <a:schemeClr val="tx1"/>
        </a:solidFill>
        <a:latin typeface="+mn-lt"/>
        <a:ea typeface="+mn-ea"/>
        <a:cs typeface="+mn-cs"/>
      </a:defRPr>
    </a:lvl7pPr>
    <a:lvl8pPr marL="3200065" algn="l" defTabSz="914305" rtl="0" eaLnBrk="1" latinLnBrk="0" hangingPunct="1">
      <a:defRPr sz="1200" kern="1200">
        <a:solidFill>
          <a:schemeClr val="tx1"/>
        </a:solidFill>
        <a:latin typeface="+mn-lt"/>
        <a:ea typeface="+mn-ea"/>
        <a:cs typeface="+mn-cs"/>
      </a:defRPr>
    </a:lvl8pPr>
    <a:lvl9pPr marL="3657218" algn="l" defTabSz="91430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D1FE91-7AE4-4C5E-91B3-ECE0BD20BC5E}" type="slidenum">
              <a:rPr lang="en-US" smtClean="0"/>
              <a:pPr/>
              <a:t>1</a:t>
            </a:fld>
            <a:endParaRPr lang="en-US" dirty="0"/>
          </a:p>
        </p:txBody>
      </p:sp>
    </p:spTree>
    <p:extLst>
      <p:ext uri="{BB962C8B-B14F-4D97-AF65-F5344CB8AC3E}">
        <p14:creationId xmlns:p14="http://schemas.microsoft.com/office/powerpoint/2010/main" val="12183581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E9CE34-DF42-4F60-8243-6C8F048A36F8}" type="slidenum">
              <a:rPr lang="en-US" smtClean="0"/>
              <a:pPr/>
              <a:t>16</a:t>
            </a:fld>
            <a:endParaRPr lang="en-US" dirty="0"/>
          </a:p>
        </p:txBody>
      </p:sp>
    </p:spTree>
    <p:extLst>
      <p:ext uri="{BB962C8B-B14F-4D97-AF65-F5344CB8AC3E}">
        <p14:creationId xmlns:p14="http://schemas.microsoft.com/office/powerpoint/2010/main" val="1022854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D1FE91-7AE4-4C5E-91B3-ECE0BD20BC5E}" type="slidenum">
              <a:rPr lang="en-US" smtClean="0"/>
              <a:pPr/>
              <a:t>17</a:t>
            </a:fld>
            <a:endParaRPr lang="en-US" dirty="0"/>
          </a:p>
        </p:txBody>
      </p:sp>
    </p:spTree>
    <p:extLst>
      <p:ext uri="{BB962C8B-B14F-4D97-AF65-F5344CB8AC3E}">
        <p14:creationId xmlns:p14="http://schemas.microsoft.com/office/powerpoint/2010/main" val="1218358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New Venture Advisors LLC is a new business development advisory firm. We help communities, investors and entrepreneurs identify winning business ideas and build them into successful enterprises.</a:t>
            </a:r>
            <a:r>
              <a:rPr lang="en-US" sz="1200" b="1"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Since 2009 we have worked on 20 food hub planning and development projects - with clients in the public, private and social sectors. Our</a:t>
            </a:r>
            <a:r>
              <a:rPr lang="en-US" sz="1200" b="0" i="0" kern="1200" baseline="0" dirty="0" smtClean="0">
                <a:solidFill>
                  <a:schemeClr val="tx1"/>
                </a:solidFill>
                <a:effectLst/>
                <a:latin typeface="+mn-lt"/>
                <a:ea typeface="+mn-ea"/>
                <a:cs typeface="+mn-cs"/>
              </a:rPr>
              <a:t> projects have resulted in </a:t>
            </a:r>
            <a:r>
              <a:rPr lang="en-US" sz="1200" b="0" i="0" kern="1200" dirty="0" smtClean="0">
                <a:solidFill>
                  <a:schemeClr val="tx1"/>
                </a:solidFill>
                <a:effectLst/>
                <a:latin typeface="+mn-lt"/>
                <a:ea typeface="+mn-ea"/>
                <a:cs typeface="+mn-cs"/>
              </a:rPr>
              <a:t>five new food hub ventures and many more are preparing for</a:t>
            </a:r>
            <a:r>
              <a:rPr lang="en-US" sz="1200" b="0" i="0" kern="1200" baseline="0" dirty="0" smtClean="0">
                <a:solidFill>
                  <a:schemeClr val="tx1"/>
                </a:solidFill>
                <a:effectLst/>
                <a:latin typeface="+mn-lt"/>
                <a:ea typeface="+mn-ea"/>
                <a:cs typeface="+mn-cs"/>
              </a:rPr>
              <a:t> launch. </a:t>
            </a:r>
          </a:p>
          <a:p>
            <a:endParaRPr lang="en-US" sz="1200" b="0" i="0" kern="1200" baseline="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WW's work with food hubs, talking to them about their challenges, technology came up time and again.  So we asked you to do research to develop a systematic approach for assessing the technology needs of food hubs.  And now you are sharing that with food hubs.</a:t>
            </a:r>
          </a:p>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E1E9CE34-DF42-4F60-8243-6C8F048A36F8}" type="slidenum">
              <a:rPr lang="en-US" smtClean="0"/>
              <a:pPr/>
              <a:t>3</a:t>
            </a:fld>
            <a:endParaRPr lang="en-US" dirty="0"/>
          </a:p>
        </p:txBody>
      </p:sp>
    </p:spTree>
    <p:extLst>
      <p:ext uri="{BB962C8B-B14F-4D97-AF65-F5344CB8AC3E}">
        <p14:creationId xmlns:p14="http://schemas.microsoft.com/office/powerpoint/2010/main" val="3520245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Examples:</a:t>
            </a:r>
          </a:p>
          <a:p>
            <a:pPr marL="171450" indent="-171450">
              <a:buFontTx/>
              <a:buChar char="-"/>
            </a:pPr>
            <a:r>
              <a:rPr lang="en-US" b="0" baseline="0" dirty="0" smtClean="0"/>
              <a:t>Pricing structure – subscription versus % of rev versus license fees</a:t>
            </a:r>
          </a:p>
          <a:p>
            <a:pPr marL="171450" indent="-171450">
              <a:buFontTx/>
              <a:buChar char="-"/>
            </a:pPr>
            <a:r>
              <a:rPr lang="en-US" b="0" baseline="0" dirty="0" smtClean="0"/>
              <a:t>Total cost of ownership – actual price point + things like staff training or hardware you might need to purchase</a:t>
            </a:r>
          </a:p>
          <a:p>
            <a:pPr marL="171450" indent="-171450">
              <a:buFontTx/>
              <a:buChar char="-"/>
            </a:pPr>
            <a:r>
              <a:rPr lang="en-US" b="0" baseline="0" dirty="0" smtClean="0"/>
              <a:t>Cloud computing versus desktop (cloud computing is easy to deploy, but may be slightly more difficult to use)</a:t>
            </a:r>
          </a:p>
          <a:p>
            <a:pPr marL="171450" indent="-171450">
              <a:buFontTx/>
              <a:buChar char="-"/>
            </a:pPr>
            <a:r>
              <a:rPr lang="en-US" sz="1200" b="0" i="0" kern="1200" baseline="0" dirty="0" smtClean="0">
                <a:solidFill>
                  <a:schemeClr val="tx1"/>
                </a:solidFill>
                <a:effectLst/>
                <a:latin typeface="+mn-lt"/>
                <a:ea typeface="+mn-ea"/>
                <a:cs typeface="+mn-cs"/>
              </a:rPr>
              <a:t>Open source (</a:t>
            </a:r>
            <a:r>
              <a:rPr lang="en-US" sz="1200" b="0" i="0" kern="1200" dirty="0" smtClean="0">
                <a:solidFill>
                  <a:schemeClr val="tx1"/>
                </a:solidFill>
                <a:effectLst/>
                <a:latin typeface="+mn-lt"/>
                <a:ea typeface="+mn-ea"/>
                <a:cs typeface="+mn-cs"/>
              </a:rPr>
              <a:t>Larger Developer Support,</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Customizable</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More Secure,</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Extended Community Support</a:t>
            </a:r>
            <a:r>
              <a:rPr lang="en-US" sz="1200" b="0" i="0" kern="1200" baseline="0" dirty="0" smtClean="0">
                <a:solidFill>
                  <a:schemeClr val="tx1"/>
                </a:solidFill>
                <a:effectLst/>
                <a:latin typeface="+mn-lt"/>
                <a:ea typeface="+mn-ea"/>
                <a:cs typeface="+mn-cs"/>
              </a:rPr>
              <a:t> versus closed (might be a more profitable, stable company)</a:t>
            </a:r>
          </a:p>
          <a:p>
            <a:pPr marL="171450" indent="-171450">
              <a:buFontTx/>
              <a:buChar char="-"/>
            </a:pPr>
            <a:r>
              <a:rPr lang="en-US" sz="1200" b="0" i="0" kern="1200" baseline="0" dirty="0" smtClean="0">
                <a:solidFill>
                  <a:schemeClr val="tx1"/>
                </a:solidFill>
                <a:effectLst/>
                <a:latin typeface="+mn-lt"/>
                <a:ea typeface="+mn-ea"/>
                <a:cs typeface="+mn-cs"/>
              </a:rPr>
              <a:t>Data and IP ownership – Who can view your data?</a:t>
            </a:r>
          </a:p>
          <a:p>
            <a:pPr marL="171450" indent="-171450">
              <a:buFontTx/>
              <a:buChar char="-"/>
            </a:pPr>
            <a:r>
              <a:rPr lang="en-US" sz="1200" b="0" i="0" kern="1200" dirty="0" smtClean="0">
                <a:solidFill>
                  <a:schemeClr val="tx1"/>
                </a:solidFill>
                <a:effectLst/>
                <a:latin typeface="+mn-lt"/>
                <a:ea typeface="+mn-ea"/>
                <a:cs typeface="+mn-cs"/>
              </a:rPr>
              <a:t>Integration with other systems you may be using or your buyer/grower systems</a:t>
            </a:r>
          </a:p>
          <a:p>
            <a:pPr marL="171450" indent="-171450">
              <a:buFontTx/>
              <a:buChar char="-"/>
            </a:pPr>
            <a:r>
              <a:rPr lang="en-US" sz="1200" b="0" i="0" kern="1200" dirty="0" smtClean="0">
                <a:solidFill>
                  <a:schemeClr val="tx1"/>
                </a:solidFill>
                <a:effectLst/>
                <a:latin typeface="+mn-lt"/>
                <a:ea typeface="+mn-ea"/>
                <a:cs typeface="+mn-cs"/>
              </a:rPr>
              <a:t>Data protection for you,</a:t>
            </a:r>
            <a:r>
              <a:rPr lang="en-US" sz="1200" b="0" i="0" kern="1200" baseline="0" dirty="0" smtClean="0">
                <a:solidFill>
                  <a:schemeClr val="tx1"/>
                </a:solidFill>
                <a:effectLst/>
                <a:latin typeface="+mn-lt"/>
                <a:ea typeface="+mn-ea"/>
                <a:cs typeface="+mn-cs"/>
              </a:rPr>
              <a:t> your growers and buyers</a:t>
            </a:r>
          </a:p>
          <a:p>
            <a:pPr marL="171450" indent="-171450">
              <a:buFontTx/>
              <a:buChar char="-"/>
            </a:pPr>
            <a:r>
              <a:rPr lang="en-US" sz="1200" b="0" i="0" kern="1200" baseline="0" dirty="0" smtClean="0">
                <a:solidFill>
                  <a:schemeClr val="tx1"/>
                </a:solidFill>
                <a:effectLst/>
                <a:latin typeface="+mn-lt"/>
                <a:ea typeface="+mn-ea"/>
                <a:cs typeface="+mn-cs"/>
              </a:rPr>
              <a:t>Responsiveness, flexibility – of the system and of the software companies</a:t>
            </a:r>
          </a:p>
          <a:p>
            <a:pPr marL="171450" indent="-171450">
              <a:buFontTx/>
              <a:buChar char="-"/>
            </a:pPr>
            <a:r>
              <a:rPr lang="en-US" sz="1200" b="0" i="0" kern="1200" baseline="0" dirty="0" smtClean="0">
                <a:solidFill>
                  <a:schemeClr val="tx1"/>
                </a:solidFill>
                <a:effectLst/>
                <a:latin typeface="+mn-lt"/>
                <a:ea typeface="+mn-ea"/>
                <a:cs typeface="+mn-cs"/>
              </a:rPr>
              <a:t>All of this together will go into a return on investment equation that we’ll talk through at the end of the session</a:t>
            </a:r>
            <a:endParaRPr lang="en-US" sz="1200" b="0" i="0" kern="1200" dirty="0" smtClean="0">
              <a:solidFill>
                <a:schemeClr val="tx1"/>
              </a:solidFill>
              <a:effectLst/>
              <a:latin typeface="+mn-lt"/>
              <a:ea typeface="+mn-ea"/>
              <a:cs typeface="+mn-cs"/>
            </a:endParaRPr>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E1E9CE34-DF42-4F60-8243-6C8F048A36F8}" type="slidenum">
              <a:rPr lang="en-US" smtClean="0"/>
              <a:pPr/>
              <a:t>7</a:t>
            </a:fld>
            <a:endParaRPr lang="en-US" dirty="0"/>
          </a:p>
        </p:txBody>
      </p:sp>
    </p:spTree>
    <p:extLst>
      <p:ext uri="{BB962C8B-B14F-4D97-AF65-F5344CB8AC3E}">
        <p14:creationId xmlns:p14="http://schemas.microsoft.com/office/powerpoint/2010/main" val="764394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sz="1200" b="0" i="0" kern="1200" dirty="0" smtClean="0">
                <a:solidFill>
                  <a:schemeClr val="tx1"/>
                </a:solidFill>
                <a:effectLst/>
                <a:latin typeface="+mn-lt"/>
                <a:ea typeface="+mn-ea"/>
                <a:cs typeface="+mn-cs"/>
              </a:rPr>
              <a:t>Assemble team – most important thing</a:t>
            </a:r>
          </a:p>
          <a:p>
            <a:r>
              <a:rPr lang="en-US" sz="1200" b="0" i="0" kern="1200" dirty="0" smtClean="0">
                <a:solidFill>
                  <a:schemeClr val="tx1"/>
                </a:solidFill>
                <a:effectLst/>
                <a:latin typeface="+mn-lt"/>
                <a:ea typeface="+mn-ea"/>
                <a:cs typeface="+mn-cs"/>
              </a:rPr>
              <a:t>Needs assessment</a:t>
            </a:r>
            <a:r>
              <a:rPr lang="en-US" sz="1200" b="0" i="0" kern="1200" baseline="0" dirty="0" smtClean="0">
                <a:solidFill>
                  <a:schemeClr val="tx1"/>
                </a:solidFill>
                <a:effectLst/>
                <a:latin typeface="+mn-lt"/>
                <a:ea typeface="+mn-ea"/>
                <a:cs typeface="+mn-cs"/>
              </a:rPr>
              <a:t> – build your process flow, then identify your nice to have and need to have requirements with respect to technology, then determine your nice to have / need to haves for all of the other criteria outlined on the previous page</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Heard from some of the survey responses that this feels like a tedious and unnecessary exercise. That might be true if you feel like your operations are relatively simple. The reason I generally recommend it is because (1) you need to know what to ask for in your conversations with vendors – otherwise they are just going to sell you on the bells and whistles, and (2) food hubs are not the same and often are not similar to each other at all. NGFN 2013 food hub survey analysis is a great reflection of this. Reading through it I was struck by how many different models and sizes exist. Food hub is not a business model – and there haven’t yet emerged cookie cutter models – so this exercise puts you in the driver seat. Also want to emphasize that this doesn’t need to take a long time!</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Build pipeline and research – don’t go overboard here – Build an initial list of 5-10 vendors, and quickly cull down to 3-6 vendors – this should be a good starting point. Goal is to get it down to 1-2 vendors at the end of this step. A few notes on “in house development” – this includes “outsourced development of a solution that will be customized completely to your own needs”. Why to consider? If you feel like your needs are super unique, if you feel like you’ve put in a lot of intellectual capital into the development of your current solution and you want this to be an important foundation for your long term solution, if you think technology is a point of differentiation, or if your needs are super simple and you don’t want to overpay for a complex solution. In-house can include a developer doing everything “from scratch” or on top of a platform such as </a:t>
            </a:r>
            <a:r>
              <a:rPr lang="en-US" sz="1200" b="0" i="0" kern="1200" baseline="0" dirty="0" err="1" smtClean="0">
                <a:solidFill>
                  <a:schemeClr val="tx1"/>
                </a:solidFill>
                <a:effectLst/>
                <a:latin typeface="+mn-lt"/>
                <a:ea typeface="+mn-ea"/>
                <a:cs typeface="+mn-cs"/>
              </a:rPr>
              <a:t>Filemaker</a:t>
            </a:r>
            <a:r>
              <a:rPr lang="en-US" sz="1200" b="0" i="0" kern="1200" baseline="0" dirty="0" smtClean="0">
                <a:solidFill>
                  <a:schemeClr val="tx1"/>
                </a:solidFill>
                <a:effectLst/>
                <a:latin typeface="+mn-lt"/>
                <a:ea typeface="+mn-ea"/>
                <a:cs typeface="+mn-cs"/>
              </a:rPr>
              <a:t>, Microsoft Office – excel, access, </a:t>
            </a:r>
            <a:r>
              <a:rPr lang="en-US" sz="1200" b="0" i="0" kern="1200" baseline="0" dirty="0" err="1" smtClean="0">
                <a:solidFill>
                  <a:schemeClr val="tx1"/>
                </a:solidFill>
                <a:effectLst/>
                <a:latin typeface="+mn-lt"/>
                <a:ea typeface="+mn-ea"/>
                <a:cs typeface="+mn-cs"/>
              </a:rPr>
              <a:t>etc</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Kexi</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Viravis</a:t>
            </a:r>
            <a:r>
              <a:rPr lang="en-US" sz="1200" b="0" i="0" kern="1200" baseline="0" dirty="0" smtClean="0">
                <a:solidFill>
                  <a:schemeClr val="tx1"/>
                </a:solidFill>
                <a:effectLst/>
                <a:latin typeface="+mn-lt"/>
                <a:ea typeface="+mn-ea"/>
                <a:cs typeface="+mn-cs"/>
              </a:rPr>
              <a:t>, etc. Some of these are open source, some are not.</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Evaluate and select – great point about free trial period. Make sure you recognize the viability of free trial – works for some but not all solution types. References is an important part of this!</a:t>
            </a: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 </a:t>
            </a:r>
          </a:p>
          <a:p>
            <a:r>
              <a:rPr lang="en-US" sz="1200" b="0" i="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E1E9CE34-DF42-4F60-8243-6C8F048A36F8}" type="slidenum">
              <a:rPr lang="en-US" smtClean="0"/>
              <a:pPr/>
              <a:t>8</a:t>
            </a:fld>
            <a:endParaRPr lang="en-US" dirty="0"/>
          </a:p>
        </p:txBody>
      </p:sp>
    </p:spTree>
    <p:extLst>
      <p:ext uri="{BB962C8B-B14F-4D97-AF65-F5344CB8AC3E}">
        <p14:creationId xmlns:p14="http://schemas.microsoft.com/office/powerpoint/2010/main" val="256514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Food hub X is a traditional food hub that buys and aggregates produce from 25 farmers, and sells produce to institutional buyers at a markup. Most orders are “just-in-time” and 90% of orders are filled at a brick &amp; mortar facility (10% bypass the facility)</a:t>
            </a:r>
            <a:endParaRPr lang="en-US" dirty="0"/>
          </a:p>
        </p:txBody>
      </p:sp>
      <p:sp>
        <p:nvSpPr>
          <p:cNvPr id="4" name="Slide Number Placeholder 3"/>
          <p:cNvSpPr>
            <a:spLocks noGrp="1"/>
          </p:cNvSpPr>
          <p:nvPr>
            <p:ph type="sldNum" sz="quarter" idx="10"/>
          </p:nvPr>
        </p:nvSpPr>
        <p:spPr/>
        <p:txBody>
          <a:bodyPr/>
          <a:lstStyle/>
          <a:p>
            <a:fld id="{E1E9CE34-DF42-4F60-8243-6C8F048A36F8}" type="slidenum">
              <a:rPr lang="en-US" smtClean="0"/>
              <a:pPr/>
              <a:t>10</a:t>
            </a:fld>
            <a:endParaRPr lang="en-US" dirty="0"/>
          </a:p>
        </p:txBody>
      </p:sp>
    </p:spTree>
    <p:extLst>
      <p:ext uri="{BB962C8B-B14F-4D97-AF65-F5344CB8AC3E}">
        <p14:creationId xmlns:p14="http://schemas.microsoft.com/office/powerpoint/2010/main" val="2672515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E9CE34-DF42-4F60-8243-6C8F048A36F8}" type="slidenum">
              <a:rPr lang="en-US" smtClean="0"/>
              <a:pPr/>
              <a:t>12</a:t>
            </a:fld>
            <a:endParaRPr lang="en-US" dirty="0"/>
          </a:p>
        </p:txBody>
      </p:sp>
    </p:spTree>
    <p:extLst>
      <p:ext uri="{BB962C8B-B14F-4D97-AF65-F5344CB8AC3E}">
        <p14:creationId xmlns:p14="http://schemas.microsoft.com/office/powerpoint/2010/main" val="1608908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E9CE34-DF42-4F60-8243-6C8F048A36F8}" type="slidenum">
              <a:rPr lang="en-US" smtClean="0"/>
              <a:pPr/>
              <a:t>13</a:t>
            </a:fld>
            <a:endParaRPr lang="en-US" dirty="0"/>
          </a:p>
        </p:txBody>
      </p:sp>
    </p:spTree>
    <p:extLst>
      <p:ext uri="{BB962C8B-B14F-4D97-AF65-F5344CB8AC3E}">
        <p14:creationId xmlns:p14="http://schemas.microsoft.com/office/powerpoint/2010/main" val="2348906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E9CE34-DF42-4F60-8243-6C8F048A36F8}" type="slidenum">
              <a:rPr lang="en-US" smtClean="0"/>
              <a:pPr/>
              <a:t>14</a:t>
            </a:fld>
            <a:endParaRPr lang="en-US" dirty="0"/>
          </a:p>
        </p:txBody>
      </p:sp>
    </p:spTree>
    <p:extLst>
      <p:ext uri="{BB962C8B-B14F-4D97-AF65-F5344CB8AC3E}">
        <p14:creationId xmlns:p14="http://schemas.microsoft.com/office/powerpoint/2010/main" val="40073966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E9CE34-DF42-4F60-8243-6C8F048A36F8}" type="slidenum">
              <a:rPr lang="en-US" smtClean="0"/>
              <a:pPr/>
              <a:t>15</a:t>
            </a:fld>
            <a:endParaRPr lang="en-US" dirty="0"/>
          </a:p>
        </p:txBody>
      </p:sp>
    </p:spTree>
    <p:extLst>
      <p:ext uri="{BB962C8B-B14F-4D97-AF65-F5344CB8AC3E}">
        <p14:creationId xmlns:p14="http://schemas.microsoft.com/office/powerpoint/2010/main" val="3367106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71500" y="935302"/>
            <a:ext cx="6477000" cy="1989667"/>
          </a:xfrm>
        </p:spPr>
        <p:txBody>
          <a:bodyPr anchor="b"/>
          <a:lstStyle>
            <a:lvl1pPr algn="ctr">
              <a:defRPr sz="5000"/>
            </a:lvl1pPr>
          </a:lstStyle>
          <a:p>
            <a:r>
              <a:rPr lang="en-US" smtClean="0"/>
              <a:t>Click to edit Master title style</a:t>
            </a:r>
            <a:endParaRPr lang="en-US" dirty="0"/>
          </a:p>
        </p:txBody>
      </p:sp>
      <p:sp>
        <p:nvSpPr>
          <p:cNvPr id="3" name="Subtitle 2"/>
          <p:cNvSpPr>
            <a:spLocks noGrp="1"/>
          </p:cNvSpPr>
          <p:nvPr>
            <p:ph type="subTitle" idx="1"/>
          </p:nvPr>
        </p:nvSpPr>
        <p:spPr>
          <a:xfrm>
            <a:off x="952500" y="3001698"/>
            <a:ext cx="5715000" cy="1379802"/>
          </a:xfrm>
        </p:spPr>
        <p:txBody>
          <a:bodyPr/>
          <a:lstStyle>
            <a:lvl1pPr marL="0" indent="0" algn="ctr">
              <a:buNone/>
              <a:defRPr sz="2000"/>
            </a:lvl1pPr>
            <a:lvl2pPr marL="380985" indent="0" algn="ctr">
              <a:buNone/>
              <a:defRPr sz="1667"/>
            </a:lvl2pPr>
            <a:lvl3pPr marL="761970" indent="0" algn="ctr">
              <a:buNone/>
              <a:defRPr sz="1500"/>
            </a:lvl3pPr>
            <a:lvl4pPr marL="1142954" indent="0" algn="ctr">
              <a:buNone/>
              <a:defRPr sz="1333"/>
            </a:lvl4pPr>
            <a:lvl5pPr marL="1523939" indent="0" algn="ctr">
              <a:buNone/>
              <a:defRPr sz="1333"/>
            </a:lvl5pPr>
            <a:lvl6pPr marL="1904924" indent="0" algn="ctr">
              <a:buNone/>
              <a:defRPr sz="1333"/>
            </a:lvl6pPr>
            <a:lvl7pPr marL="2285909" indent="0" algn="ctr">
              <a:buNone/>
              <a:defRPr sz="1333"/>
            </a:lvl7pPr>
            <a:lvl8pPr marL="2666893" indent="0" algn="ctr">
              <a:buNone/>
              <a:defRPr sz="1333"/>
            </a:lvl8pPr>
            <a:lvl9pPr marL="3047878" indent="0" algn="ctr">
              <a:buNone/>
              <a:defRPr sz="1333"/>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07068A2-6296-4674-A48F-4F7681F92952}" type="datetime1">
              <a:rPr lang="en-US" smtClean="0"/>
              <a:pPr/>
              <a:t>9/23/2014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343833-45AE-4428-A403-57386BC15C9D}" type="slidenum">
              <a:rPr lang="en-US" smtClean="0"/>
              <a:pPr/>
              <a:t>‹#›</a:t>
            </a:fld>
            <a:endParaRPr lang="en-US" dirty="0"/>
          </a:p>
        </p:txBody>
      </p:sp>
    </p:spTree>
    <p:extLst>
      <p:ext uri="{BB962C8B-B14F-4D97-AF65-F5344CB8AC3E}">
        <p14:creationId xmlns:p14="http://schemas.microsoft.com/office/powerpoint/2010/main" val="1233575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050D99-3E33-4D36-9A0A-F878E6228CB0}" type="datetime1">
              <a:rPr lang="en-US" smtClean="0"/>
              <a:pPr/>
              <a:t>9/23/2014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343833-45AE-4428-A403-57386BC15C9D}" type="slidenum">
              <a:rPr lang="en-US" smtClean="0"/>
              <a:pPr/>
              <a:t>‹#›</a:t>
            </a:fld>
            <a:endParaRPr lang="en-US" dirty="0"/>
          </a:p>
        </p:txBody>
      </p:sp>
    </p:spTree>
    <p:extLst>
      <p:ext uri="{BB962C8B-B14F-4D97-AF65-F5344CB8AC3E}">
        <p14:creationId xmlns:p14="http://schemas.microsoft.com/office/powerpoint/2010/main" val="4144568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53063" y="304271"/>
            <a:ext cx="1643063" cy="48431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23875" y="304271"/>
            <a:ext cx="4833938" cy="484319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12BB54-D6B8-4719-BAF9-B647BCD3B878}" type="datetime1">
              <a:rPr lang="en-US" smtClean="0"/>
              <a:pPr/>
              <a:t>9/23/2014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343833-45AE-4428-A403-57386BC15C9D}" type="slidenum">
              <a:rPr lang="en-US" smtClean="0"/>
              <a:pPr/>
              <a:t>‹#›</a:t>
            </a:fld>
            <a:endParaRPr lang="en-US" dirty="0"/>
          </a:p>
        </p:txBody>
      </p:sp>
    </p:spTree>
    <p:extLst>
      <p:ext uri="{BB962C8B-B14F-4D97-AF65-F5344CB8AC3E}">
        <p14:creationId xmlns:p14="http://schemas.microsoft.com/office/powerpoint/2010/main" val="1396072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1344" y="206298"/>
            <a:ext cx="6572250" cy="718985"/>
          </a:xfrm>
        </p:spPr>
        <p:txBody>
          <a:bodyPr>
            <a:normAutofit/>
          </a:bodyPr>
          <a:lstStyle>
            <a:lvl1pPr>
              <a:defRPr sz="3400" b="1">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523875" y="925284"/>
            <a:ext cx="6572250" cy="422218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8CB1604-395B-4698-98C2-4463BC0D7527}" type="datetime1">
              <a:rPr lang="en-US" smtClean="0"/>
              <a:pPr/>
              <a:t>9/23/2014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21896" y="5296960"/>
            <a:ext cx="1714500" cy="304271"/>
          </a:xfrm>
        </p:spPr>
        <p:txBody>
          <a:bodyPr/>
          <a:lstStyle/>
          <a:p>
            <a:fld id="{21343833-45AE-4428-A403-57386BC15C9D}" type="slidenum">
              <a:rPr lang="en-US" smtClean="0"/>
              <a:pPr/>
              <a:t>‹#›</a:t>
            </a:fld>
            <a:endParaRPr lang="en-US" dirty="0"/>
          </a:p>
        </p:txBody>
      </p:sp>
      <p:cxnSp>
        <p:nvCxnSpPr>
          <p:cNvPr id="7" name="Straight Connector 6"/>
          <p:cNvCxnSpPr/>
          <p:nvPr userDrawn="1"/>
        </p:nvCxnSpPr>
        <p:spPr>
          <a:xfrm>
            <a:off x="523875" y="779128"/>
            <a:ext cx="6572250" cy="0"/>
          </a:xfrm>
          <a:prstGeom prst="line">
            <a:avLst/>
          </a:prstGeom>
          <a:ln>
            <a:solidFill>
              <a:schemeClr val="accent5"/>
            </a:solidFill>
          </a:ln>
        </p:spPr>
        <p:style>
          <a:lnRef idx="3">
            <a:schemeClr val="accent4"/>
          </a:lnRef>
          <a:fillRef idx="0">
            <a:schemeClr val="accent4"/>
          </a:fillRef>
          <a:effectRef idx="2">
            <a:schemeClr val="accent4"/>
          </a:effectRef>
          <a:fontRef idx="minor">
            <a:schemeClr val="tx1"/>
          </a:fontRef>
        </p:style>
      </p:cxnSp>
      <p:pic>
        <p:nvPicPr>
          <p:cNvPr id="8" name="Picture 7" descr="Logo-V-900x354.png"/>
          <p:cNvPicPr>
            <a:picLocks noChangeAspect="1"/>
          </p:cNvPicPr>
          <p:nvPr userDrawn="1"/>
        </p:nvPicPr>
        <p:blipFill>
          <a:blip r:embed="rId2" cstate="print"/>
          <a:stretch>
            <a:fillRect/>
          </a:stretch>
        </p:blipFill>
        <p:spPr>
          <a:xfrm>
            <a:off x="22578" y="5238044"/>
            <a:ext cx="1230569" cy="484024"/>
          </a:xfrm>
          <a:prstGeom prst="rect">
            <a:avLst/>
          </a:prstGeom>
        </p:spPr>
      </p:pic>
    </p:spTree>
    <p:extLst>
      <p:ext uri="{BB962C8B-B14F-4D97-AF65-F5344CB8AC3E}">
        <p14:creationId xmlns:p14="http://schemas.microsoft.com/office/powerpoint/2010/main" val="23696700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9907" y="1424783"/>
            <a:ext cx="6572250" cy="2377281"/>
          </a:xfrm>
        </p:spPr>
        <p:txBody>
          <a:bodyPr anchor="b"/>
          <a:lstStyle>
            <a:lvl1pPr>
              <a:defRPr sz="5000"/>
            </a:lvl1pPr>
          </a:lstStyle>
          <a:p>
            <a:r>
              <a:rPr lang="en-US" smtClean="0"/>
              <a:t>Click to edit Master title style</a:t>
            </a:r>
            <a:endParaRPr lang="en-US" dirty="0"/>
          </a:p>
        </p:txBody>
      </p:sp>
      <p:sp>
        <p:nvSpPr>
          <p:cNvPr id="3" name="Text Placeholder 2"/>
          <p:cNvSpPr>
            <a:spLocks noGrp="1"/>
          </p:cNvSpPr>
          <p:nvPr>
            <p:ph type="body" idx="1"/>
          </p:nvPr>
        </p:nvSpPr>
        <p:spPr>
          <a:xfrm>
            <a:off x="519907" y="3824554"/>
            <a:ext cx="6572250" cy="1250156"/>
          </a:xfrm>
        </p:spPr>
        <p:txBody>
          <a:bodyPr/>
          <a:lstStyle>
            <a:lvl1pPr marL="0" indent="0">
              <a:buNone/>
              <a:defRPr sz="2000">
                <a:solidFill>
                  <a:schemeClr val="tx1"/>
                </a:solidFill>
              </a:defRPr>
            </a:lvl1pPr>
            <a:lvl2pPr marL="380985" indent="0">
              <a:buNone/>
              <a:defRPr sz="1667">
                <a:solidFill>
                  <a:schemeClr val="tx1">
                    <a:tint val="75000"/>
                  </a:schemeClr>
                </a:solidFill>
              </a:defRPr>
            </a:lvl2pPr>
            <a:lvl3pPr marL="761970" indent="0">
              <a:buNone/>
              <a:defRPr sz="1500">
                <a:solidFill>
                  <a:schemeClr val="tx1">
                    <a:tint val="75000"/>
                  </a:schemeClr>
                </a:solidFill>
              </a:defRPr>
            </a:lvl3pPr>
            <a:lvl4pPr marL="1142954" indent="0">
              <a:buNone/>
              <a:defRPr sz="1333">
                <a:solidFill>
                  <a:schemeClr val="tx1">
                    <a:tint val="75000"/>
                  </a:schemeClr>
                </a:solidFill>
              </a:defRPr>
            </a:lvl4pPr>
            <a:lvl5pPr marL="1523939" indent="0">
              <a:buNone/>
              <a:defRPr sz="1333">
                <a:solidFill>
                  <a:schemeClr val="tx1">
                    <a:tint val="75000"/>
                  </a:schemeClr>
                </a:solidFill>
              </a:defRPr>
            </a:lvl5pPr>
            <a:lvl6pPr marL="1904924" indent="0">
              <a:buNone/>
              <a:defRPr sz="1333">
                <a:solidFill>
                  <a:schemeClr val="tx1">
                    <a:tint val="75000"/>
                  </a:schemeClr>
                </a:solidFill>
              </a:defRPr>
            </a:lvl6pPr>
            <a:lvl7pPr marL="2285909" indent="0">
              <a:buNone/>
              <a:defRPr sz="1333">
                <a:solidFill>
                  <a:schemeClr val="tx1">
                    <a:tint val="75000"/>
                  </a:schemeClr>
                </a:solidFill>
              </a:defRPr>
            </a:lvl7pPr>
            <a:lvl8pPr marL="2666893" indent="0">
              <a:buNone/>
              <a:defRPr sz="1333">
                <a:solidFill>
                  <a:schemeClr val="tx1">
                    <a:tint val="75000"/>
                  </a:schemeClr>
                </a:solidFill>
              </a:defRPr>
            </a:lvl8pPr>
            <a:lvl9pPr marL="3047878" indent="0">
              <a:buNone/>
              <a:defRPr sz="1333">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AB2AD0-ABCC-44BF-A6E5-C1D37BCCCBB5}" type="datetime1">
              <a:rPr lang="en-US" smtClean="0"/>
              <a:pPr/>
              <a:t>9/23/2014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343833-45AE-4428-A403-57386BC15C9D}" type="slidenum">
              <a:rPr lang="en-US" smtClean="0"/>
              <a:pPr/>
              <a:t>‹#›</a:t>
            </a:fld>
            <a:endParaRPr lang="en-US" dirty="0"/>
          </a:p>
        </p:txBody>
      </p:sp>
    </p:spTree>
    <p:extLst>
      <p:ext uri="{BB962C8B-B14F-4D97-AF65-F5344CB8AC3E}">
        <p14:creationId xmlns:p14="http://schemas.microsoft.com/office/powerpoint/2010/main" val="1705011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23875" y="1521354"/>
            <a:ext cx="3238500" cy="36261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57625" y="1521354"/>
            <a:ext cx="3238500" cy="36261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3B83BD7-6E47-45E3-823E-07F1B3E2725B}" type="datetime1">
              <a:rPr lang="en-US" smtClean="0"/>
              <a:pPr/>
              <a:t>9/23/2014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1343833-45AE-4428-A403-57386BC15C9D}" type="slidenum">
              <a:rPr lang="en-US" smtClean="0"/>
              <a:pPr/>
              <a:t>‹#›</a:t>
            </a:fld>
            <a:endParaRPr lang="en-US" dirty="0"/>
          </a:p>
        </p:txBody>
      </p:sp>
    </p:spTree>
    <p:extLst>
      <p:ext uri="{BB962C8B-B14F-4D97-AF65-F5344CB8AC3E}">
        <p14:creationId xmlns:p14="http://schemas.microsoft.com/office/powerpoint/2010/main" val="2872066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4867" y="304272"/>
            <a:ext cx="6572250" cy="110463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24868" y="1400969"/>
            <a:ext cx="3223617" cy="686593"/>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en-US" smtClean="0"/>
              <a:t>Click to edit Master text styles</a:t>
            </a:r>
          </a:p>
        </p:txBody>
      </p:sp>
      <p:sp>
        <p:nvSpPr>
          <p:cNvPr id="4" name="Content Placeholder 3"/>
          <p:cNvSpPr>
            <a:spLocks noGrp="1"/>
          </p:cNvSpPr>
          <p:nvPr>
            <p:ph sz="half" idx="2"/>
          </p:nvPr>
        </p:nvSpPr>
        <p:spPr>
          <a:xfrm>
            <a:off x="524868" y="2087563"/>
            <a:ext cx="3223617" cy="307049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57625" y="1400969"/>
            <a:ext cx="3239493" cy="686593"/>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en-US" smtClean="0"/>
              <a:t>Click to edit Master text styles</a:t>
            </a:r>
          </a:p>
        </p:txBody>
      </p:sp>
      <p:sp>
        <p:nvSpPr>
          <p:cNvPr id="6" name="Content Placeholder 5"/>
          <p:cNvSpPr>
            <a:spLocks noGrp="1"/>
          </p:cNvSpPr>
          <p:nvPr>
            <p:ph sz="quarter" idx="4"/>
          </p:nvPr>
        </p:nvSpPr>
        <p:spPr>
          <a:xfrm>
            <a:off x="3857625" y="2087563"/>
            <a:ext cx="3239493" cy="307049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147CDBE-C3FD-4AE9-9D0A-48909AC2BA08}" type="datetime1">
              <a:rPr lang="en-US" smtClean="0"/>
              <a:pPr/>
              <a:t>9/23/2014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1343833-45AE-4428-A403-57386BC15C9D}" type="slidenum">
              <a:rPr lang="en-US" smtClean="0"/>
              <a:pPr/>
              <a:t>‹#›</a:t>
            </a:fld>
            <a:endParaRPr lang="en-US" dirty="0"/>
          </a:p>
        </p:txBody>
      </p:sp>
    </p:spTree>
    <p:extLst>
      <p:ext uri="{BB962C8B-B14F-4D97-AF65-F5344CB8AC3E}">
        <p14:creationId xmlns:p14="http://schemas.microsoft.com/office/powerpoint/2010/main" val="1040244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5162047-56E1-4C72-9052-A80961D7DCDA}" type="datetime1">
              <a:rPr lang="en-US" smtClean="0"/>
              <a:pPr/>
              <a:t>9/23/2014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1343833-45AE-4428-A403-57386BC15C9D}" type="slidenum">
              <a:rPr lang="en-US" smtClean="0"/>
              <a:pPr/>
              <a:t>‹#›</a:t>
            </a:fld>
            <a:endParaRPr lang="en-US" dirty="0"/>
          </a:p>
        </p:txBody>
      </p:sp>
      <p:cxnSp>
        <p:nvCxnSpPr>
          <p:cNvPr id="6" name="Straight Connector 5"/>
          <p:cNvCxnSpPr/>
          <p:nvPr userDrawn="1"/>
        </p:nvCxnSpPr>
        <p:spPr>
          <a:xfrm>
            <a:off x="523875" y="779128"/>
            <a:ext cx="6572250" cy="0"/>
          </a:xfrm>
          <a:prstGeom prst="line">
            <a:avLst/>
          </a:prstGeom>
          <a:ln w="12700"/>
        </p:spPr>
        <p:style>
          <a:lnRef idx="1">
            <a:schemeClr val="accent4"/>
          </a:lnRef>
          <a:fillRef idx="0">
            <a:schemeClr val="accent4"/>
          </a:fillRef>
          <a:effectRef idx="0">
            <a:schemeClr val="accent4"/>
          </a:effectRef>
          <a:fontRef idx="minor">
            <a:schemeClr val="tx1"/>
          </a:fontRef>
        </p:style>
      </p:cxnSp>
      <p:sp>
        <p:nvSpPr>
          <p:cNvPr id="7" name="TextBox 6"/>
          <p:cNvSpPr txBox="1"/>
          <p:nvPr userDrawn="1"/>
        </p:nvSpPr>
        <p:spPr>
          <a:xfrm>
            <a:off x="6462899" y="0"/>
            <a:ext cx="1192955" cy="233462"/>
          </a:xfrm>
          <a:prstGeom prst="rect">
            <a:avLst/>
          </a:prstGeom>
          <a:noFill/>
        </p:spPr>
        <p:txBody>
          <a:bodyPr wrap="none" rtlCol="0">
            <a:spAutoFit/>
          </a:bodyPr>
          <a:lstStyle/>
          <a:p>
            <a:r>
              <a:rPr lang="en-US" sz="917" dirty="0" smtClean="0">
                <a:solidFill>
                  <a:srgbClr val="C00000"/>
                </a:solidFill>
              </a:rPr>
              <a:t>C O N</a:t>
            </a:r>
            <a:r>
              <a:rPr lang="en-US" sz="917" baseline="0" dirty="0" smtClean="0">
                <a:solidFill>
                  <a:srgbClr val="C00000"/>
                </a:solidFill>
              </a:rPr>
              <a:t> F I D E N T I A L</a:t>
            </a:r>
            <a:endParaRPr lang="en-US" sz="1500" dirty="0">
              <a:solidFill>
                <a:srgbClr val="C00000"/>
              </a:solidFill>
            </a:endParaRPr>
          </a:p>
        </p:txBody>
      </p:sp>
    </p:spTree>
    <p:extLst>
      <p:ext uri="{BB962C8B-B14F-4D97-AF65-F5344CB8AC3E}">
        <p14:creationId xmlns:p14="http://schemas.microsoft.com/office/powerpoint/2010/main" val="2260763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F4F53F-1B2C-4280-9DEB-F86DCECCAE5D}" type="datetime1">
              <a:rPr lang="en-US" smtClean="0"/>
              <a:pPr/>
              <a:t>9/23/2014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1343833-45AE-4428-A403-57386BC15C9D}" type="slidenum">
              <a:rPr lang="en-US" smtClean="0"/>
              <a:pPr/>
              <a:t>‹#›</a:t>
            </a:fld>
            <a:endParaRPr lang="en-US" dirty="0"/>
          </a:p>
        </p:txBody>
      </p:sp>
    </p:spTree>
    <p:extLst>
      <p:ext uri="{BB962C8B-B14F-4D97-AF65-F5344CB8AC3E}">
        <p14:creationId xmlns:p14="http://schemas.microsoft.com/office/powerpoint/2010/main" val="2625955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4868" y="381000"/>
            <a:ext cx="2457648" cy="1333500"/>
          </a:xfrm>
        </p:spPr>
        <p:txBody>
          <a:bodyPr anchor="b"/>
          <a:lstStyle>
            <a:lvl1pPr>
              <a:defRPr sz="2667"/>
            </a:lvl1pPr>
          </a:lstStyle>
          <a:p>
            <a:r>
              <a:rPr lang="en-US" smtClean="0"/>
              <a:t>Click to edit Master title style</a:t>
            </a:r>
            <a:endParaRPr lang="en-US" dirty="0"/>
          </a:p>
        </p:txBody>
      </p:sp>
      <p:sp>
        <p:nvSpPr>
          <p:cNvPr id="3" name="Content Placeholder 2"/>
          <p:cNvSpPr>
            <a:spLocks noGrp="1"/>
          </p:cNvSpPr>
          <p:nvPr>
            <p:ph idx="1"/>
          </p:nvPr>
        </p:nvSpPr>
        <p:spPr>
          <a:xfrm>
            <a:off x="3239493" y="822856"/>
            <a:ext cx="3857625" cy="4061354"/>
          </a:xfrm>
        </p:spPr>
        <p:txBody>
          <a:bodyPr/>
          <a:lstStyle>
            <a:lvl1pPr>
              <a:defRPr sz="2667"/>
            </a:lvl1pPr>
            <a:lvl2pPr>
              <a:defRPr sz="2333"/>
            </a:lvl2pPr>
            <a:lvl3pPr>
              <a:defRPr sz="2000"/>
            </a:lvl3pPr>
            <a:lvl4pPr>
              <a:defRPr sz="1667"/>
            </a:lvl4pPr>
            <a:lvl5pPr>
              <a:defRPr sz="1667"/>
            </a:lvl5pPr>
            <a:lvl6pPr>
              <a:defRPr sz="1667"/>
            </a:lvl6pPr>
            <a:lvl7pPr>
              <a:defRPr sz="1667"/>
            </a:lvl7pPr>
            <a:lvl8pPr>
              <a:defRPr sz="1667"/>
            </a:lvl8pPr>
            <a:lvl9pPr>
              <a:defRPr sz="16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24868" y="1714500"/>
            <a:ext cx="2457648" cy="3176323"/>
          </a:xfrm>
        </p:spPr>
        <p:txBody>
          <a:bodyPr/>
          <a:lstStyle>
            <a:lvl1pPr marL="0" indent="0">
              <a:buNone/>
              <a:defRPr sz="1333"/>
            </a:lvl1pPr>
            <a:lvl2pPr marL="380985" indent="0">
              <a:buNone/>
              <a:defRPr sz="1167"/>
            </a:lvl2pPr>
            <a:lvl3pPr marL="761970" indent="0">
              <a:buNone/>
              <a:defRPr sz="1000"/>
            </a:lvl3pPr>
            <a:lvl4pPr marL="1142954" indent="0">
              <a:buNone/>
              <a:defRPr sz="833"/>
            </a:lvl4pPr>
            <a:lvl5pPr marL="1523939" indent="0">
              <a:buNone/>
              <a:defRPr sz="833"/>
            </a:lvl5pPr>
            <a:lvl6pPr marL="1904924" indent="0">
              <a:buNone/>
              <a:defRPr sz="833"/>
            </a:lvl6pPr>
            <a:lvl7pPr marL="2285909" indent="0">
              <a:buNone/>
              <a:defRPr sz="833"/>
            </a:lvl7pPr>
            <a:lvl8pPr marL="2666893" indent="0">
              <a:buNone/>
              <a:defRPr sz="833"/>
            </a:lvl8pPr>
            <a:lvl9pPr marL="3047878" indent="0">
              <a:buNone/>
              <a:defRPr sz="833"/>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2FC399-BC2C-4417-8DD2-CCD91B307C91}" type="datetime1">
              <a:rPr lang="en-US" smtClean="0"/>
              <a:pPr/>
              <a:t>9/23/2014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1343833-45AE-4428-A403-57386BC15C9D}" type="slidenum">
              <a:rPr lang="en-US" smtClean="0"/>
              <a:pPr/>
              <a:t>‹#›</a:t>
            </a:fld>
            <a:endParaRPr lang="en-US" dirty="0"/>
          </a:p>
        </p:txBody>
      </p:sp>
    </p:spTree>
    <p:extLst>
      <p:ext uri="{BB962C8B-B14F-4D97-AF65-F5344CB8AC3E}">
        <p14:creationId xmlns:p14="http://schemas.microsoft.com/office/powerpoint/2010/main" val="202638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4868" y="381000"/>
            <a:ext cx="2457648" cy="1333500"/>
          </a:xfrm>
        </p:spPr>
        <p:txBody>
          <a:bodyPr anchor="b"/>
          <a:lstStyle>
            <a:lvl1pPr>
              <a:defRPr sz="2667"/>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239493" y="822856"/>
            <a:ext cx="3857625" cy="4061354"/>
          </a:xfrm>
        </p:spPr>
        <p:txBody>
          <a:bodyPr anchor="t"/>
          <a:lstStyle>
            <a:lvl1pPr marL="0" indent="0">
              <a:buNone/>
              <a:defRPr sz="2667"/>
            </a:lvl1pPr>
            <a:lvl2pPr marL="380985" indent="0">
              <a:buNone/>
              <a:defRPr sz="2333"/>
            </a:lvl2pPr>
            <a:lvl3pPr marL="761970" indent="0">
              <a:buNone/>
              <a:defRPr sz="2000"/>
            </a:lvl3pPr>
            <a:lvl4pPr marL="1142954" indent="0">
              <a:buNone/>
              <a:defRPr sz="1667"/>
            </a:lvl4pPr>
            <a:lvl5pPr marL="1523939" indent="0">
              <a:buNone/>
              <a:defRPr sz="1667"/>
            </a:lvl5pPr>
            <a:lvl6pPr marL="1904924" indent="0">
              <a:buNone/>
              <a:defRPr sz="1667"/>
            </a:lvl6pPr>
            <a:lvl7pPr marL="2285909" indent="0">
              <a:buNone/>
              <a:defRPr sz="1667"/>
            </a:lvl7pPr>
            <a:lvl8pPr marL="2666893" indent="0">
              <a:buNone/>
              <a:defRPr sz="1667"/>
            </a:lvl8pPr>
            <a:lvl9pPr marL="3047878" indent="0">
              <a:buNone/>
              <a:defRPr sz="1667"/>
            </a:lvl9pPr>
          </a:lstStyle>
          <a:p>
            <a:r>
              <a:rPr lang="en-US" smtClean="0"/>
              <a:t>Click icon to add picture</a:t>
            </a:r>
            <a:endParaRPr lang="en-US" dirty="0"/>
          </a:p>
        </p:txBody>
      </p:sp>
      <p:sp>
        <p:nvSpPr>
          <p:cNvPr id="4" name="Text Placeholder 3"/>
          <p:cNvSpPr>
            <a:spLocks noGrp="1"/>
          </p:cNvSpPr>
          <p:nvPr>
            <p:ph type="body" sz="half" idx="2"/>
          </p:nvPr>
        </p:nvSpPr>
        <p:spPr>
          <a:xfrm>
            <a:off x="524868" y="1714500"/>
            <a:ext cx="2457648" cy="3176323"/>
          </a:xfrm>
        </p:spPr>
        <p:txBody>
          <a:bodyPr/>
          <a:lstStyle>
            <a:lvl1pPr marL="0" indent="0">
              <a:buNone/>
              <a:defRPr sz="1333"/>
            </a:lvl1pPr>
            <a:lvl2pPr marL="380985" indent="0">
              <a:buNone/>
              <a:defRPr sz="1167"/>
            </a:lvl2pPr>
            <a:lvl3pPr marL="761970" indent="0">
              <a:buNone/>
              <a:defRPr sz="1000"/>
            </a:lvl3pPr>
            <a:lvl4pPr marL="1142954" indent="0">
              <a:buNone/>
              <a:defRPr sz="833"/>
            </a:lvl4pPr>
            <a:lvl5pPr marL="1523939" indent="0">
              <a:buNone/>
              <a:defRPr sz="833"/>
            </a:lvl5pPr>
            <a:lvl6pPr marL="1904924" indent="0">
              <a:buNone/>
              <a:defRPr sz="833"/>
            </a:lvl6pPr>
            <a:lvl7pPr marL="2285909" indent="0">
              <a:buNone/>
              <a:defRPr sz="833"/>
            </a:lvl7pPr>
            <a:lvl8pPr marL="2666893" indent="0">
              <a:buNone/>
              <a:defRPr sz="833"/>
            </a:lvl8pPr>
            <a:lvl9pPr marL="3047878" indent="0">
              <a:buNone/>
              <a:defRPr sz="833"/>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14507A-39EF-4BD7-968A-4C93B3E0EEE2}" type="datetime1">
              <a:rPr lang="en-US" smtClean="0"/>
              <a:pPr/>
              <a:t>9/23/2014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1343833-45AE-4428-A403-57386BC15C9D}" type="slidenum">
              <a:rPr lang="en-US" smtClean="0"/>
              <a:pPr/>
              <a:t>‹#›</a:t>
            </a:fld>
            <a:endParaRPr lang="en-US" dirty="0"/>
          </a:p>
        </p:txBody>
      </p:sp>
    </p:spTree>
    <p:extLst>
      <p:ext uri="{BB962C8B-B14F-4D97-AF65-F5344CB8AC3E}">
        <p14:creationId xmlns:p14="http://schemas.microsoft.com/office/powerpoint/2010/main" val="3392583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3875" y="304272"/>
            <a:ext cx="6572250" cy="110463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23875" y="1521354"/>
            <a:ext cx="6572250" cy="36261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23875" y="5296960"/>
            <a:ext cx="1714500" cy="304271"/>
          </a:xfrm>
          <a:prstGeom prst="rect">
            <a:avLst/>
          </a:prstGeom>
        </p:spPr>
        <p:txBody>
          <a:bodyPr vert="horz" lIns="91440" tIns="45720" rIns="91440" bIns="45720" rtlCol="0" anchor="ctr"/>
          <a:lstStyle>
            <a:lvl1pPr algn="l">
              <a:defRPr sz="1000">
                <a:solidFill>
                  <a:schemeClr val="tx1">
                    <a:tint val="75000"/>
                  </a:schemeClr>
                </a:solidFill>
              </a:defRPr>
            </a:lvl1pPr>
          </a:lstStyle>
          <a:p>
            <a:fld id="{AB4318D3-9E32-4363-92FB-22EE93C01A4E}" type="datetime1">
              <a:rPr lang="en-US" smtClean="0"/>
              <a:pPr/>
              <a:t>9/23/2014</a:t>
            </a:fld>
            <a:endParaRPr lang="en-US" dirty="0"/>
          </a:p>
        </p:txBody>
      </p:sp>
      <p:sp>
        <p:nvSpPr>
          <p:cNvPr id="5" name="Footer Placeholder 4"/>
          <p:cNvSpPr>
            <a:spLocks noGrp="1"/>
          </p:cNvSpPr>
          <p:nvPr>
            <p:ph type="ftr" sz="quarter" idx="3"/>
          </p:nvPr>
        </p:nvSpPr>
        <p:spPr>
          <a:xfrm>
            <a:off x="2524125" y="5296960"/>
            <a:ext cx="2571750" cy="304271"/>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81625" y="5296960"/>
            <a:ext cx="1714500" cy="304271"/>
          </a:xfrm>
          <a:prstGeom prst="rect">
            <a:avLst/>
          </a:prstGeom>
        </p:spPr>
        <p:txBody>
          <a:bodyPr vert="horz" lIns="91440" tIns="45720" rIns="91440" bIns="45720" rtlCol="0" anchor="ctr"/>
          <a:lstStyle>
            <a:lvl1pPr algn="r">
              <a:defRPr sz="1000">
                <a:solidFill>
                  <a:schemeClr val="tx1">
                    <a:tint val="75000"/>
                  </a:schemeClr>
                </a:solidFill>
              </a:defRPr>
            </a:lvl1pPr>
          </a:lstStyle>
          <a:p>
            <a:fld id="{21343833-45AE-4428-A403-57386BC15C9D}" type="slidenum">
              <a:rPr lang="en-US" smtClean="0"/>
              <a:pPr/>
              <a:t>‹#›</a:t>
            </a:fld>
            <a:endParaRPr lang="en-US" dirty="0"/>
          </a:p>
        </p:txBody>
      </p:sp>
    </p:spTree>
    <p:extLst>
      <p:ext uri="{BB962C8B-B14F-4D97-AF65-F5344CB8AC3E}">
        <p14:creationId xmlns:p14="http://schemas.microsoft.com/office/powerpoint/2010/main" val="1085934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761970" rtl="0" eaLnBrk="1" latinLnBrk="0" hangingPunct="1">
        <a:lnSpc>
          <a:spcPct val="90000"/>
        </a:lnSpc>
        <a:spcBef>
          <a:spcPct val="0"/>
        </a:spcBef>
        <a:buNone/>
        <a:defRPr sz="3667" kern="1200">
          <a:solidFill>
            <a:schemeClr val="tx1"/>
          </a:solidFill>
          <a:latin typeface="+mj-lt"/>
          <a:ea typeface="+mj-ea"/>
          <a:cs typeface="+mj-cs"/>
        </a:defRPr>
      </a:lvl1pPr>
    </p:titleStyle>
    <p:bodyStyle>
      <a:lvl1pPr marL="190492" indent="-190492" algn="l" defTabSz="761970" rtl="0" eaLnBrk="1" latinLnBrk="0" hangingPunct="1">
        <a:lnSpc>
          <a:spcPct val="90000"/>
        </a:lnSpc>
        <a:spcBef>
          <a:spcPts val="833"/>
        </a:spcBef>
        <a:buFont typeface="Arial" panose="020B0604020202020204" pitchFamily="34" charset="0"/>
        <a:buChar char="•"/>
        <a:defRPr sz="2333" kern="1200">
          <a:solidFill>
            <a:schemeClr val="tx1"/>
          </a:solidFill>
          <a:latin typeface="+mn-lt"/>
          <a:ea typeface="+mn-ea"/>
          <a:cs typeface="+mn-cs"/>
        </a:defRPr>
      </a:lvl1pPr>
      <a:lvl2pPr marL="571477" indent="-190492" algn="l" defTabSz="761970" rtl="0" eaLnBrk="1" latinLnBrk="0" hangingPunct="1">
        <a:lnSpc>
          <a:spcPct val="90000"/>
        </a:lnSpc>
        <a:spcBef>
          <a:spcPts val="417"/>
        </a:spcBef>
        <a:buFont typeface="Arial" panose="020B0604020202020204" pitchFamily="34" charset="0"/>
        <a:buChar char="•"/>
        <a:defRPr sz="2000" kern="1200">
          <a:solidFill>
            <a:schemeClr val="tx1"/>
          </a:solidFill>
          <a:latin typeface="+mn-lt"/>
          <a:ea typeface="+mn-ea"/>
          <a:cs typeface="+mn-cs"/>
        </a:defRPr>
      </a:lvl2pPr>
      <a:lvl3pPr marL="952462" indent="-190492" algn="l" defTabSz="761970" rtl="0" eaLnBrk="1" latinLnBrk="0" hangingPunct="1">
        <a:lnSpc>
          <a:spcPct val="90000"/>
        </a:lnSpc>
        <a:spcBef>
          <a:spcPts val="417"/>
        </a:spcBef>
        <a:buFont typeface="Arial" panose="020B0604020202020204" pitchFamily="34" charset="0"/>
        <a:buChar char="•"/>
        <a:defRPr sz="1667" kern="1200">
          <a:solidFill>
            <a:schemeClr val="tx1"/>
          </a:solidFill>
          <a:latin typeface="+mn-lt"/>
          <a:ea typeface="+mn-ea"/>
          <a:cs typeface="+mn-cs"/>
        </a:defRPr>
      </a:lvl3pPr>
      <a:lvl4pPr marL="1333447"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4pPr>
      <a:lvl5pPr marL="1714431"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5pPr>
      <a:lvl6pPr marL="2095416"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6pPr>
      <a:lvl7pPr marL="2476401"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7pPr>
      <a:lvl8pPr marL="2857386"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8pPr>
      <a:lvl9pPr marL="3238370"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761970" rtl="0" eaLnBrk="1" latinLnBrk="0" hangingPunct="1">
        <a:defRPr sz="1500" kern="1200">
          <a:solidFill>
            <a:schemeClr val="tx1"/>
          </a:solidFill>
          <a:latin typeface="+mn-lt"/>
          <a:ea typeface="+mn-ea"/>
          <a:cs typeface="+mn-cs"/>
        </a:defRPr>
      </a:lvl1pPr>
      <a:lvl2pPr marL="380985" algn="l" defTabSz="761970" rtl="0" eaLnBrk="1" latinLnBrk="0" hangingPunct="1">
        <a:defRPr sz="1500" kern="1200">
          <a:solidFill>
            <a:schemeClr val="tx1"/>
          </a:solidFill>
          <a:latin typeface="+mn-lt"/>
          <a:ea typeface="+mn-ea"/>
          <a:cs typeface="+mn-cs"/>
        </a:defRPr>
      </a:lvl2pPr>
      <a:lvl3pPr marL="761970" algn="l" defTabSz="761970" rtl="0" eaLnBrk="1" latinLnBrk="0" hangingPunct="1">
        <a:defRPr sz="1500" kern="1200">
          <a:solidFill>
            <a:schemeClr val="tx1"/>
          </a:solidFill>
          <a:latin typeface="+mn-lt"/>
          <a:ea typeface="+mn-ea"/>
          <a:cs typeface="+mn-cs"/>
        </a:defRPr>
      </a:lvl3pPr>
      <a:lvl4pPr marL="1142954" algn="l" defTabSz="761970" rtl="0" eaLnBrk="1" latinLnBrk="0" hangingPunct="1">
        <a:defRPr sz="1500" kern="1200">
          <a:solidFill>
            <a:schemeClr val="tx1"/>
          </a:solidFill>
          <a:latin typeface="+mn-lt"/>
          <a:ea typeface="+mn-ea"/>
          <a:cs typeface="+mn-cs"/>
        </a:defRPr>
      </a:lvl4pPr>
      <a:lvl5pPr marL="1523939" algn="l" defTabSz="761970" rtl="0" eaLnBrk="1" latinLnBrk="0" hangingPunct="1">
        <a:defRPr sz="1500" kern="1200">
          <a:solidFill>
            <a:schemeClr val="tx1"/>
          </a:solidFill>
          <a:latin typeface="+mn-lt"/>
          <a:ea typeface="+mn-ea"/>
          <a:cs typeface="+mn-cs"/>
        </a:defRPr>
      </a:lvl5pPr>
      <a:lvl6pPr marL="1904924" algn="l" defTabSz="761970" rtl="0" eaLnBrk="1" latinLnBrk="0" hangingPunct="1">
        <a:defRPr sz="1500" kern="1200">
          <a:solidFill>
            <a:schemeClr val="tx1"/>
          </a:solidFill>
          <a:latin typeface="+mn-lt"/>
          <a:ea typeface="+mn-ea"/>
          <a:cs typeface="+mn-cs"/>
        </a:defRPr>
      </a:lvl6pPr>
      <a:lvl7pPr marL="2285909" algn="l" defTabSz="761970" rtl="0" eaLnBrk="1" latinLnBrk="0" hangingPunct="1">
        <a:defRPr sz="1500" kern="1200">
          <a:solidFill>
            <a:schemeClr val="tx1"/>
          </a:solidFill>
          <a:latin typeface="+mn-lt"/>
          <a:ea typeface="+mn-ea"/>
          <a:cs typeface="+mn-cs"/>
        </a:defRPr>
      </a:lvl7pPr>
      <a:lvl8pPr marL="2666893" algn="l" defTabSz="761970" rtl="0" eaLnBrk="1" latinLnBrk="0" hangingPunct="1">
        <a:defRPr sz="1500" kern="1200">
          <a:solidFill>
            <a:schemeClr val="tx1"/>
          </a:solidFill>
          <a:latin typeface="+mn-lt"/>
          <a:ea typeface="+mn-ea"/>
          <a:cs typeface="+mn-cs"/>
        </a:defRPr>
      </a:lvl8pPr>
      <a:lvl9pPr marL="3047878" algn="l" defTabSz="76197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athryn Nyquist\Documents\My Dropbox\Business\NVA\Logo\nva_new_horiz_white_938x168.png"/>
          <p:cNvPicPr>
            <a:picLocks noChangeAspect="1" noChangeArrowheads="1"/>
          </p:cNvPicPr>
          <p:nvPr/>
        </p:nvPicPr>
        <p:blipFill>
          <a:blip r:embed="rId3" cstate="print"/>
          <a:stretch>
            <a:fillRect/>
          </a:stretch>
        </p:blipFill>
        <p:spPr bwMode="auto">
          <a:xfrm>
            <a:off x="590968" y="3013710"/>
            <a:ext cx="6316144" cy="1171433"/>
          </a:xfrm>
          <a:prstGeom prst="rect">
            <a:avLst/>
          </a:prstGeom>
          <a:noFill/>
        </p:spPr>
      </p:pic>
      <p:sp>
        <p:nvSpPr>
          <p:cNvPr id="7" name="TextBox 6"/>
          <p:cNvSpPr txBox="1"/>
          <p:nvPr/>
        </p:nvSpPr>
        <p:spPr>
          <a:xfrm>
            <a:off x="4479678" y="4347211"/>
            <a:ext cx="2697719" cy="630938"/>
          </a:xfrm>
          <a:prstGeom prst="rect">
            <a:avLst/>
          </a:prstGeom>
          <a:noFill/>
        </p:spPr>
        <p:txBody>
          <a:bodyPr wrap="none" lIns="76197" tIns="38098" rIns="76197" bIns="38098" rtlCol="0">
            <a:spAutoFit/>
          </a:bodyPr>
          <a:lstStyle/>
          <a:p>
            <a:pPr algn="r"/>
            <a:r>
              <a:rPr lang="en-US" dirty="0" err="1" smtClean="0">
                <a:solidFill>
                  <a:schemeClr val="tx1">
                    <a:lumMod val="50000"/>
                    <a:lumOff val="50000"/>
                  </a:schemeClr>
                </a:solidFill>
                <a:latin typeface="Arial Black" pitchFamily="34" charset="0"/>
              </a:rPr>
              <a:t>Saloni</a:t>
            </a:r>
            <a:r>
              <a:rPr lang="en-US" dirty="0" smtClean="0">
                <a:solidFill>
                  <a:schemeClr val="tx1">
                    <a:lumMod val="50000"/>
                    <a:lumOff val="50000"/>
                  </a:schemeClr>
                </a:solidFill>
                <a:latin typeface="Arial Black" pitchFamily="34" charset="0"/>
              </a:rPr>
              <a:t> </a:t>
            </a:r>
            <a:r>
              <a:rPr lang="en-US" dirty="0" err="1" smtClean="0">
                <a:solidFill>
                  <a:schemeClr val="tx1">
                    <a:lumMod val="50000"/>
                    <a:lumOff val="50000"/>
                  </a:schemeClr>
                </a:solidFill>
                <a:latin typeface="Arial Black" pitchFamily="34" charset="0"/>
              </a:rPr>
              <a:t>Doshi</a:t>
            </a:r>
            <a:r>
              <a:rPr lang="en-US" dirty="0" smtClean="0">
                <a:solidFill>
                  <a:schemeClr val="tx1">
                    <a:lumMod val="50000"/>
                    <a:lumOff val="50000"/>
                  </a:schemeClr>
                </a:solidFill>
                <a:latin typeface="Arial Black" pitchFamily="34" charset="0"/>
              </a:rPr>
              <a:t> </a:t>
            </a:r>
            <a:r>
              <a:rPr lang="en-US" b="1" dirty="0" smtClean="0">
                <a:solidFill>
                  <a:schemeClr val="tx1">
                    <a:lumMod val="50000"/>
                    <a:lumOff val="50000"/>
                  </a:schemeClr>
                </a:solidFill>
              </a:rPr>
              <a:t>Associate</a:t>
            </a:r>
          </a:p>
          <a:p>
            <a:pPr algn="r"/>
            <a:r>
              <a:rPr lang="en-US" b="1" dirty="0" smtClean="0">
                <a:solidFill>
                  <a:schemeClr val="tx1">
                    <a:lumMod val="50000"/>
                    <a:lumOff val="50000"/>
                  </a:schemeClr>
                </a:solidFill>
              </a:rPr>
              <a:t>Denver, CO</a:t>
            </a:r>
            <a:endParaRPr lang="en-US" b="1" dirty="0" smtClean="0">
              <a:solidFill>
                <a:schemeClr val="tx1">
                  <a:lumMod val="50000"/>
                  <a:lumOff val="50000"/>
                </a:schemeClr>
              </a:solidFill>
              <a:latin typeface="Arial Black" pitchFamily="34" charset="0"/>
            </a:endParaRPr>
          </a:p>
        </p:txBody>
      </p:sp>
      <p:sp>
        <p:nvSpPr>
          <p:cNvPr id="8" name="TextBox 7"/>
          <p:cNvSpPr txBox="1"/>
          <p:nvPr/>
        </p:nvSpPr>
        <p:spPr>
          <a:xfrm>
            <a:off x="1634490" y="1451611"/>
            <a:ext cx="4983480" cy="1261884"/>
          </a:xfrm>
          <a:prstGeom prst="rect">
            <a:avLst/>
          </a:prstGeom>
          <a:noFill/>
        </p:spPr>
        <p:txBody>
          <a:bodyPr wrap="square" rtlCol="0">
            <a:spAutoFit/>
          </a:bodyPr>
          <a:lstStyle/>
          <a:p>
            <a:r>
              <a:rPr lang="en-US" sz="2000" b="1" dirty="0">
                <a:solidFill>
                  <a:schemeClr val="tx1">
                    <a:lumMod val="50000"/>
                    <a:lumOff val="50000"/>
                  </a:schemeClr>
                </a:solidFill>
              </a:rPr>
              <a:t>INFORMATION TECHNOLOGY: </a:t>
            </a:r>
            <a:endParaRPr lang="en-US" sz="2000" b="1" dirty="0" smtClean="0">
              <a:solidFill>
                <a:schemeClr val="tx1">
                  <a:lumMod val="50000"/>
                  <a:lumOff val="50000"/>
                </a:schemeClr>
              </a:solidFill>
            </a:endParaRPr>
          </a:p>
          <a:p>
            <a:r>
              <a:rPr lang="en-US" sz="2000" b="1" i="1" dirty="0" smtClean="0">
                <a:solidFill>
                  <a:schemeClr val="tx1">
                    <a:lumMod val="50000"/>
                    <a:lumOff val="50000"/>
                  </a:schemeClr>
                </a:solidFill>
              </a:rPr>
              <a:t>CHOOSING </a:t>
            </a:r>
            <a:r>
              <a:rPr lang="en-US" sz="2000" b="1" i="1" dirty="0">
                <a:solidFill>
                  <a:schemeClr val="tx1">
                    <a:lumMod val="50000"/>
                    <a:lumOff val="50000"/>
                  </a:schemeClr>
                </a:solidFill>
              </a:rPr>
              <a:t>THE RIGHT SYSTEMS FOR YOUR FOOD </a:t>
            </a:r>
            <a:r>
              <a:rPr lang="en-US" sz="2000" b="1" i="1" dirty="0" smtClean="0">
                <a:solidFill>
                  <a:schemeClr val="tx1">
                    <a:lumMod val="50000"/>
                    <a:lumOff val="50000"/>
                  </a:schemeClr>
                </a:solidFill>
              </a:rPr>
              <a:t>ENTERPRISE</a:t>
            </a:r>
          </a:p>
          <a:p>
            <a:r>
              <a:rPr lang="en-US" sz="1600" b="1" i="1" dirty="0" smtClean="0">
                <a:solidFill>
                  <a:schemeClr val="bg1">
                    <a:lumMod val="65000"/>
                  </a:schemeClr>
                </a:solidFill>
              </a:rPr>
              <a:t>FSC Webinar September 24, 2014</a:t>
            </a:r>
            <a:endParaRPr lang="en-US" sz="1600" dirty="0" smtClean="0">
              <a:solidFill>
                <a:schemeClr val="bg1">
                  <a:lumMod val="65000"/>
                </a:schemeClr>
              </a:solidFill>
            </a:endParaRPr>
          </a:p>
        </p:txBody>
      </p:sp>
      <p:cxnSp>
        <p:nvCxnSpPr>
          <p:cNvPr id="10" name="Straight Connector 9"/>
          <p:cNvCxnSpPr/>
          <p:nvPr/>
        </p:nvCxnSpPr>
        <p:spPr>
          <a:xfrm flipV="1">
            <a:off x="1097280" y="1314450"/>
            <a:ext cx="11430" cy="1394460"/>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Isosceles Triangle 12"/>
          <p:cNvSpPr/>
          <p:nvPr/>
        </p:nvSpPr>
        <p:spPr>
          <a:xfrm rot="5400000">
            <a:off x="1480185" y="3299460"/>
            <a:ext cx="3082290" cy="445770"/>
          </a:xfrm>
          <a:prstGeom prst="triangle">
            <a:avLst/>
          </a:prstGeom>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431344" y="206298"/>
            <a:ext cx="7847242" cy="718985"/>
          </a:xfrm>
        </p:spPr>
        <p:txBody>
          <a:bodyPr>
            <a:normAutofit/>
          </a:bodyPr>
          <a:lstStyle/>
          <a:p>
            <a:r>
              <a:rPr lang="en-US" dirty="0" smtClean="0"/>
              <a:t>Build process flow - framework</a:t>
            </a:r>
            <a:endParaRPr lang="en-US" dirty="0"/>
          </a:p>
        </p:txBody>
      </p:sp>
      <p:sp>
        <p:nvSpPr>
          <p:cNvPr id="4" name="Slide Number Placeholder 3"/>
          <p:cNvSpPr>
            <a:spLocks noGrp="1"/>
          </p:cNvSpPr>
          <p:nvPr>
            <p:ph type="sldNum" sz="quarter" idx="12"/>
          </p:nvPr>
        </p:nvSpPr>
        <p:spPr/>
        <p:txBody>
          <a:bodyPr/>
          <a:lstStyle/>
          <a:p>
            <a:fld id="{21343833-45AE-4428-A403-57386BC15C9D}" type="slidenum">
              <a:rPr lang="en-US" smtClean="0"/>
              <a:pPr/>
              <a:t>10</a:t>
            </a:fld>
            <a:endParaRPr lang="en-US" dirty="0"/>
          </a:p>
        </p:txBody>
      </p:sp>
      <p:sp>
        <p:nvSpPr>
          <p:cNvPr id="6" name="Rectangle 5"/>
          <p:cNvSpPr/>
          <p:nvPr/>
        </p:nvSpPr>
        <p:spPr>
          <a:xfrm>
            <a:off x="544285" y="963021"/>
            <a:ext cx="6590393" cy="762909"/>
          </a:xfrm>
          <a:prstGeom prst="rect">
            <a:avLst/>
          </a:prstGeom>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algn="ctr"/>
            <a:r>
              <a:rPr lang="en-US" sz="1500" b="1" dirty="0"/>
              <a:t>Business </a:t>
            </a:r>
            <a:r>
              <a:rPr lang="en-US" sz="1500" b="1" dirty="0" smtClean="0"/>
              <a:t>overview</a:t>
            </a:r>
          </a:p>
          <a:p>
            <a:pPr algn="ctr"/>
            <a:r>
              <a:rPr lang="en-US" sz="1400" dirty="0" smtClean="0"/>
              <a:t>Describe your vision and mission, and core operations and revenue streams.</a:t>
            </a:r>
            <a:endParaRPr lang="en-US" sz="1400"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397938971"/>
              </p:ext>
            </p:extLst>
          </p:nvPr>
        </p:nvGraphicFramePr>
        <p:xfrm>
          <a:off x="570955" y="1791170"/>
          <a:ext cx="2160815" cy="3840480"/>
        </p:xfrm>
        <a:graphic>
          <a:graphicData uri="http://schemas.openxmlformats.org/drawingml/2006/table">
            <a:tbl>
              <a:tblPr firstRow="1">
                <a:tableStyleId>{FABFCF23-3B69-468F-B69F-88F6DE6A72F2}</a:tableStyleId>
              </a:tblPr>
              <a:tblGrid>
                <a:gridCol w="2160815"/>
              </a:tblGrid>
              <a:tr h="228600">
                <a:tc>
                  <a:txBody>
                    <a:bodyPr/>
                    <a:lstStyle/>
                    <a:p>
                      <a:r>
                        <a:rPr lang="en-US" dirty="0" smtClean="0"/>
                        <a:t>List</a:t>
                      </a:r>
                      <a:r>
                        <a:rPr lang="en-US" baseline="0" dirty="0" smtClean="0"/>
                        <a:t> f</a:t>
                      </a:r>
                      <a:r>
                        <a:rPr lang="en-US" dirty="0" smtClean="0"/>
                        <a:t>unctions</a:t>
                      </a:r>
                      <a:endParaRPr lang="en-US" dirty="0"/>
                    </a:p>
                  </a:txBody>
                  <a:tcPr/>
                </a:tc>
              </a:tr>
              <a:tr h="2309385">
                <a:tc>
                  <a:txBody>
                    <a:bodyPr/>
                    <a:lstStyle/>
                    <a:p>
                      <a:pPr marL="285750" indent="-285750">
                        <a:buFont typeface="Arial" panose="020B0604020202020204" pitchFamily="34" charset="0"/>
                        <a:buChar char="•"/>
                      </a:pPr>
                      <a:r>
                        <a:rPr lang="en-US" dirty="0" smtClean="0"/>
                        <a:t>Supply / demand planning</a:t>
                      </a:r>
                      <a:endParaRPr lang="en-US" dirty="0"/>
                    </a:p>
                    <a:p>
                      <a:pPr marL="285750" indent="-285750">
                        <a:buFont typeface="Arial" panose="020B0604020202020204" pitchFamily="34" charset="0"/>
                        <a:buChar char="•"/>
                      </a:pPr>
                      <a:r>
                        <a:rPr lang="en-US" dirty="0" smtClean="0"/>
                        <a:t>Supplier communication</a:t>
                      </a:r>
                      <a:endParaRPr lang="en-US" dirty="0"/>
                    </a:p>
                    <a:p>
                      <a:pPr marL="285750" indent="-285750">
                        <a:buFont typeface="Arial" panose="020B0604020202020204" pitchFamily="34" charset="0"/>
                        <a:buChar char="•"/>
                      </a:pPr>
                      <a:r>
                        <a:rPr lang="en-US" dirty="0" smtClean="0"/>
                        <a:t>Sales and marketing</a:t>
                      </a:r>
                      <a:endParaRPr lang="en-US" dirty="0"/>
                    </a:p>
                    <a:p>
                      <a:pPr marL="285750" indent="-285750">
                        <a:buFont typeface="Arial" panose="020B0604020202020204" pitchFamily="34" charset="0"/>
                        <a:buChar char="•"/>
                      </a:pPr>
                      <a:r>
                        <a:rPr lang="en-US" dirty="0" smtClean="0"/>
                        <a:t>Purchasing</a:t>
                      </a:r>
                      <a:endParaRPr lang="en-US" dirty="0"/>
                    </a:p>
                    <a:p>
                      <a:pPr marL="285750" indent="-285750">
                        <a:buFont typeface="Arial" panose="020B0604020202020204" pitchFamily="34" charset="0"/>
                        <a:buChar char="•"/>
                      </a:pPr>
                      <a:r>
                        <a:rPr lang="en-US" dirty="0" smtClean="0"/>
                        <a:t>Receiving </a:t>
                      </a:r>
                      <a:r>
                        <a:rPr lang="en-US" baseline="0" dirty="0" smtClean="0"/>
                        <a:t>and i</a:t>
                      </a:r>
                      <a:r>
                        <a:rPr lang="en-US" dirty="0" smtClean="0"/>
                        <a:t>nventory</a:t>
                      </a:r>
                      <a:r>
                        <a:rPr lang="en-US" baseline="0" dirty="0" smtClean="0"/>
                        <a:t> management</a:t>
                      </a:r>
                      <a:endParaRPr lang="en-US" dirty="0"/>
                    </a:p>
                    <a:p>
                      <a:pPr marL="285750" indent="-285750">
                        <a:buFont typeface="Arial" panose="020B0604020202020204" pitchFamily="34" charset="0"/>
                        <a:buChar char="•"/>
                      </a:pPr>
                      <a:r>
                        <a:rPr lang="en-US" dirty="0" smtClean="0"/>
                        <a:t>Processing and packing</a:t>
                      </a:r>
                    </a:p>
                    <a:p>
                      <a:pPr marL="285750" indent="-285750">
                        <a:buFont typeface="Arial" panose="020B0604020202020204" pitchFamily="34" charset="0"/>
                        <a:buChar char="•"/>
                      </a:pPr>
                      <a:r>
                        <a:rPr lang="en-US" dirty="0" smtClean="0"/>
                        <a:t>Order fulfillment</a:t>
                      </a:r>
                      <a:endParaRPr lang="en-US" dirty="0"/>
                    </a:p>
                    <a:p>
                      <a:pPr marL="285750" indent="-285750">
                        <a:buFont typeface="Arial" panose="020B0604020202020204" pitchFamily="34" charset="0"/>
                        <a:buChar char="•"/>
                      </a:pPr>
                      <a:r>
                        <a:rPr lang="en-US" dirty="0" smtClean="0"/>
                        <a:t>Logistics</a:t>
                      </a:r>
                      <a:endParaRPr lang="en-US" dirty="0"/>
                    </a:p>
                    <a:p>
                      <a:pPr marL="285750" indent="-285750">
                        <a:buFont typeface="Arial" panose="020B0604020202020204" pitchFamily="34" charset="0"/>
                        <a:buChar char="•"/>
                      </a:pPr>
                      <a:r>
                        <a:rPr lang="en-US" dirty="0" smtClean="0"/>
                        <a:t>Accounting</a:t>
                      </a:r>
                      <a:endParaRPr lang="en-US" dirty="0"/>
                    </a:p>
                    <a:p>
                      <a:pPr marL="285750" indent="-285750">
                        <a:buFont typeface="Arial" panose="020B0604020202020204" pitchFamily="34" charset="0"/>
                        <a:buChar char="•"/>
                      </a:pPr>
                      <a:r>
                        <a:rPr lang="en-US" dirty="0" smtClean="0"/>
                        <a:t>Food safety</a:t>
                      </a:r>
                      <a:endParaRPr lang="en-US" dirty="0"/>
                    </a:p>
                  </a:txBody>
                  <a:tcPr/>
                </a:tc>
              </a:tr>
            </a:tbl>
          </a:graphicData>
        </a:graphic>
      </p:graphicFrame>
      <p:graphicFrame>
        <p:nvGraphicFramePr>
          <p:cNvPr id="11" name="Content Placeholder 8"/>
          <p:cNvGraphicFramePr>
            <a:graphicFrameLocks/>
          </p:cNvGraphicFramePr>
          <p:nvPr>
            <p:extLst>
              <p:ext uri="{D42A27DB-BD31-4B8C-83A1-F6EECF244321}">
                <p14:modId xmlns:p14="http://schemas.microsoft.com/office/powerpoint/2010/main" val="2155280945"/>
              </p:ext>
            </p:extLst>
          </p:nvPr>
        </p:nvGraphicFramePr>
        <p:xfrm>
          <a:off x="3048633" y="1916430"/>
          <a:ext cx="4041777" cy="1600199"/>
        </p:xfrm>
        <a:graphic>
          <a:graphicData uri="http://schemas.openxmlformats.org/drawingml/2006/table">
            <a:tbl>
              <a:tblPr firstRow="1">
                <a:tableStyleId>{5A111915-BE36-4E01-A7E5-04B1672EAD32}</a:tableStyleId>
              </a:tblPr>
              <a:tblGrid>
                <a:gridCol w="4041777"/>
              </a:tblGrid>
              <a:tr h="342589">
                <a:tc>
                  <a:txBody>
                    <a:bodyPr/>
                    <a:lstStyle/>
                    <a:p>
                      <a:r>
                        <a:rPr lang="en-US" dirty="0" smtClean="0"/>
                        <a:t>Define process</a:t>
                      </a:r>
                      <a:endParaRPr lang="en-US" dirty="0"/>
                    </a:p>
                  </a:txBody>
                  <a:tcPr/>
                </a:tc>
              </a:tr>
              <a:tr h="1257610">
                <a:tc>
                  <a:txBody>
                    <a:bodyPr/>
                    <a:lstStyle/>
                    <a:p>
                      <a:pPr marL="285750" indent="-285750">
                        <a:buFont typeface="Arial" panose="020B0604020202020204" pitchFamily="34" charset="0"/>
                        <a:buChar char="•"/>
                      </a:pPr>
                      <a:r>
                        <a:rPr lang="en-US" dirty="0" smtClean="0"/>
                        <a:t>How is the function executed?</a:t>
                      </a:r>
                    </a:p>
                    <a:p>
                      <a:pPr marL="285750" indent="-285750">
                        <a:buFont typeface="Arial" panose="020B0604020202020204" pitchFamily="34" charset="0"/>
                        <a:buChar char="•"/>
                      </a:pPr>
                      <a:r>
                        <a:rPr lang="en-US" dirty="0" smtClean="0"/>
                        <a:t>Who is involved in each step?</a:t>
                      </a:r>
                    </a:p>
                    <a:p>
                      <a:pPr marL="285750" indent="-285750">
                        <a:buFont typeface="Arial" panose="020B0604020202020204" pitchFamily="34" charset="0"/>
                        <a:buChar char="•"/>
                      </a:pPr>
                      <a:r>
                        <a:rPr lang="en-US" dirty="0" smtClean="0"/>
                        <a:t>How is information gathered, used and shared in each step?</a:t>
                      </a:r>
                    </a:p>
                  </a:txBody>
                  <a:tcPr>
                    <a:solidFill>
                      <a:schemeClr val="bg1"/>
                    </a:solidFill>
                  </a:tcPr>
                </a:tc>
              </a:tr>
            </a:tbl>
          </a:graphicData>
        </a:graphic>
      </p:graphicFrame>
      <p:graphicFrame>
        <p:nvGraphicFramePr>
          <p:cNvPr id="12" name="Content Placeholder 8"/>
          <p:cNvGraphicFramePr>
            <a:graphicFrameLocks/>
          </p:cNvGraphicFramePr>
          <p:nvPr>
            <p:extLst>
              <p:ext uri="{D42A27DB-BD31-4B8C-83A1-F6EECF244321}">
                <p14:modId xmlns:p14="http://schemas.microsoft.com/office/powerpoint/2010/main" val="1341342209"/>
              </p:ext>
            </p:extLst>
          </p:nvPr>
        </p:nvGraphicFramePr>
        <p:xfrm>
          <a:off x="3055075" y="3518352"/>
          <a:ext cx="4039145" cy="1585939"/>
        </p:xfrm>
        <a:graphic>
          <a:graphicData uri="http://schemas.openxmlformats.org/drawingml/2006/table">
            <a:tbl>
              <a:tblPr firstRow="1">
                <a:tableStyleId>{FABFCF23-3B69-468F-B69F-88F6DE6A72F2}</a:tableStyleId>
              </a:tblPr>
              <a:tblGrid>
                <a:gridCol w="4039145"/>
              </a:tblGrid>
              <a:tr h="145889">
                <a:tc>
                  <a:txBody>
                    <a:bodyPr/>
                    <a:lstStyle/>
                    <a:p>
                      <a:r>
                        <a:rPr lang="en-US" dirty="0" smtClean="0"/>
                        <a:t>Current</a:t>
                      </a:r>
                      <a:r>
                        <a:rPr lang="en-US" baseline="0" dirty="0" smtClean="0"/>
                        <a:t> technology</a:t>
                      </a:r>
                      <a:endParaRPr lang="en-US" dirty="0"/>
                    </a:p>
                  </a:txBody>
                  <a:tcPr/>
                </a:tc>
              </a:tr>
              <a:tr h="1265899">
                <a:tc>
                  <a:txBody>
                    <a:bodyPr/>
                    <a:lstStyle/>
                    <a:p>
                      <a:pPr marL="285750" indent="-285750">
                        <a:buFont typeface="Arial" panose="020B0604020202020204" pitchFamily="34" charset="0"/>
                        <a:buChar char="•"/>
                      </a:pPr>
                      <a:r>
                        <a:rPr lang="en-US" dirty="0" smtClean="0"/>
                        <a:t>What technology solutions are currently being used to track, use and share data? </a:t>
                      </a:r>
                    </a:p>
                    <a:p>
                      <a:pPr marL="285750" indent="-285750">
                        <a:buFont typeface="Arial" panose="020B0604020202020204" pitchFamily="34" charset="0"/>
                        <a:buChar char="•"/>
                      </a:pPr>
                      <a:r>
                        <a:rPr lang="en-US" dirty="0" smtClean="0"/>
                        <a:t>What “non tech” solutions are being used?</a:t>
                      </a:r>
                    </a:p>
                    <a:p>
                      <a:pPr marL="285750" indent="-285750">
                        <a:buFont typeface="Arial" panose="020B0604020202020204" pitchFamily="34" charset="0"/>
                        <a:buChar char="•"/>
                      </a:pPr>
                      <a:r>
                        <a:rPr lang="en-US" dirty="0" smtClean="0"/>
                        <a:t>Who are the users of these solutions?</a:t>
                      </a:r>
                    </a:p>
                  </a:txBody>
                  <a:tcPr/>
                </a:tc>
              </a:tr>
            </a:tbl>
          </a:graphicData>
        </a:graphic>
      </p:graphicFrame>
      <p:sp>
        <p:nvSpPr>
          <p:cNvPr id="10" name="Oval 9"/>
          <p:cNvSpPr/>
          <p:nvPr/>
        </p:nvSpPr>
        <p:spPr>
          <a:xfrm>
            <a:off x="7166833" y="88698"/>
            <a:ext cx="331939" cy="33193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b="1" dirty="0" smtClean="0"/>
              <a:t>1</a:t>
            </a:r>
            <a:endParaRPr lang="en-US" sz="1200" b="1" dirty="0"/>
          </a:p>
        </p:txBody>
      </p:sp>
    </p:spTree>
    <p:extLst>
      <p:ext uri="{BB962C8B-B14F-4D97-AF65-F5344CB8AC3E}">
        <p14:creationId xmlns:p14="http://schemas.microsoft.com/office/powerpoint/2010/main" val="36925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600" dirty="0" smtClean="0"/>
              <a:t>Process flow example</a:t>
            </a:r>
            <a:endParaRPr lang="en-US" dirty="0"/>
          </a:p>
        </p:txBody>
      </p:sp>
      <p:sp>
        <p:nvSpPr>
          <p:cNvPr id="4" name="Slide Number Placeholder 3"/>
          <p:cNvSpPr>
            <a:spLocks noGrp="1"/>
          </p:cNvSpPr>
          <p:nvPr>
            <p:ph type="sldNum" sz="quarter" idx="12"/>
          </p:nvPr>
        </p:nvSpPr>
        <p:spPr/>
        <p:txBody>
          <a:bodyPr/>
          <a:lstStyle/>
          <a:p>
            <a:fld id="{21343833-45AE-4428-A403-57386BC15C9D}" type="slidenum">
              <a:rPr lang="en-US" smtClean="0"/>
              <a:pPr/>
              <a:t>11</a:t>
            </a:fld>
            <a:endParaRPr lang="en-US" dirty="0"/>
          </a:p>
        </p:txBody>
      </p:sp>
      <p:sp>
        <p:nvSpPr>
          <p:cNvPr id="5" name="Slide Number Placeholder 5"/>
          <p:cNvSpPr txBox="1">
            <a:spLocks/>
          </p:cNvSpPr>
          <p:nvPr/>
        </p:nvSpPr>
        <p:spPr>
          <a:xfrm>
            <a:off x="5814370" y="4786061"/>
            <a:ext cx="1714500" cy="253560"/>
          </a:xfrm>
          <a:prstGeom prst="rect">
            <a:avLst/>
          </a:prstGeom>
        </p:spPr>
        <p:txBody>
          <a:bodyPr vert="horz" lIns="91440" tIns="45720" rIns="91440" bIns="45720" rtlCol="0" anchor="ctr"/>
          <a:lstStyle>
            <a:defPPr>
              <a:defRPr lang="en-US"/>
            </a:defPPr>
            <a:lvl1pPr marL="0" algn="r" defTabSz="914305" rtl="0" eaLnBrk="1" latinLnBrk="0" hangingPunct="1">
              <a:defRPr sz="1000" kern="1200">
                <a:solidFill>
                  <a:schemeClr val="tx1">
                    <a:tint val="75000"/>
                  </a:schemeClr>
                </a:solidFill>
                <a:latin typeface="+mn-lt"/>
                <a:ea typeface="+mn-ea"/>
                <a:cs typeface="+mn-cs"/>
              </a:defRPr>
            </a:lvl1pPr>
            <a:lvl2pPr marL="457152" algn="l" defTabSz="914305" rtl="0" eaLnBrk="1" latinLnBrk="0" hangingPunct="1">
              <a:defRPr sz="1800" kern="1200">
                <a:solidFill>
                  <a:schemeClr val="tx1"/>
                </a:solidFill>
                <a:latin typeface="+mn-lt"/>
                <a:ea typeface="+mn-ea"/>
                <a:cs typeface="+mn-cs"/>
              </a:defRPr>
            </a:lvl2pPr>
            <a:lvl3pPr marL="914305" algn="l" defTabSz="914305" rtl="0" eaLnBrk="1" latinLnBrk="0" hangingPunct="1">
              <a:defRPr sz="1800" kern="1200">
                <a:solidFill>
                  <a:schemeClr val="tx1"/>
                </a:solidFill>
                <a:latin typeface="+mn-lt"/>
                <a:ea typeface="+mn-ea"/>
                <a:cs typeface="+mn-cs"/>
              </a:defRPr>
            </a:lvl3pPr>
            <a:lvl4pPr marL="1371457" algn="l" defTabSz="914305" rtl="0" eaLnBrk="1" latinLnBrk="0" hangingPunct="1">
              <a:defRPr sz="1800" kern="1200">
                <a:solidFill>
                  <a:schemeClr val="tx1"/>
                </a:solidFill>
                <a:latin typeface="+mn-lt"/>
                <a:ea typeface="+mn-ea"/>
                <a:cs typeface="+mn-cs"/>
              </a:defRPr>
            </a:lvl4pPr>
            <a:lvl5pPr marL="1828609" algn="l" defTabSz="914305" rtl="0" eaLnBrk="1" latinLnBrk="0" hangingPunct="1">
              <a:defRPr sz="1800" kern="1200">
                <a:solidFill>
                  <a:schemeClr val="tx1"/>
                </a:solidFill>
                <a:latin typeface="+mn-lt"/>
                <a:ea typeface="+mn-ea"/>
                <a:cs typeface="+mn-cs"/>
              </a:defRPr>
            </a:lvl5pPr>
            <a:lvl6pPr marL="2285761" algn="l" defTabSz="914305" rtl="0" eaLnBrk="1" latinLnBrk="0" hangingPunct="1">
              <a:defRPr sz="1800" kern="1200">
                <a:solidFill>
                  <a:schemeClr val="tx1"/>
                </a:solidFill>
                <a:latin typeface="+mn-lt"/>
                <a:ea typeface="+mn-ea"/>
                <a:cs typeface="+mn-cs"/>
              </a:defRPr>
            </a:lvl6pPr>
            <a:lvl7pPr marL="2742913" algn="l" defTabSz="914305" rtl="0" eaLnBrk="1" latinLnBrk="0" hangingPunct="1">
              <a:defRPr sz="1800" kern="1200">
                <a:solidFill>
                  <a:schemeClr val="tx1"/>
                </a:solidFill>
                <a:latin typeface="+mn-lt"/>
                <a:ea typeface="+mn-ea"/>
                <a:cs typeface="+mn-cs"/>
              </a:defRPr>
            </a:lvl7pPr>
            <a:lvl8pPr marL="3200065" algn="l" defTabSz="914305" rtl="0" eaLnBrk="1" latinLnBrk="0" hangingPunct="1">
              <a:defRPr sz="1800" kern="1200">
                <a:solidFill>
                  <a:schemeClr val="tx1"/>
                </a:solidFill>
                <a:latin typeface="+mn-lt"/>
                <a:ea typeface="+mn-ea"/>
                <a:cs typeface="+mn-cs"/>
              </a:defRPr>
            </a:lvl8pPr>
            <a:lvl9pPr marL="3657218" algn="l" defTabSz="914305" rtl="0" eaLnBrk="1" latinLnBrk="0" hangingPunct="1">
              <a:defRPr sz="1800" kern="1200">
                <a:solidFill>
                  <a:schemeClr val="tx1"/>
                </a:solidFill>
                <a:latin typeface="+mn-lt"/>
                <a:ea typeface="+mn-ea"/>
                <a:cs typeface="+mn-cs"/>
              </a:defRPr>
            </a:lvl9pPr>
          </a:lstStyle>
          <a:p>
            <a:fld id="{21343833-45AE-4428-A403-57386BC15C9D}" type="slidenum">
              <a:rPr lang="en-US" smtClean="0"/>
              <a:pPr/>
              <a:t>11</a:t>
            </a:fld>
            <a:endParaRPr lang="en-US" dirty="0"/>
          </a:p>
        </p:txBody>
      </p:sp>
      <p:sp>
        <p:nvSpPr>
          <p:cNvPr id="6" name="Rectangle 5"/>
          <p:cNvSpPr/>
          <p:nvPr/>
        </p:nvSpPr>
        <p:spPr>
          <a:xfrm>
            <a:off x="2818020" y="1702102"/>
            <a:ext cx="1936750" cy="2624488"/>
          </a:xfrm>
          <a:prstGeom prst="rect">
            <a:avLst/>
          </a:prstGeom>
          <a:solidFill>
            <a:srgbClr val="F79646"/>
          </a:solidFill>
          <a:ln w="25400" cap="flat" cmpd="sng" algn="ctr">
            <a:solidFill>
              <a:srgbClr val="F79646">
                <a:shade val="50000"/>
              </a:srgbClr>
            </a:solidFill>
            <a:prstDash val="solid"/>
          </a:ln>
          <a:effectLst/>
        </p:spPr>
        <p:txBody>
          <a:bodyPr rtlCol="0" anchor="b" anchorCtr="0"/>
          <a:lstStyle/>
          <a:p>
            <a:pPr algn="ctr" defTabSz="761970"/>
            <a:r>
              <a:rPr lang="en-US" sz="1500" kern="0" dirty="0">
                <a:solidFill>
                  <a:prstClr val="white"/>
                </a:solidFill>
                <a:latin typeface="Calibri"/>
              </a:rPr>
              <a:t>Food Hub</a:t>
            </a:r>
          </a:p>
        </p:txBody>
      </p:sp>
      <p:cxnSp>
        <p:nvCxnSpPr>
          <p:cNvPr id="7" name="Straight Arrow Connector 6"/>
          <p:cNvCxnSpPr/>
          <p:nvPr/>
        </p:nvCxnSpPr>
        <p:spPr>
          <a:xfrm>
            <a:off x="1581045" y="1306656"/>
            <a:ext cx="4387956" cy="0"/>
          </a:xfrm>
          <a:prstGeom prst="straightConnector1">
            <a:avLst/>
          </a:prstGeom>
          <a:noFill/>
          <a:ln w="9525" cap="flat" cmpd="sng" algn="ctr">
            <a:solidFill>
              <a:srgbClr val="F79646">
                <a:lumMod val="50000"/>
              </a:srgbClr>
            </a:solidFill>
            <a:prstDash val="solid"/>
            <a:headEnd type="arrow"/>
            <a:tailEnd type="arrow"/>
          </a:ln>
          <a:effectLst/>
        </p:spPr>
      </p:cxnSp>
      <p:cxnSp>
        <p:nvCxnSpPr>
          <p:cNvPr id="8" name="Straight Arrow Connector 7"/>
          <p:cNvCxnSpPr/>
          <p:nvPr/>
        </p:nvCxnSpPr>
        <p:spPr>
          <a:xfrm>
            <a:off x="3785245" y="1466938"/>
            <a:ext cx="0" cy="222250"/>
          </a:xfrm>
          <a:prstGeom prst="straightConnector1">
            <a:avLst/>
          </a:prstGeom>
          <a:noFill/>
          <a:ln w="9525" cap="flat" cmpd="sng" algn="ctr">
            <a:solidFill>
              <a:srgbClr val="F79646">
                <a:lumMod val="50000"/>
              </a:srgbClr>
            </a:solidFill>
            <a:prstDash val="solid"/>
            <a:headEnd type="arrow"/>
            <a:tailEnd type="arrow"/>
          </a:ln>
          <a:effectLst/>
        </p:spPr>
      </p:cxnSp>
      <p:cxnSp>
        <p:nvCxnSpPr>
          <p:cNvPr id="9" name="Straight Arrow Connector 8"/>
          <p:cNvCxnSpPr/>
          <p:nvPr/>
        </p:nvCxnSpPr>
        <p:spPr>
          <a:xfrm>
            <a:off x="4754770" y="1782288"/>
            <a:ext cx="1214230" cy="0"/>
          </a:xfrm>
          <a:prstGeom prst="straightConnector1">
            <a:avLst/>
          </a:prstGeom>
          <a:noFill/>
          <a:ln w="9525" cap="flat" cmpd="sng" algn="ctr">
            <a:solidFill>
              <a:srgbClr val="F79646">
                <a:lumMod val="50000"/>
              </a:srgbClr>
            </a:solidFill>
            <a:prstDash val="solid"/>
            <a:tailEnd type="arrow"/>
          </a:ln>
          <a:effectLst/>
        </p:spPr>
      </p:cxnSp>
      <p:cxnSp>
        <p:nvCxnSpPr>
          <p:cNvPr id="10" name="Straight Arrow Connector 9"/>
          <p:cNvCxnSpPr/>
          <p:nvPr/>
        </p:nvCxnSpPr>
        <p:spPr>
          <a:xfrm flipH="1">
            <a:off x="1581046" y="2669123"/>
            <a:ext cx="1699429" cy="0"/>
          </a:xfrm>
          <a:prstGeom prst="straightConnector1">
            <a:avLst/>
          </a:prstGeom>
          <a:noFill/>
          <a:ln w="9525" cap="flat" cmpd="sng" algn="ctr">
            <a:solidFill>
              <a:srgbClr val="F79646">
                <a:lumMod val="50000"/>
              </a:srgbClr>
            </a:solidFill>
            <a:prstDash val="solid"/>
            <a:tailEnd type="arrow"/>
          </a:ln>
          <a:effectLst/>
        </p:spPr>
      </p:cxnSp>
      <p:sp>
        <p:nvSpPr>
          <p:cNvPr id="11" name="TextBox 10"/>
          <p:cNvSpPr txBox="1"/>
          <p:nvPr/>
        </p:nvSpPr>
        <p:spPr>
          <a:xfrm>
            <a:off x="1546605" y="1597009"/>
            <a:ext cx="2032000" cy="246221"/>
          </a:xfrm>
          <a:prstGeom prst="rect">
            <a:avLst/>
          </a:prstGeom>
          <a:noFill/>
        </p:spPr>
        <p:txBody>
          <a:bodyPr wrap="square" rtlCol="0" anchor="ctr" anchorCtr="0">
            <a:spAutoFit/>
          </a:bodyPr>
          <a:lstStyle/>
          <a:p>
            <a:pPr defTabSz="761970"/>
            <a:r>
              <a:rPr lang="en-US" sz="1000" i="1" kern="0" dirty="0">
                <a:solidFill>
                  <a:prstClr val="black"/>
                </a:solidFill>
              </a:rPr>
              <a:t>In-season updates</a:t>
            </a:r>
          </a:p>
        </p:txBody>
      </p:sp>
      <p:sp>
        <p:nvSpPr>
          <p:cNvPr id="12" name="TextBox 11"/>
          <p:cNvSpPr txBox="1"/>
          <p:nvPr/>
        </p:nvSpPr>
        <p:spPr>
          <a:xfrm>
            <a:off x="3937000" y="1571179"/>
            <a:ext cx="2032000" cy="246221"/>
          </a:xfrm>
          <a:prstGeom prst="rect">
            <a:avLst/>
          </a:prstGeom>
          <a:noFill/>
        </p:spPr>
        <p:txBody>
          <a:bodyPr wrap="square" rtlCol="0" anchor="ctr" anchorCtr="0">
            <a:spAutoFit/>
          </a:bodyPr>
          <a:lstStyle/>
          <a:p>
            <a:pPr algn="r" defTabSz="761970"/>
            <a:r>
              <a:rPr lang="en-US" sz="1000" i="1" kern="0" dirty="0">
                <a:solidFill>
                  <a:prstClr val="black"/>
                </a:solidFill>
              </a:rPr>
              <a:t>Price list</a:t>
            </a:r>
          </a:p>
        </p:txBody>
      </p:sp>
      <p:cxnSp>
        <p:nvCxnSpPr>
          <p:cNvPr id="13" name="Straight Arrow Connector 12"/>
          <p:cNvCxnSpPr/>
          <p:nvPr/>
        </p:nvCxnSpPr>
        <p:spPr>
          <a:xfrm>
            <a:off x="1581044" y="1782288"/>
            <a:ext cx="1228830" cy="0"/>
          </a:xfrm>
          <a:prstGeom prst="straightConnector1">
            <a:avLst/>
          </a:prstGeom>
          <a:noFill/>
          <a:ln w="9525" cap="flat" cmpd="sng" algn="ctr">
            <a:solidFill>
              <a:srgbClr val="F79646">
                <a:lumMod val="50000"/>
              </a:srgbClr>
            </a:solidFill>
            <a:prstDash val="solid"/>
            <a:tailEnd type="arrow"/>
          </a:ln>
          <a:effectLst/>
        </p:spPr>
      </p:cxnSp>
      <p:cxnSp>
        <p:nvCxnSpPr>
          <p:cNvPr id="14" name="Straight Arrow Connector 13"/>
          <p:cNvCxnSpPr/>
          <p:nvPr/>
        </p:nvCxnSpPr>
        <p:spPr>
          <a:xfrm flipH="1">
            <a:off x="4352441" y="2860698"/>
            <a:ext cx="1614410" cy="0"/>
          </a:xfrm>
          <a:prstGeom prst="straightConnector1">
            <a:avLst/>
          </a:prstGeom>
          <a:noFill/>
          <a:ln w="9525" cap="flat" cmpd="sng" algn="ctr">
            <a:solidFill>
              <a:srgbClr val="F79646">
                <a:lumMod val="50000"/>
              </a:srgbClr>
            </a:solidFill>
            <a:prstDash val="solid"/>
            <a:tailEnd type="arrow"/>
          </a:ln>
          <a:effectLst/>
        </p:spPr>
      </p:cxnSp>
      <p:sp>
        <p:nvSpPr>
          <p:cNvPr id="15" name="TextBox 14"/>
          <p:cNvSpPr txBox="1"/>
          <p:nvPr/>
        </p:nvSpPr>
        <p:spPr>
          <a:xfrm>
            <a:off x="1546605" y="2473592"/>
            <a:ext cx="2032000" cy="246221"/>
          </a:xfrm>
          <a:prstGeom prst="rect">
            <a:avLst/>
          </a:prstGeom>
          <a:noFill/>
        </p:spPr>
        <p:txBody>
          <a:bodyPr wrap="square" rtlCol="0" anchor="ctr" anchorCtr="0">
            <a:spAutoFit/>
          </a:bodyPr>
          <a:lstStyle/>
          <a:p>
            <a:pPr defTabSz="761970"/>
            <a:r>
              <a:rPr lang="en-US" sz="1000" i="1" kern="0" dirty="0">
                <a:solidFill>
                  <a:prstClr val="black"/>
                </a:solidFill>
              </a:rPr>
              <a:t>Purchase order</a:t>
            </a:r>
          </a:p>
        </p:txBody>
      </p:sp>
      <p:sp>
        <p:nvSpPr>
          <p:cNvPr id="16" name="TextBox 15"/>
          <p:cNvSpPr txBox="1"/>
          <p:nvPr/>
        </p:nvSpPr>
        <p:spPr>
          <a:xfrm>
            <a:off x="3975913" y="2641487"/>
            <a:ext cx="2032000" cy="246221"/>
          </a:xfrm>
          <a:prstGeom prst="rect">
            <a:avLst/>
          </a:prstGeom>
          <a:noFill/>
        </p:spPr>
        <p:txBody>
          <a:bodyPr wrap="square" rtlCol="0" anchor="ctr" anchorCtr="0">
            <a:spAutoFit/>
          </a:bodyPr>
          <a:lstStyle/>
          <a:p>
            <a:pPr algn="r" defTabSz="761970"/>
            <a:r>
              <a:rPr lang="en-US" sz="1000" i="1" kern="0" dirty="0">
                <a:solidFill>
                  <a:prstClr val="black"/>
                </a:solidFill>
              </a:rPr>
              <a:t>Sales order </a:t>
            </a:r>
          </a:p>
        </p:txBody>
      </p:sp>
      <p:cxnSp>
        <p:nvCxnSpPr>
          <p:cNvPr id="17" name="Straight Arrow Connector 16"/>
          <p:cNvCxnSpPr/>
          <p:nvPr/>
        </p:nvCxnSpPr>
        <p:spPr>
          <a:xfrm>
            <a:off x="1581044" y="3538741"/>
            <a:ext cx="1228830" cy="0"/>
          </a:xfrm>
          <a:prstGeom prst="straightConnector1">
            <a:avLst/>
          </a:prstGeom>
          <a:noFill/>
          <a:ln w="9525" cap="flat" cmpd="sng" algn="ctr">
            <a:solidFill>
              <a:srgbClr val="F79646">
                <a:lumMod val="50000"/>
              </a:srgbClr>
            </a:solidFill>
            <a:prstDash val="solid"/>
            <a:tailEnd type="arrow"/>
          </a:ln>
          <a:effectLst/>
        </p:spPr>
      </p:cxnSp>
      <p:sp>
        <p:nvSpPr>
          <p:cNvPr id="18" name="TextBox 17"/>
          <p:cNvSpPr txBox="1"/>
          <p:nvPr/>
        </p:nvSpPr>
        <p:spPr>
          <a:xfrm>
            <a:off x="1546605" y="3337290"/>
            <a:ext cx="2032000" cy="246221"/>
          </a:xfrm>
          <a:prstGeom prst="rect">
            <a:avLst/>
          </a:prstGeom>
          <a:noFill/>
        </p:spPr>
        <p:txBody>
          <a:bodyPr wrap="square" rtlCol="0" anchor="ctr" anchorCtr="0">
            <a:spAutoFit/>
          </a:bodyPr>
          <a:lstStyle/>
          <a:p>
            <a:pPr defTabSz="761970"/>
            <a:r>
              <a:rPr lang="en-US" sz="1000" i="1" kern="0" dirty="0">
                <a:solidFill>
                  <a:prstClr val="black"/>
                </a:solidFill>
              </a:rPr>
              <a:t>Product / invoice</a:t>
            </a:r>
          </a:p>
        </p:txBody>
      </p:sp>
      <p:cxnSp>
        <p:nvCxnSpPr>
          <p:cNvPr id="19" name="Straight Arrow Connector 18"/>
          <p:cNvCxnSpPr/>
          <p:nvPr/>
        </p:nvCxnSpPr>
        <p:spPr>
          <a:xfrm>
            <a:off x="2812301" y="3538741"/>
            <a:ext cx="1921408" cy="0"/>
          </a:xfrm>
          <a:prstGeom prst="straightConnector1">
            <a:avLst/>
          </a:prstGeom>
          <a:noFill/>
          <a:ln w="9525" cap="flat" cmpd="sng" algn="ctr">
            <a:solidFill>
              <a:srgbClr val="F79646">
                <a:lumMod val="50000"/>
              </a:srgbClr>
            </a:solidFill>
            <a:prstDash val="solid"/>
            <a:tailEnd type="arrow"/>
          </a:ln>
          <a:effectLst/>
        </p:spPr>
      </p:cxnSp>
      <p:cxnSp>
        <p:nvCxnSpPr>
          <p:cNvPr id="20" name="Straight Arrow Connector 19"/>
          <p:cNvCxnSpPr/>
          <p:nvPr/>
        </p:nvCxnSpPr>
        <p:spPr>
          <a:xfrm>
            <a:off x="4733710" y="3538741"/>
            <a:ext cx="1233141" cy="0"/>
          </a:xfrm>
          <a:prstGeom prst="straightConnector1">
            <a:avLst/>
          </a:prstGeom>
          <a:noFill/>
          <a:ln w="9525" cap="flat" cmpd="sng" algn="ctr">
            <a:solidFill>
              <a:srgbClr val="F79646">
                <a:lumMod val="50000"/>
              </a:srgbClr>
            </a:solidFill>
            <a:prstDash val="solid"/>
            <a:tailEnd type="arrow"/>
          </a:ln>
          <a:effectLst/>
        </p:spPr>
      </p:cxnSp>
      <p:sp>
        <p:nvSpPr>
          <p:cNvPr id="21" name="TextBox 20"/>
          <p:cNvSpPr txBox="1"/>
          <p:nvPr/>
        </p:nvSpPr>
        <p:spPr>
          <a:xfrm>
            <a:off x="2825751" y="3337290"/>
            <a:ext cx="1907959" cy="246221"/>
          </a:xfrm>
          <a:prstGeom prst="rect">
            <a:avLst/>
          </a:prstGeom>
          <a:noFill/>
        </p:spPr>
        <p:txBody>
          <a:bodyPr wrap="square" rtlCol="0" anchor="ctr" anchorCtr="0">
            <a:spAutoFit/>
          </a:bodyPr>
          <a:lstStyle/>
          <a:p>
            <a:pPr algn="ctr" defTabSz="761970"/>
            <a:r>
              <a:rPr lang="en-US" sz="1000" i="1" kern="0" dirty="0">
                <a:solidFill>
                  <a:prstClr val="black"/>
                </a:solidFill>
              </a:rPr>
              <a:t>Order fulfillment</a:t>
            </a:r>
          </a:p>
        </p:txBody>
      </p:sp>
      <p:sp>
        <p:nvSpPr>
          <p:cNvPr id="22" name="TextBox 21"/>
          <p:cNvSpPr txBox="1"/>
          <p:nvPr/>
        </p:nvSpPr>
        <p:spPr>
          <a:xfrm>
            <a:off x="3959744" y="3326045"/>
            <a:ext cx="2032000" cy="246221"/>
          </a:xfrm>
          <a:prstGeom prst="rect">
            <a:avLst/>
          </a:prstGeom>
          <a:noFill/>
        </p:spPr>
        <p:txBody>
          <a:bodyPr wrap="square" rtlCol="0" anchor="ctr" anchorCtr="0">
            <a:spAutoFit/>
          </a:bodyPr>
          <a:lstStyle/>
          <a:p>
            <a:pPr algn="r" defTabSz="761970"/>
            <a:r>
              <a:rPr lang="en-US" sz="1000" i="1" kern="0" dirty="0">
                <a:solidFill>
                  <a:prstClr val="black"/>
                </a:solidFill>
              </a:rPr>
              <a:t>Delivery / invoice</a:t>
            </a:r>
          </a:p>
        </p:txBody>
      </p:sp>
      <p:sp>
        <p:nvSpPr>
          <p:cNvPr id="23" name="Rectangle 22"/>
          <p:cNvSpPr/>
          <p:nvPr/>
        </p:nvSpPr>
        <p:spPr>
          <a:xfrm>
            <a:off x="5991745" y="1224640"/>
            <a:ext cx="1246180" cy="2378702"/>
          </a:xfrm>
          <a:prstGeom prst="rect">
            <a:avLst/>
          </a:prstGeom>
          <a:solidFill>
            <a:srgbClr val="F79646"/>
          </a:solidFill>
          <a:ln w="25400" cap="flat" cmpd="sng" algn="ctr">
            <a:solidFill>
              <a:srgbClr val="F79646">
                <a:shade val="50000"/>
              </a:srgbClr>
            </a:solidFill>
            <a:prstDash val="solid"/>
          </a:ln>
          <a:effectLst/>
        </p:spPr>
        <p:txBody>
          <a:bodyPr rtlCol="0" anchor="ctr"/>
          <a:lstStyle/>
          <a:p>
            <a:pPr algn="ctr" defTabSz="761970"/>
            <a:r>
              <a:rPr lang="en-US" sz="1500" kern="0" dirty="0">
                <a:solidFill>
                  <a:prstClr val="white"/>
                </a:solidFill>
                <a:latin typeface="Calibri"/>
              </a:rPr>
              <a:t>Buyers</a:t>
            </a:r>
          </a:p>
        </p:txBody>
      </p:sp>
      <p:sp>
        <p:nvSpPr>
          <p:cNvPr id="24" name="Rectangle 23"/>
          <p:cNvSpPr/>
          <p:nvPr/>
        </p:nvSpPr>
        <p:spPr>
          <a:xfrm>
            <a:off x="334864" y="1224640"/>
            <a:ext cx="1246180" cy="2378702"/>
          </a:xfrm>
          <a:prstGeom prst="rect">
            <a:avLst/>
          </a:prstGeom>
          <a:solidFill>
            <a:srgbClr val="F79646"/>
          </a:solidFill>
          <a:ln w="25400" cap="flat" cmpd="sng" algn="ctr">
            <a:solidFill>
              <a:srgbClr val="F79646">
                <a:shade val="50000"/>
              </a:srgbClr>
            </a:solidFill>
            <a:prstDash val="solid"/>
          </a:ln>
          <a:effectLst/>
        </p:spPr>
        <p:txBody>
          <a:bodyPr rtlCol="0" anchor="ctr"/>
          <a:lstStyle/>
          <a:p>
            <a:pPr algn="ctr" defTabSz="761970"/>
            <a:r>
              <a:rPr lang="en-US" sz="1500" kern="0" dirty="0">
                <a:solidFill>
                  <a:prstClr val="white"/>
                </a:solidFill>
                <a:latin typeface="Calibri"/>
              </a:rPr>
              <a:t>Growers / Vendors</a:t>
            </a:r>
          </a:p>
        </p:txBody>
      </p:sp>
      <p:sp>
        <p:nvSpPr>
          <p:cNvPr id="25" name="TextBox 24"/>
          <p:cNvSpPr txBox="1"/>
          <p:nvPr/>
        </p:nvSpPr>
        <p:spPr>
          <a:xfrm>
            <a:off x="2328726" y="1281424"/>
            <a:ext cx="2955864" cy="246221"/>
          </a:xfrm>
          <a:prstGeom prst="rect">
            <a:avLst/>
          </a:prstGeom>
          <a:noFill/>
        </p:spPr>
        <p:txBody>
          <a:bodyPr wrap="square" rtlCol="0">
            <a:spAutoFit/>
          </a:bodyPr>
          <a:lstStyle/>
          <a:p>
            <a:pPr algn="ctr" defTabSz="761970"/>
            <a:r>
              <a:rPr lang="en-US" sz="1000" kern="0" dirty="0">
                <a:solidFill>
                  <a:prstClr val="black"/>
                </a:solidFill>
              </a:rPr>
              <a:t>Identify buyer demands, grower capacity, gaps.</a:t>
            </a:r>
          </a:p>
        </p:txBody>
      </p:sp>
      <p:sp>
        <p:nvSpPr>
          <p:cNvPr id="26" name="TextBox 25"/>
          <p:cNvSpPr txBox="1"/>
          <p:nvPr/>
        </p:nvSpPr>
        <p:spPr>
          <a:xfrm>
            <a:off x="1566741" y="1772324"/>
            <a:ext cx="1259009" cy="400110"/>
          </a:xfrm>
          <a:prstGeom prst="rect">
            <a:avLst/>
          </a:prstGeom>
          <a:noFill/>
        </p:spPr>
        <p:txBody>
          <a:bodyPr wrap="square" rtlCol="0">
            <a:spAutoFit/>
          </a:bodyPr>
          <a:lstStyle/>
          <a:p>
            <a:pPr defTabSz="761970"/>
            <a:r>
              <a:rPr lang="en-US" sz="1000" kern="0" dirty="0">
                <a:solidFill>
                  <a:prstClr val="black"/>
                </a:solidFill>
              </a:rPr>
              <a:t>Weekly updates on </a:t>
            </a:r>
            <a:r>
              <a:rPr lang="en-US" sz="1000" kern="0" dirty="0" smtClean="0">
                <a:solidFill>
                  <a:prstClr val="black"/>
                </a:solidFill>
              </a:rPr>
              <a:t>availability</a:t>
            </a:r>
            <a:endParaRPr lang="en-US" sz="1000" kern="0" dirty="0">
              <a:solidFill>
                <a:prstClr val="black"/>
              </a:solidFill>
            </a:endParaRPr>
          </a:p>
        </p:txBody>
      </p:sp>
      <p:cxnSp>
        <p:nvCxnSpPr>
          <p:cNvPr id="27" name="Straight Arrow Connector 26"/>
          <p:cNvCxnSpPr/>
          <p:nvPr/>
        </p:nvCxnSpPr>
        <p:spPr>
          <a:xfrm>
            <a:off x="2812301" y="1773292"/>
            <a:ext cx="1921408" cy="0"/>
          </a:xfrm>
          <a:prstGeom prst="straightConnector1">
            <a:avLst/>
          </a:prstGeom>
          <a:noFill/>
          <a:ln w="9525" cap="flat" cmpd="sng" algn="ctr">
            <a:solidFill>
              <a:srgbClr val="F79646">
                <a:lumMod val="50000"/>
              </a:srgbClr>
            </a:solidFill>
            <a:prstDash val="solid"/>
            <a:tailEnd type="arrow"/>
          </a:ln>
          <a:effectLst/>
        </p:spPr>
      </p:cxnSp>
      <p:cxnSp>
        <p:nvCxnSpPr>
          <p:cNvPr id="28" name="Straight Arrow Connector 27"/>
          <p:cNvCxnSpPr/>
          <p:nvPr/>
        </p:nvCxnSpPr>
        <p:spPr>
          <a:xfrm>
            <a:off x="3785245" y="1772324"/>
            <a:ext cx="0" cy="222250"/>
          </a:xfrm>
          <a:prstGeom prst="straightConnector1">
            <a:avLst/>
          </a:prstGeom>
          <a:noFill/>
          <a:ln w="9525" cap="flat" cmpd="sng" algn="ctr">
            <a:solidFill>
              <a:srgbClr val="F79646">
                <a:lumMod val="50000"/>
              </a:srgbClr>
            </a:solidFill>
            <a:prstDash val="solid"/>
            <a:headEnd type="arrow"/>
            <a:tailEnd type="arrow"/>
          </a:ln>
          <a:effectLst/>
        </p:spPr>
      </p:cxnSp>
      <p:sp>
        <p:nvSpPr>
          <p:cNvPr id="29" name="Rectangle 28"/>
          <p:cNvSpPr/>
          <p:nvPr/>
        </p:nvSpPr>
        <p:spPr>
          <a:xfrm>
            <a:off x="3280475" y="2001851"/>
            <a:ext cx="1071966" cy="1112333"/>
          </a:xfrm>
          <a:prstGeom prst="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761970"/>
            <a:r>
              <a:rPr lang="en-US" sz="1000" i="1" kern="0" dirty="0">
                <a:solidFill>
                  <a:prstClr val="black"/>
                </a:solidFill>
                <a:latin typeface="Calibri"/>
              </a:rPr>
              <a:t>Inventory</a:t>
            </a:r>
          </a:p>
          <a:p>
            <a:pPr algn="ctr" defTabSz="761970"/>
            <a:r>
              <a:rPr lang="en-US" sz="1000" kern="0" dirty="0">
                <a:solidFill>
                  <a:prstClr val="black"/>
                </a:solidFill>
                <a:latin typeface="Calibri"/>
              </a:rPr>
              <a:t>Full item list, by “on order”, “committed”, “in stock”, “backorder”.</a:t>
            </a:r>
          </a:p>
        </p:txBody>
      </p:sp>
      <p:sp>
        <p:nvSpPr>
          <p:cNvPr id="30" name="TextBox 29"/>
          <p:cNvSpPr txBox="1"/>
          <p:nvPr/>
        </p:nvSpPr>
        <p:spPr>
          <a:xfrm>
            <a:off x="1566741" y="2674762"/>
            <a:ext cx="1259009" cy="553998"/>
          </a:xfrm>
          <a:prstGeom prst="rect">
            <a:avLst/>
          </a:prstGeom>
          <a:noFill/>
        </p:spPr>
        <p:txBody>
          <a:bodyPr wrap="square" rtlCol="0">
            <a:spAutoFit/>
          </a:bodyPr>
          <a:lstStyle/>
          <a:p>
            <a:pPr defTabSz="761970"/>
            <a:r>
              <a:rPr lang="en-US" sz="1000" kern="0" dirty="0">
                <a:solidFill>
                  <a:prstClr val="black"/>
                </a:solidFill>
              </a:rPr>
              <a:t>Based on inventory, JIT, forecasted sales, grower supply </a:t>
            </a:r>
          </a:p>
        </p:txBody>
      </p:sp>
      <p:cxnSp>
        <p:nvCxnSpPr>
          <p:cNvPr id="31" name="Straight Arrow Connector 30"/>
          <p:cNvCxnSpPr/>
          <p:nvPr/>
        </p:nvCxnSpPr>
        <p:spPr>
          <a:xfrm>
            <a:off x="3785245" y="3116310"/>
            <a:ext cx="0" cy="222250"/>
          </a:xfrm>
          <a:prstGeom prst="straightConnector1">
            <a:avLst/>
          </a:prstGeom>
          <a:noFill/>
          <a:ln w="9525" cap="flat" cmpd="sng" algn="ctr">
            <a:solidFill>
              <a:srgbClr val="F79646">
                <a:lumMod val="50000"/>
              </a:srgbClr>
            </a:solidFill>
            <a:prstDash val="solid"/>
            <a:headEnd type="arrow"/>
            <a:tailEnd type="arrow"/>
          </a:ln>
          <a:effectLst/>
        </p:spPr>
      </p:cxnSp>
      <p:sp>
        <p:nvSpPr>
          <p:cNvPr id="32" name="TextBox 31"/>
          <p:cNvSpPr txBox="1"/>
          <p:nvPr/>
        </p:nvSpPr>
        <p:spPr>
          <a:xfrm>
            <a:off x="1566741" y="3525826"/>
            <a:ext cx="1259009" cy="553998"/>
          </a:xfrm>
          <a:prstGeom prst="rect">
            <a:avLst/>
          </a:prstGeom>
          <a:noFill/>
        </p:spPr>
        <p:txBody>
          <a:bodyPr wrap="square" rtlCol="0">
            <a:spAutoFit/>
          </a:bodyPr>
          <a:lstStyle/>
          <a:p>
            <a:pPr defTabSz="761970"/>
            <a:r>
              <a:rPr lang="en-US" sz="1000" kern="0" dirty="0">
                <a:solidFill>
                  <a:prstClr val="black"/>
                </a:solidFill>
              </a:rPr>
              <a:t>Receive / pick-up product, verify and sync into inventory</a:t>
            </a:r>
          </a:p>
        </p:txBody>
      </p:sp>
      <p:sp>
        <p:nvSpPr>
          <p:cNvPr id="33" name="TextBox 32"/>
          <p:cNvSpPr txBox="1"/>
          <p:nvPr/>
        </p:nvSpPr>
        <p:spPr>
          <a:xfrm>
            <a:off x="3006142" y="3525826"/>
            <a:ext cx="1572587" cy="400110"/>
          </a:xfrm>
          <a:prstGeom prst="rect">
            <a:avLst/>
          </a:prstGeom>
          <a:noFill/>
        </p:spPr>
        <p:txBody>
          <a:bodyPr wrap="square" rtlCol="0">
            <a:spAutoFit/>
          </a:bodyPr>
          <a:lstStyle/>
          <a:p>
            <a:pPr algn="ctr" defTabSz="761970"/>
            <a:r>
              <a:rPr lang="en-US" sz="1000" kern="0" dirty="0">
                <a:solidFill>
                  <a:prstClr val="black"/>
                </a:solidFill>
              </a:rPr>
              <a:t>Pick lists </a:t>
            </a:r>
            <a:r>
              <a:rPr lang="en-US" sz="1000" kern="0" dirty="0">
                <a:solidFill>
                  <a:prstClr val="black"/>
                </a:solidFill>
                <a:sym typeface="Wingdings" panose="05000000000000000000" pitchFamily="2" charset="2"/>
              </a:rPr>
              <a:t> pack / check and load orders.</a:t>
            </a:r>
            <a:endParaRPr lang="en-US" sz="1000" kern="0" dirty="0">
              <a:solidFill>
                <a:prstClr val="black"/>
              </a:solidFill>
            </a:endParaRPr>
          </a:p>
        </p:txBody>
      </p:sp>
      <p:cxnSp>
        <p:nvCxnSpPr>
          <p:cNvPr id="34" name="Elbow Connector 33"/>
          <p:cNvCxnSpPr>
            <a:endCxn id="24" idx="2"/>
          </p:cNvCxnSpPr>
          <p:nvPr/>
        </p:nvCxnSpPr>
        <p:spPr>
          <a:xfrm rot="10800000">
            <a:off x="957954" y="3603342"/>
            <a:ext cx="1851920" cy="614982"/>
          </a:xfrm>
          <a:prstGeom prst="bentConnector2">
            <a:avLst/>
          </a:prstGeom>
          <a:noFill/>
          <a:ln w="9525" cap="flat" cmpd="sng" algn="ctr">
            <a:solidFill>
              <a:srgbClr val="F79646">
                <a:lumMod val="50000"/>
              </a:srgbClr>
            </a:solidFill>
            <a:prstDash val="solid"/>
            <a:tailEnd type="arrow"/>
          </a:ln>
          <a:effectLst/>
        </p:spPr>
      </p:cxnSp>
      <p:cxnSp>
        <p:nvCxnSpPr>
          <p:cNvPr id="35" name="Elbow Connector 34"/>
          <p:cNvCxnSpPr>
            <a:endCxn id="23" idx="2"/>
          </p:cNvCxnSpPr>
          <p:nvPr/>
        </p:nvCxnSpPr>
        <p:spPr>
          <a:xfrm flipV="1">
            <a:off x="4754770" y="3603342"/>
            <a:ext cx="1860065" cy="614982"/>
          </a:xfrm>
          <a:prstGeom prst="bentConnector2">
            <a:avLst/>
          </a:prstGeom>
          <a:noFill/>
          <a:ln w="9525" cap="flat" cmpd="sng" algn="ctr">
            <a:solidFill>
              <a:srgbClr val="F79646">
                <a:lumMod val="50000"/>
              </a:srgbClr>
            </a:solidFill>
            <a:prstDash val="solid"/>
            <a:headEnd type="arrow"/>
            <a:tailEnd type="none"/>
          </a:ln>
          <a:effectLst/>
        </p:spPr>
      </p:cxnSp>
      <p:sp>
        <p:nvSpPr>
          <p:cNvPr id="36" name="Rectangle 35"/>
          <p:cNvSpPr/>
          <p:nvPr/>
        </p:nvSpPr>
        <p:spPr>
          <a:xfrm>
            <a:off x="101170" y="4664514"/>
            <a:ext cx="2879143" cy="517688"/>
          </a:xfrm>
          <a:prstGeom prst="rect">
            <a:avLst/>
          </a:prstGeom>
          <a:solidFill>
            <a:srgbClr val="9BBB59"/>
          </a:solidFill>
          <a:ln w="25400" cap="flat" cmpd="sng" algn="ctr">
            <a:solidFill>
              <a:srgbClr val="9BBB59">
                <a:shade val="50000"/>
              </a:srgbClr>
            </a:solidFill>
            <a:prstDash val="solid"/>
          </a:ln>
          <a:effectLst/>
        </p:spPr>
        <p:txBody>
          <a:bodyPr rtlCol="0" anchor="ctr"/>
          <a:lstStyle/>
          <a:p>
            <a:pPr algn="ctr" defTabSz="761970"/>
            <a:r>
              <a:rPr lang="en-US" sz="1000" i="1" kern="0" dirty="0">
                <a:solidFill>
                  <a:prstClr val="white"/>
                </a:solidFill>
                <a:latin typeface="Calibri"/>
              </a:rPr>
              <a:t>Food safety and Recall</a:t>
            </a:r>
          </a:p>
          <a:p>
            <a:pPr algn="ctr" defTabSz="761970"/>
            <a:r>
              <a:rPr lang="en-US" sz="1000" kern="0" dirty="0">
                <a:solidFill>
                  <a:prstClr val="white"/>
                </a:solidFill>
                <a:latin typeface="Calibri"/>
              </a:rPr>
              <a:t>Record temps, track inputs to manage recalls. Maintain all organics certification records.</a:t>
            </a:r>
          </a:p>
        </p:txBody>
      </p:sp>
      <p:sp>
        <p:nvSpPr>
          <p:cNvPr id="37" name="Rectangle 36"/>
          <p:cNvSpPr/>
          <p:nvPr/>
        </p:nvSpPr>
        <p:spPr>
          <a:xfrm>
            <a:off x="3085554" y="4661282"/>
            <a:ext cx="2879143" cy="520318"/>
          </a:xfrm>
          <a:prstGeom prst="rect">
            <a:avLst/>
          </a:prstGeom>
          <a:solidFill>
            <a:srgbClr val="9BBB59"/>
          </a:solidFill>
          <a:ln w="25400" cap="flat" cmpd="sng" algn="ctr">
            <a:solidFill>
              <a:srgbClr val="9BBB59">
                <a:shade val="50000"/>
              </a:srgbClr>
            </a:solidFill>
            <a:prstDash val="solid"/>
          </a:ln>
          <a:effectLst/>
        </p:spPr>
        <p:txBody>
          <a:bodyPr rtlCol="0" anchor="ctr"/>
          <a:lstStyle/>
          <a:p>
            <a:pPr algn="ctr" defTabSz="761970"/>
            <a:r>
              <a:rPr lang="en-US" sz="1000" i="1" kern="0" dirty="0">
                <a:solidFill>
                  <a:prstClr val="white"/>
                </a:solidFill>
                <a:latin typeface="Calibri"/>
              </a:rPr>
              <a:t>Accounting / Reporting</a:t>
            </a:r>
          </a:p>
          <a:p>
            <a:pPr algn="ctr" defTabSz="761970"/>
            <a:r>
              <a:rPr lang="en-US" sz="1000" kern="0" dirty="0">
                <a:solidFill>
                  <a:prstClr val="white"/>
                </a:solidFill>
                <a:latin typeface="Calibri"/>
              </a:rPr>
              <a:t>Maintain revenue, COGS, SG&amp;A, A/R, A/P, payroll. Report on financials, sales, inventory, ops, etc.</a:t>
            </a:r>
          </a:p>
        </p:txBody>
      </p:sp>
      <p:sp>
        <p:nvSpPr>
          <p:cNvPr id="38" name="Rectangle 37"/>
          <p:cNvSpPr/>
          <p:nvPr/>
        </p:nvSpPr>
        <p:spPr>
          <a:xfrm>
            <a:off x="6038364" y="4661282"/>
            <a:ext cx="1439571" cy="520318"/>
          </a:xfrm>
          <a:prstGeom prst="rect">
            <a:avLst/>
          </a:prstGeom>
          <a:solidFill>
            <a:srgbClr val="9BBB59"/>
          </a:solidFill>
          <a:ln w="25400" cap="flat" cmpd="sng" algn="ctr">
            <a:solidFill>
              <a:srgbClr val="9BBB59">
                <a:shade val="50000"/>
              </a:srgbClr>
            </a:solidFill>
            <a:prstDash val="solid"/>
          </a:ln>
          <a:effectLst/>
        </p:spPr>
        <p:txBody>
          <a:bodyPr rtlCol="0" anchor="ctr"/>
          <a:lstStyle/>
          <a:p>
            <a:pPr algn="ctr" defTabSz="761970"/>
            <a:r>
              <a:rPr lang="en-US" sz="1000" i="1" kern="0" dirty="0">
                <a:solidFill>
                  <a:prstClr val="white"/>
                </a:solidFill>
                <a:latin typeface="Calibri"/>
              </a:rPr>
              <a:t>CRM</a:t>
            </a:r>
          </a:p>
          <a:p>
            <a:pPr algn="ctr" defTabSz="761970"/>
            <a:r>
              <a:rPr lang="en-US" sz="1000" kern="0" dirty="0">
                <a:solidFill>
                  <a:prstClr val="white"/>
                </a:solidFill>
                <a:latin typeface="Calibri"/>
              </a:rPr>
              <a:t>Track pipeline, communication, targets</a:t>
            </a:r>
          </a:p>
        </p:txBody>
      </p:sp>
      <p:cxnSp>
        <p:nvCxnSpPr>
          <p:cNvPr id="39" name="Elbow Connector 38"/>
          <p:cNvCxnSpPr>
            <a:stCxn id="36" idx="0"/>
            <a:endCxn id="38" idx="0"/>
          </p:cNvCxnSpPr>
          <p:nvPr/>
        </p:nvCxnSpPr>
        <p:spPr>
          <a:xfrm rot="5400000" flipH="1" flipV="1">
            <a:off x="4147829" y="2054195"/>
            <a:ext cx="3232" cy="5217408"/>
          </a:xfrm>
          <a:prstGeom prst="bentConnector3">
            <a:avLst>
              <a:gd name="adj1" fmla="val 5994791"/>
            </a:avLst>
          </a:prstGeom>
          <a:noFill/>
          <a:ln w="9525" cap="flat" cmpd="sng" algn="ctr">
            <a:solidFill>
              <a:srgbClr val="F79646">
                <a:lumMod val="50000"/>
              </a:srgbClr>
            </a:solidFill>
            <a:prstDash val="solid"/>
            <a:headEnd type="arrow"/>
            <a:tailEnd type="arrow"/>
          </a:ln>
          <a:effectLst/>
        </p:spPr>
      </p:cxnSp>
      <p:cxnSp>
        <p:nvCxnSpPr>
          <p:cNvPr id="40" name="Straight Arrow Connector 39"/>
          <p:cNvCxnSpPr/>
          <p:nvPr/>
        </p:nvCxnSpPr>
        <p:spPr>
          <a:xfrm>
            <a:off x="3785245" y="4326590"/>
            <a:ext cx="0" cy="334692"/>
          </a:xfrm>
          <a:prstGeom prst="straightConnector1">
            <a:avLst/>
          </a:prstGeom>
          <a:noFill/>
          <a:ln w="9525" cap="flat" cmpd="sng" algn="ctr">
            <a:solidFill>
              <a:srgbClr val="F79646">
                <a:lumMod val="50000"/>
              </a:srgbClr>
            </a:solidFill>
            <a:prstDash val="solid"/>
            <a:headEnd type="arrow"/>
            <a:tailEnd type="arrow"/>
          </a:ln>
          <a:effectLst/>
        </p:spPr>
      </p:cxnSp>
      <p:sp>
        <p:nvSpPr>
          <p:cNvPr id="41" name="TextBox 40"/>
          <p:cNvSpPr txBox="1"/>
          <p:nvPr/>
        </p:nvSpPr>
        <p:spPr>
          <a:xfrm>
            <a:off x="79756" y="3624703"/>
            <a:ext cx="903599" cy="400110"/>
          </a:xfrm>
          <a:prstGeom prst="rect">
            <a:avLst/>
          </a:prstGeom>
          <a:noFill/>
        </p:spPr>
        <p:txBody>
          <a:bodyPr wrap="square" rtlCol="0" anchor="ctr" anchorCtr="0">
            <a:spAutoFit/>
          </a:bodyPr>
          <a:lstStyle/>
          <a:p>
            <a:pPr algn="r" defTabSz="761970"/>
            <a:r>
              <a:rPr lang="en-US" sz="1000" i="1" kern="0" dirty="0">
                <a:solidFill>
                  <a:prstClr val="black"/>
                </a:solidFill>
              </a:rPr>
              <a:t>Payment &amp; Reconcile</a:t>
            </a:r>
          </a:p>
        </p:txBody>
      </p:sp>
      <p:sp>
        <p:nvSpPr>
          <p:cNvPr id="42" name="TextBox 41"/>
          <p:cNvSpPr txBox="1"/>
          <p:nvPr/>
        </p:nvSpPr>
        <p:spPr>
          <a:xfrm>
            <a:off x="6631091" y="3624703"/>
            <a:ext cx="903599" cy="400110"/>
          </a:xfrm>
          <a:prstGeom prst="rect">
            <a:avLst/>
          </a:prstGeom>
          <a:noFill/>
        </p:spPr>
        <p:txBody>
          <a:bodyPr wrap="square" rtlCol="0" anchor="ctr" anchorCtr="0">
            <a:spAutoFit/>
          </a:bodyPr>
          <a:lstStyle/>
          <a:p>
            <a:pPr defTabSz="761970"/>
            <a:r>
              <a:rPr lang="en-US" sz="1000" i="1" kern="0" dirty="0">
                <a:solidFill>
                  <a:prstClr val="black"/>
                </a:solidFill>
              </a:rPr>
              <a:t>Payment &amp; Reconcile</a:t>
            </a:r>
          </a:p>
        </p:txBody>
      </p:sp>
      <p:sp>
        <p:nvSpPr>
          <p:cNvPr id="43" name="TextBox 42"/>
          <p:cNvSpPr txBox="1"/>
          <p:nvPr/>
        </p:nvSpPr>
        <p:spPr>
          <a:xfrm>
            <a:off x="4705886" y="3525826"/>
            <a:ext cx="1259009" cy="553998"/>
          </a:xfrm>
          <a:prstGeom prst="rect">
            <a:avLst/>
          </a:prstGeom>
          <a:noFill/>
        </p:spPr>
        <p:txBody>
          <a:bodyPr wrap="square" rtlCol="0">
            <a:spAutoFit/>
          </a:bodyPr>
          <a:lstStyle/>
          <a:p>
            <a:pPr algn="r" defTabSz="761970"/>
            <a:r>
              <a:rPr lang="en-US" sz="1000" kern="0" dirty="0">
                <a:solidFill>
                  <a:prstClr val="black"/>
                </a:solidFill>
              </a:rPr>
              <a:t>Routing, record issues, confirm receipt</a:t>
            </a:r>
          </a:p>
        </p:txBody>
      </p:sp>
      <p:sp>
        <p:nvSpPr>
          <p:cNvPr id="44" name="TextBox 43"/>
          <p:cNvSpPr txBox="1"/>
          <p:nvPr/>
        </p:nvSpPr>
        <p:spPr>
          <a:xfrm>
            <a:off x="4754771" y="1772324"/>
            <a:ext cx="1216804" cy="707886"/>
          </a:xfrm>
          <a:prstGeom prst="rect">
            <a:avLst/>
          </a:prstGeom>
          <a:noFill/>
        </p:spPr>
        <p:txBody>
          <a:bodyPr wrap="square" rtlCol="0">
            <a:spAutoFit/>
          </a:bodyPr>
          <a:lstStyle/>
          <a:p>
            <a:pPr algn="r" defTabSz="761970"/>
            <a:r>
              <a:rPr lang="en-US" sz="1000" kern="0" dirty="0">
                <a:solidFill>
                  <a:prstClr val="black"/>
                </a:solidFill>
              </a:rPr>
              <a:t>Avail product, price. Based on grower supply, inventory</a:t>
            </a:r>
          </a:p>
          <a:p>
            <a:pPr algn="r" defTabSz="761970"/>
            <a:endParaRPr lang="en-US" sz="1000" kern="0" dirty="0">
              <a:solidFill>
                <a:srgbClr val="1F497D"/>
              </a:solidFill>
            </a:endParaRPr>
          </a:p>
        </p:txBody>
      </p:sp>
      <p:sp>
        <p:nvSpPr>
          <p:cNvPr id="45" name="TextBox 44"/>
          <p:cNvSpPr txBox="1"/>
          <p:nvPr/>
        </p:nvSpPr>
        <p:spPr>
          <a:xfrm>
            <a:off x="2328726" y="1104808"/>
            <a:ext cx="2955864" cy="246221"/>
          </a:xfrm>
          <a:prstGeom prst="rect">
            <a:avLst/>
          </a:prstGeom>
          <a:noFill/>
        </p:spPr>
        <p:txBody>
          <a:bodyPr wrap="square" rtlCol="0">
            <a:spAutoFit/>
          </a:bodyPr>
          <a:lstStyle/>
          <a:p>
            <a:pPr algn="ctr" defTabSz="761970"/>
            <a:r>
              <a:rPr lang="en-US" sz="1000" i="1" kern="0" dirty="0">
                <a:solidFill>
                  <a:prstClr val="black"/>
                </a:solidFill>
              </a:rPr>
              <a:t>Preseason crop planning</a:t>
            </a:r>
          </a:p>
        </p:txBody>
      </p:sp>
      <p:sp>
        <p:nvSpPr>
          <p:cNvPr id="46" name="Oval 45"/>
          <p:cNvSpPr/>
          <p:nvPr/>
        </p:nvSpPr>
        <p:spPr>
          <a:xfrm>
            <a:off x="7166833" y="88698"/>
            <a:ext cx="331939" cy="33193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b="1" dirty="0" smtClean="0"/>
              <a:t>1</a:t>
            </a:r>
            <a:endParaRPr lang="en-US" sz="1200" b="1" dirty="0"/>
          </a:p>
        </p:txBody>
      </p:sp>
    </p:spTree>
    <p:extLst>
      <p:ext uri="{BB962C8B-B14F-4D97-AF65-F5344CB8AC3E}">
        <p14:creationId xmlns:p14="http://schemas.microsoft.com/office/powerpoint/2010/main" val="3653865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9"/>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2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3"/>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3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42"/>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35"/>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5"/>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36"/>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37"/>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38"/>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39"/>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P spid="12" grpId="0"/>
      <p:bldP spid="15" grpId="0"/>
      <p:bldP spid="16" grpId="0"/>
      <p:bldP spid="18" grpId="0"/>
      <p:bldP spid="21" grpId="0"/>
      <p:bldP spid="22" grpId="0"/>
      <p:bldP spid="25" grpId="0"/>
      <p:bldP spid="26" grpId="0"/>
      <p:bldP spid="30" grpId="0"/>
      <p:bldP spid="32" grpId="0"/>
      <p:bldP spid="33" grpId="0"/>
      <p:bldP spid="36" grpId="0" animBg="1"/>
      <p:bldP spid="37" grpId="0" animBg="1"/>
      <p:bldP spid="38" grpId="0" animBg="1"/>
      <p:bldP spid="41" grpId="0"/>
      <p:bldP spid="42" grpId="0"/>
      <p:bldP spid="43" grpId="0"/>
      <p:bldP spid="44" grpId="0"/>
      <p:bldP spid="4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344" y="206298"/>
            <a:ext cx="7847242" cy="718985"/>
          </a:xfrm>
        </p:spPr>
        <p:txBody>
          <a:bodyPr>
            <a:normAutofit/>
          </a:bodyPr>
          <a:lstStyle/>
          <a:p>
            <a:r>
              <a:rPr lang="en-US" dirty="0" smtClean="0"/>
              <a:t>Build requirements list</a:t>
            </a:r>
            <a:endParaRPr lang="en-US" dirty="0"/>
          </a:p>
        </p:txBody>
      </p:sp>
      <p:sp>
        <p:nvSpPr>
          <p:cNvPr id="4" name="Slide Number Placeholder 3"/>
          <p:cNvSpPr>
            <a:spLocks noGrp="1"/>
          </p:cNvSpPr>
          <p:nvPr>
            <p:ph type="sldNum" sz="quarter" idx="12"/>
          </p:nvPr>
        </p:nvSpPr>
        <p:spPr/>
        <p:txBody>
          <a:bodyPr/>
          <a:lstStyle/>
          <a:p>
            <a:fld id="{21343833-45AE-4428-A403-57386BC15C9D}" type="slidenum">
              <a:rPr lang="en-US" smtClean="0"/>
              <a:pPr/>
              <a:t>12</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87865032"/>
              </p:ext>
            </p:extLst>
          </p:nvPr>
        </p:nvGraphicFramePr>
        <p:xfrm>
          <a:off x="508834" y="1749757"/>
          <a:ext cx="6612236" cy="3611880"/>
        </p:xfrm>
        <a:graphic>
          <a:graphicData uri="http://schemas.openxmlformats.org/drawingml/2006/table">
            <a:tbl>
              <a:tblPr firstRow="1" bandRow="1">
                <a:tableStyleId>{7DF18680-E054-41AD-8BC1-D1AEF772440D}</a:tableStyleId>
              </a:tblPr>
              <a:tblGrid>
                <a:gridCol w="870386"/>
                <a:gridCol w="1402080"/>
                <a:gridCol w="1543050"/>
                <a:gridCol w="1508760"/>
                <a:gridCol w="1287960"/>
              </a:tblGrid>
              <a:tr h="283981">
                <a:tc>
                  <a:txBody>
                    <a:bodyPr/>
                    <a:lstStyle/>
                    <a:p>
                      <a:r>
                        <a:rPr lang="en-US" sz="1500" dirty="0" smtClean="0"/>
                        <a:t>Function</a:t>
                      </a:r>
                      <a:endParaRPr lang="en-US" sz="1500" dirty="0"/>
                    </a:p>
                  </a:txBody>
                  <a:tcPr marL="76200" marR="76200" marT="38100" marB="38100"/>
                </a:tc>
                <a:tc>
                  <a:txBody>
                    <a:bodyPr/>
                    <a:lstStyle/>
                    <a:p>
                      <a:r>
                        <a:rPr lang="en-US" sz="1500" dirty="0" smtClean="0"/>
                        <a:t>Process</a:t>
                      </a:r>
                      <a:endParaRPr lang="en-US" sz="1500" dirty="0"/>
                    </a:p>
                  </a:txBody>
                  <a:tcPr marL="76200" marR="76200" marT="38100" marB="38100"/>
                </a:tc>
                <a:tc>
                  <a:txBody>
                    <a:bodyPr/>
                    <a:lstStyle/>
                    <a:p>
                      <a:r>
                        <a:rPr lang="en-US" sz="1500" dirty="0" smtClean="0"/>
                        <a:t>Current tech</a:t>
                      </a:r>
                      <a:endParaRPr lang="en-US" sz="1500" dirty="0"/>
                    </a:p>
                  </a:txBody>
                  <a:tcPr marL="76200" marR="76200" marT="38100" marB="38100"/>
                </a:tc>
                <a:tc>
                  <a:txBody>
                    <a:bodyPr/>
                    <a:lstStyle/>
                    <a:p>
                      <a:r>
                        <a:rPr lang="en-US" sz="1500" dirty="0" smtClean="0"/>
                        <a:t>Ideal</a:t>
                      </a:r>
                      <a:r>
                        <a:rPr lang="en-US" sz="1500" baseline="0" dirty="0" smtClean="0"/>
                        <a:t> state</a:t>
                      </a:r>
                      <a:endParaRPr lang="en-US" sz="1500" dirty="0"/>
                    </a:p>
                  </a:txBody>
                  <a:tcPr marL="76200" marR="76200" marT="38100" marB="38100"/>
                </a:tc>
                <a:tc>
                  <a:txBody>
                    <a:bodyPr/>
                    <a:lstStyle/>
                    <a:p>
                      <a:r>
                        <a:rPr lang="en-US" sz="1500" dirty="0" smtClean="0"/>
                        <a:t>Prioritization</a:t>
                      </a:r>
                      <a:endParaRPr lang="en-US" sz="1500" dirty="0"/>
                    </a:p>
                  </a:txBody>
                  <a:tcPr marL="76200" marR="76200" marT="38100" marB="38100"/>
                </a:tc>
              </a:tr>
              <a:tr h="1918623">
                <a:tc>
                  <a:txBody>
                    <a:bodyPr/>
                    <a:lstStyle/>
                    <a:p>
                      <a:endParaRPr lang="en-US" sz="1500" dirty="0"/>
                    </a:p>
                  </a:txBody>
                  <a:tcPr marL="76200" marR="76200" marT="38100" marB="38100"/>
                </a:tc>
                <a:tc>
                  <a:txBody>
                    <a:bodyPr/>
                    <a:lstStyle/>
                    <a:p>
                      <a:pPr marL="285750" indent="-285750">
                        <a:buFont typeface="Arial" panose="020B0604020202020204" pitchFamily="34" charset="0"/>
                        <a:buChar char="•"/>
                      </a:pPr>
                      <a:r>
                        <a:rPr lang="en-US" sz="1100" dirty="0" smtClean="0"/>
                        <a:t>How is the function executed?</a:t>
                      </a:r>
                    </a:p>
                    <a:p>
                      <a:pPr marL="285750" indent="-285750">
                        <a:buFont typeface="Arial" panose="020B0604020202020204" pitchFamily="34" charset="0"/>
                        <a:buChar char="•"/>
                      </a:pPr>
                      <a:r>
                        <a:rPr lang="en-US" sz="1100" dirty="0" smtClean="0"/>
                        <a:t>Who is involved in each step?</a:t>
                      </a:r>
                    </a:p>
                    <a:p>
                      <a:pPr marL="285750" indent="-285750">
                        <a:buFont typeface="Arial" panose="020B0604020202020204" pitchFamily="34" charset="0"/>
                        <a:buChar char="•"/>
                      </a:pPr>
                      <a:r>
                        <a:rPr lang="en-US" sz="1100" dirty="0" smtClean="0"/>
                        <a:t>How is information gathered, used and shared in each step?</a:t>
                      </a:r>
                    </a:p>
                  </a:txBody>
                  <a:tcPr marL="76200" marR="76200" marT="38100" marB="38100"/>
                </a:tc>
                <a:tc>
                  <a:txBody>
                    <a:bodyPr/>
                    <a:lstStyle/>
                    <a:p>
                      <a:pPr marL="285750" indent="-285750">
                        <a:buFont typeface="Arial" panose="020B0604020202020204" pitchFamily="34" charset="0"/>
                        <a:buChar char="•"/>
                      </a:pPr>
                      <a:r>
                        <a:rPr lang="en-US" sz="1100" dirty="0" smtClean="0"/>
                        <a:t>What technology solutions are currently being used to track, use and share data? </a:t>
                      </a:r>
                    </a:p>
                    <a:p>
                      <a:pPr marL="285750" indent="-285750">
                        <a:buFont typeface="Arial" panose="020B0604020202020204" pitchFamily="34" charset="0"/>
                        <a:buChar char="•"/>
                      </a:pPr>
                      <a:r>
                        <a:rPr lang="en-US" sz="1100" dirty="0" smtClean="0"/>
                        <a:t>What “non tech” solutions are being used?</a:t>
                      </a:r>
                    </a:p>
                    <a:p>
                      <a:pPr marL="285750" indent="-285750">
                        <a:buFont typeface="Arial" panose="020B0604020202020204" pitchFamily="34" charset="0"/>
                        <a:buChar char="•"/>
                      </a:pPr>
                      <a:r>
                        <a:rPr lang="en-US" sz="1100" dirty="0" smtClean="0"/>
                        <a:t>Who are the users of these solutions?</a:t>
                      </a:r>
                    </a:p>
                  </a:txBody>
                  <a:tcPr marL="76200" marR="76200" marT="38100" marB="38100"/>
                </a:tc>
                <a:tc>
                  <a:txBody>
                    <a:bodyPr/>
                    <a:lstStyle/>
                    <a:p>
                      <a:pPr marL="171450" indent="-171450">
                        <a:buFontTx/>
                        <a:buChar char="-"/>
                      </a:pPr>
                      <a:r>
                        <a:rPr lang="en-US" sz="1100" baseline="0" dirty="0" smtClean="0"/>
                        <a:t>In an ideal world, how would this step be automated? </a:t>
                      </a:r>
                    </a:p>
                    <a:p>
                      <a:pPr marL="171450" indent="-171450">
                        <a:buFontTx/>
                        <a:buChar char="-"/>
                      </a:pPr>
                      <a:r>
                        <a:rPr lang="en-US" sz="1100" baseline="0" dirty="0" smtClean="0"/>
                        <a:t>How would technology make it more efficient and effective? </a:t>
                      </a:r>
                    </a:p>
                    <a:p>
                      <a:pPr marL="171450" indent="-171450">
                        <a:buFontTx/>
                        <a:buChar char="-"/>
                      </a:pPr>
                      <a:r>
                        <a:rPr lang="en-US" sz="1100" baseline="0" dirty="0" smtClean="0"/>
                        <a:t>Who would be the primary data inputters and users?</a:t>
                      </a:r>
                      <a:endParaRPr lang="en-US" sz="1100" dirty="0"/>
                    </a:p>
                  </a:txBody>
                  <a:tcPr marL="76200" marR="76200" marT="38100" marB="38100"/>
                </a:tc>
                <a:tc>
                  <a:txBody>
                    <a:bodyPr/>
                    <a:lstStyle/>
                    <a:p>
                      <a:pPr marL="171450" indent="-171450">
                        <a:buFontTx/>
                        <a:buChar char="-"/>
                      </a:pPr>
                      <a:r>
                        <a:rPr lang="en-US" sz="1100" dirty="0" smtClean="0"/>
                        <a:t>How would this solution benefit the business?</a:t>
                      </a:r>
                    </a:p>
                    <a:p>
                      <a:pPr marL="171450" indent="-171450">
                        <a:buFontTx/>
                        <a:buChar char="-"/>
                      </a:pPr>
                      <a:r>
                        <a:rPr lang="en-US" sz="1100" dirty="0" smtClean="0"/>
                        <a:t>How high priority is tech for this step?</a:t>
                      </a:r>
                      <a:r>
                        <a:rPr lang="en-US" sz="1100" baseline="0" dirty="0" smtClean="0"/>
                        <a:t> </a:t>
                      </a:r>
                      <a:r>
                        <a:rPr lang="en-US" sz="1100" dirty="0" smtClean="0"/>
                        <a:t>What</a:t>
                      </a:r>
                      <a:r>
                        <a:rPr lang="en-US" sz="1100" baseline="0" dirty="0" smtClean="0"/>
                        <a:t> is the “trigger” to make this high priority?</a:t>
                      </a:r>
                    </a:p>
                    <a:p>
                      <a:pPr marL="171450" marR="0" indent="-171450" algn="l" defTabSz="761970" rtl="0" eaLnBrk="1" fontAlgn="auto" latinLnBrk="0" hangingPunct="1">
                        <a:lnSpc>
                          <a:spcPct val="100000"/>
                        </a:lnSpc>
                        <a:spcBef>
                          <a:spcPts val="0"/>
                        </a:spcBef>
                        <a:spcAft>
                          <a:spcPts val="0"/>
                        </a:spcAft>
                        <a:buClrTx/>
                        <a:buSzTx/>
                        <a:buFontTx/>
                        <a:buChar char="-"/>
                        <a:tabLst/>
                        <a:defRPr/>
                      </a:pPr>
                      <a:r>
                        <a:rPr lang="en-US" sz="1100" dirty="0" smtClean="0"/>
                        <a:t>What is the minimum now?</a:t>
                      </a:r>
                    </a:p>
                  </a:txBody>
                  <a:tcPr marL="76200" marR="76200" marT="38100" marB="38100"/>
                </a:tc>
              </a:tr>
              <a:tr h="283981">
                <a:tc>
                  <a:txBody>
                    <a:bodyPr/>
                    <a:lstStyle/>
                    <a:p>
                      <a:endParaRPr lang="en-US" sz="1500" dirty="0"/>
                    </a:p>
                  </a:txBody>
                  <a:tcPr marL="76200" marR="76200" marT="38100" marB="38100"/>
                </a:tc>
                <a:tc>
                  <a:txBody>
                    <a:bodyPr/>
                    <a:lstStyle/>
                    <a:p>
                      <a:endParaRPr lang="en-US" sz="1500" dirty="0"/>
                    </a:p>
                  </a:txBody>
                  <a:tcPr marL="76200" marR="76200" marT="38100" marB="38100"/>
                </a:tc>
                <a:tc>
                  <a:txBody>
                    <a:bodyPr/>
                    <a:lstStyle/>
                    <a:p>
                      <a:endParaRPr lang="en-US" sz="1500"/>
                    </a:p>
                  </a:txBody>
                  <a:tcPr marL="76200" marR="76200" marT="38100" marB="38100"/>
                </a:tc>
                <a:tc>
                  <a:txBody>
                    <a:bodyPr/>
                    <a:lstStyle/>
                    <a:p>
                      <a:endParaRPr lang="en-US" sz="1500" dirty="0"/>
                    </a:p>
                  </a:txBody>
                  <a:tcPr marL="76200" marR="76200" marT="38100" marB="38100"/>
                </a:tc>
                <a:tc>
                  <a:txBody>
                    <a:bodyPr/>
                    <a:lstStyle/>
                    <a:p>
                      <a:endParaRPr lang="en-US" sz="1500" dirty="0"/>
                    </a:p>
                  </a:txBody>
                  <a:tcPr marL="76200" marR="76200" marT="38100" marB="38100"/>
                </a:tc>
              </a:tr>
              <a:tr h="283981">
                <a:tc>
                  <a:txBody>
                    <a:bodyPr/>
                    <a:lstStyle/>
                    <a:p>
                      <a:endParaRPr lang="en-US" sz="1500" dirty="0"/>
                    </a:p>
                  </a:txBody>
                  <a:tcPr marL="76200" marR="76200" marT="38100" marB="38100"/>
                </a:tc>
                <a:tc>
                  <a:txBody>
                    <a:bodyPr/>
                    <a:lstStyle/>
                    <a:p>
                      <a:endParaRPr lang="en-US" sz="1500" dirty="0"/>
                    </a:p>
                  </a:txBody>
                  <a:tcPr marL="76200" marR="76200" marT="38100" marB="38100"/>
                </a:tc>
                <a:tc>
                  <a:txBody>
                    <a:bodyPr/>
                    <a:lstStyle/>
                    <a:p>
                      <a:endParaRPr lang="en-US" sz="1500" dirty="0"/>
                    </a:p>
                  </a:txBody>
                  <a:tcPr marL="76200" marR="76200" marT="38100" marB="38100"/>
                </a:tc>
                <a:tc>
                  <a:txBody>
                    <a:bodyPr/>
                    <a:lstStyle/>
                    <a:p>
                      <a:endParaRPr lang="en-US" sz="1500" dirty="0"/>
                    </a:p>
                  </a:txBody>
                  <a:tcPr marL="76200" marR="76200" marT="38100" marB="38100"/>
                </a:tc>
                <a:tc>
                  <a:txBody>
                    <a:bodyPr/>
                    <a:lstStyle/>
                    <a:p>
                      <a:endParaRPr lang="en-US" sz="1500" dirty="0"/>
                    </a:p>
                  </a:txBody>
                  <a:tcPr marL="76200" marR="76200" marT="38100" marB="38100"/>
                </a:tc>
              </a:tr>
              <a:tr h="283981">
                <a:tc>
                  <a:txBody>
                    <a:bodyPr/>
                    <a:lstStyle/>
                    <a:p>
                      <a:endParaRPr lang="en-US" sz="1500" dirty="0"/>
                    </a:p>
                  </a:txBody>
                  <a:tcPr marL="76200" marR="76200" marT="38100" marB="38100"/>
                </a:tc>
                <a:tc>
                  <a:txBody>
                    <a:bodyPr/>
                    <a:lstStyle/>
                    <a:p>
                      <a:endParaRPr lang="en-US" sz="1500" dirty="0"/>
                    </a:p>
                  </a:txBody>
                  <a:tcPr marL="76200" marR="76200" marT="38100" marB="38100"/>
                </a:tc>
                <a:tc>
                  <a:txBody>
                    <a:bodyPr/>
                    <a:lstStyle/>
                    <a:p>
                      <a:endParaRPr lang="en-US" sz="1500" dirty="0"/>
                    </a:p>
                  </a:txBody>
                  <a:tcPr marL="76200" marR="76200" marT="38100" marB="38100"/>
                </a:tc>
                <a:tc>
                  <a:txBody>
                    <a:bodyPr/>
                    <a:lstStyle/>
                    <a:p>
                      <a:endParaRPr lang="en-US" sz="1500" dirty="0"/>
                    </a:p>
                  </a:txBody>
                  <a:tcPr marL="76200" marR="76200" marT="38100" marB="38100"/>
                </a:tc>
                <a:tc>
                  <a:txBody>
                    <a:bodyPr/>
                    <a:lstStyle/>
                    <a:p>
                      <a:endParaRPr lang="en-US" sz="1500" dirty="0"/>
                    </a:p>
                  </a:txBody>
                  <a:tcPr marL="76200" marR="76200" marT="38100" marB="38100"/>
                </a:tc>
              </a:tr>
              <a:tr h="283981">
                <a:tc>
                  <a:txBody>
                    <a:bodyPr/>
                    <a:lstStyle/>
                    <a:p>
                      <a:endParaRPr lang="en-US" sz="1500" dirty="0"/>
                    </a:p>
                  </a:txBody>
                  <a:tcPr marL="76200" marR="76200" marT="38100" marB="38100"/>
                </a:tc>
                <a:tc>
                  <a:txBody>
                    <a:bodyPr/>
                    <a:lstStyle/>
                    <a:p>
                      <a:endParaRPr lang="en-US" sz="1500" dirty="0"/>
                    </a:p>
                  </a:txBody>
                  <a:tcPr marL="76200" marR="76200" marT="38100" marB="38100"/>
                </a:tc>
                <a:tc>
                  <a:txBody>
                    <a:bodyPr/>
                    <a:lstStyle/>
                    <a:p>
                      <a:endParaRPr lang="en-US" sz="1500" dirty="0"/>
                    </a:p>
                  </a:txBody>
                  <a:tcPr marL="76200" marR="76200" marT="38100" marB="38100"/>
                </a:tc>
                <a:tc>
                  <a:txBody>
                    <a:bodyPr/>
                    <a:lstStyle/>
                    <a:p>
                      <a:endParaRPr lang="en-US" sz="1500" dirty="0"/>
                    </a:p>
                  </a:txBody>
                  <a:tcPr marL="76200" marR="76200" marT="38100" marB="38100"/>
                </a:tc>
                <a:tc>
                  <a:txBody>
                    <a:bodyPr/>
                    <a:lstStyle/>
                    <a:p>
                      <a:endParaRPr lang="en-US" sz="1500" dirty="0"/>
                    </a:p>
                  </a:txBody>
                  <a:tcPr marL="76200" marR="76200" marT="38100" marB="38100"/>
                </a:tc>
              </a:tr>
            </a:tbl>
          </a:graphicData>
        </a:graphic>
      </p:graphicFrame>
      <p:sp>
        <p:nvSpPr>
          <p:cNvPr id="8" name="Rectangle 7"/>
          <p:cNvSpPr/>
          <p:nvPr/>
        </p:nvSpPr>
        <p:spPr>
          <a:xfrm>
            <a:off x="544285" y="902061"/>
            <a:ext cx="6590393" cy="762909"/>
          </a:xfrm>
          <a:prstGeom prst="rect">
            <a:avLst/>
          </a:prstGeom>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algn="ctr"/>
            <a:r>
              <a:rPr lang="en-US" sz="1500" b="1" dirty="0"/>
              <a:t>Business </a:t>
            </a:r>
            <a:r>
              <a:rPr lang="en-US" sz="1500" b="1" dirty="0" smtClean="0"/>
              <a:t>overview</a:t>
            </a:r>
          </a:p>
          <a:p>
            <a:pPr algn="ctr"/>
            <a:r>
              <a:rPr lang="en-US" sz="1400" dirty="0" smtClean="0"/>
              <a:t>Describe your vision and mission, core operations and revenue streams.</a:t>
            </a:r>
            <a:endParaRPr lang="en-US" sz="1400" dirty="0"/>
          </a:p>
        </p:txBody>
      </p:sp>
      <p:sp>
        <p:nvSpPr>
          <p:cNvPr id="6" name="Oval 5"/>
          <p:cNvSpPr/>
          <p:nvPr/>
        </p:nvSpPr>
        <p:spPr>
          <a:xfrm>
            <a:off x="7166833" y="88698"/>
            <a:ext cx="331939" cy="33193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b="1" dirty="0" smtClean="0"/>
              <a:t>1</a:t>
            </a:r>
            <a:endParaRPr lang="en-US" sz="1200" b="1" dirty="0"/>
          </a:p>
        </p:txBody>
      </p:sp>
    </p:spTree>
    <p:extLst>
      <p:ext uri="{BB962C8B-B14F-4D97-AF65-F5344CB8AC3E}">
        <p14:creationId xmlns:p14="http://schemas.microsoft.com/office/powerpoint/2010/main" val="23567082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and functionality</a:t>
            </a:r>
            <a:endParaRPr lang="en-US" dirty="0"/>
          </a:p>
        </p:txBody>
      </p:sp>
      <p:sp>
        <p:nvSpPr>
          <p:cNvPr id="4" name="Slide Number Placeholder 3"/>
          <p:cNvSpPr>
            <a:spLocks noGrp="1"/>
          </p:cNvSpPr>
          <p:nvPr>
            <p:ph type="sldNum" sz="quarter" idx="12"/>
          </p:nvPr>
        </p:nvSpPr>
        <p:spPr/>
        <p:txBody>
          <a:bodyPr/>
          <a:lstStyle/>
          <a:p>
            <a:fld id="{21343833-45AE-4428-A403-57386BC15C9D}" type="slidenum">
              <a:rPr lang="en-US" smtClean="0"/>
              <a:pPr/>
              <a:t>13</a:t>
            </a:fld>
            <a:endParaRPr lang="en-US" dirty="0"/>
          </a:p>
        </p:txBody>
      </p:sp>
      <p:sp>
        <p:nvSpPr>
          <p:cNvPr id="6" name="Rectangle 5"/>
          <p:cNvSpPr/>
          <p:nvPr/>
        </p:nvSpPr>
        <p:spPr>
          <a:xfrm>
            <a:off x="527137" y="944072"/>
            <a:ext cx="3412060" cy="4063420"/>
          </a:xfrm>
          <a:prstGeom prst="rect">
            <a:avLst/>
          </a:prstGeom>
        </p:spPr>
        <p:txBody>
          <a:bodyPr wrap="square">
            <a:spAutoFit/>
          </a:bodyPr>
          <a:lstStyle/>
          <a:p>
            <a:pPr>
              <a:lnSpc>
                <a:spcPct val="107000"/>
              </a:lnSpc>
              <a:spcBef>
                <a:spcPts val="600"/>
              </a:spcBef>
            </a:pPr>
            <a:r>
              <a:rPr lang="en-US" sz="2000" b="1" dirty="0" smtClean="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rPr>
              <a:t>TRANSACTIONAL</a:t>
            </a:r>
          </a:p>
          <a:p>
            <a:pPr>
              <a:lnSpc>
                <a:spcPct val="107000"/>
              </a:lnSpc>
              <a:spcBef>
                <a:spcPts val="600"/>
              </a:spcBef>
            </a:pPr>
            <a:r>
              <a:rPr lang="en-US" sz="2000" b="1" dirty="0" smtClean="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Supplier management</a:t>
            </a:r>
            <a:endParaRPr lang="en-US" sz="2000"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pPr>
            <a:r>
              <a:rPr lang="en-US" sz="2000"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Customer </a:t>
            </a:r>
            <a:r>
              <a:rPr lang="en-US" sz="2000" b="1" dirty="0" smtClean="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management</a:t>
            </a:r>
          </a:p>
          <a:p>
            <a:pPr>
              <a:lnSpc>
                <a:spcPct val="107000"/>
              </a:lnSpc>
              <a:spcBef>
                <a:spcPts val="600"/>
              </a:spcBef>
            </a:pPr>
            <a:r>
              <a:rPr lang="en-US" sz="2000" b="1" dirty="0" smtClean="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Web exchange</a:t>
            </a:r>
            <a:endParaRPr lang="en-US" sz="2000"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pPr>
            <a:r>
              <a:rPr lang="en-US" sz="2000" b="1" dirty="0" smtClean="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Purchasing</a:t>
            </a:r>
            <a:endParaRPr lang="en-US" sz="2000"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pPr>
            <a:r>
              <a:rPr lang="en-US" sz="2000" b="1" dirty="0" smtClean="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Receiving </a:t>
            </a:r>
            <a:r>
              <a:rPr lang="en-US" sz="2000"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and QA</a:t>
            </a:r>
          </a:p>
          <a:p>
            <a:pPr>
              <a:lnSpc>
                <a:spcPct val="107000"/>
              </a:lnSpc>
              <a:spcBef>
                <a:spcPts val="600"/>
              </a:spcBef>
            </a:pPr>
            <a:r>
              <a:rPr lang="en-US" sz="2000" b="1" dirty="0" smtClean="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Processing</a:t>
            </a:r>
            <a:endParaRPr lang="en-US" sz="2000"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pPr>
            <a:r>
              <a:rPr lang="en-US" sz="2000"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Inventory management</a:t>
            </a:r>
          </a:p>
          <a:p>
            <a:pPr>
              <a:lnSpc>
                <a:spcPct val="107000"/>
              </a:lnSpc>
              <a:spcBef>
                <a:spcPts val="600"/>
              </a:spcBef>
            </a:pPr>
            <a:r>
              <a:rPr lang="en-US" sz="2000"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Order </a:t>
            </a:r>
            <a:r>
              <a:rPr lang="en-US" sz="2000" b="1" dirty="0" smtClean="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fulfillment, picking</a:t>
            </a:r>
            <a:endParaRPr lang="en-US" sz="2000"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pPr>
            <a:r>
              <a:rPr lang="en-US" sz="2000" b="1" dirty="0" smtClean="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Distribution</a:t>
            </a:r>
            <a:endParaRPr lang="en-US" sz="2000"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4139613" y="944072"/>
            <a:ext cx="3282864" cy="3250890"/>
          </a:xfrm>
          <a:prstGeom prst="rect">
            <a:avLst/>
          </a:prstGeom>
        </p:spPr>
        <p:txBody>
          <a:bodyPr wrap="square">
            <a:spAutoFit/>
          </a:bodyPr>
          <a:lstStyle/>
          <a:p>
            <a:pPr>
              <a:lnSpc>
                <a:spcPct val="107000"/>
              </a:lnSpc>
              <a:spcBef>
                <a:spcPts val="600"/>
              </a:spcBef>
            </a:pPr>
            <a:r>
              <a:rPr lang="en-US" sz="2000" b="1" dirty="0" smtClean="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rPr>
              <a:t>OVERARCHING</a:t>
            </a:r>
          </a:p>
          <a:p>
            <a:pPr>
              <a:lnSpc>
                <a:spcPct val="107000"/>
              </a:lnSpc>
              <a:spcBef>
                <a:spcPts val="600"/>
              </a:spcBef>
            </a:pPr>
            <a:r>
              <a:rPr lang="en-US" sz="2000" b="1" dirty="0" smtClean="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Financial </a:t>
            </a:r>
            <a:r>
              <a:rPr lang="en-US" sz="2000"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management</a:t>
            </a:r>
          </a:p>
          <a:p>
            <a:pPr>
              <a:lnSpc>
                <a:spcPct val="107000"/>
              </a:lnSpc>
              <a:spcBef>
                <a:spcPts val="600"/>
              </a:spcBef>
            </a:pPr>
            <a:r>
              <a:rPr lang="en-US" sz="2000" b="1" dirty="0" smtClean="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Reporting</a:t>
            </a:r>
          </a:p>
          <a:p>
            <a:pPr>
              <a:lnSpc>
                <a:spcPct val="107000"/>
              </a:lnSpc>
              <a:spcBef>
                <a:spcPts val="600"/>
              </a:spcBef>
            </a:pPr>
            <a:r>
              <a:rPr lang="en-US" sz="2000" b="1" dirty="0" smtClean="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Food safety, traceability</a:t>
            </a:r>
            <a:endParaRPr lang="en-US" sz="2000"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pPr>
            <a:r>
              <a:rPr lang="en-US" sz="2000"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Marketing and branding</a:t>
            </a:r>
          </a:p>
          <a:p>
            <a:pPr>
              <a:lnSpc>
                <a:spcPct val="107000"/>
              </a:lnSpc>
              <a:spcBef>
                <a:spcPts val="600"/>
              </a:spcBef>
            </a:pPr>
            <a:r>
              <a:rPr lang="en-US" sz="2000"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Business development</a:t>
            </a:r>
          </a:p>
          <a:p>
            <a:pPr>
              <a:lnSpc>
                <a:spcPct val="107000"/>
              </a:lnSpc>
              <a:spcBef>
                <a:spcPts val="600"/>
              </a:spcBef>
            </a:pPr>
            <a:r>
              <a:rPr lang="en-US" sz="2000"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Pre-season crop </a:t>
            </a:r>
            <a:r>
              <a:rPr lang="en-US" sz="2000" b="1" dirty="0" smtClean="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planning</a:t>
            </a:r>
          </a:p>
          <a:p>
            <a:pPr>
              <a:lnSpc>
                <a:spcPct val="107000"/>
              </a:lnSpc>
              <a:spcBef>
                <a:spcPts val="600"/>
              </a:spcBef>
            </a:pPr>
            <a:r>
              <a:rPr lang="en-US" sz="2000" b="1" dirty="0" smtClean="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Systems integration</a:t>
            </a:r>
            <a:endParaRPr lang="en-US" sz="2000"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8" name="Oval 7"/>
          <p:cNvSpPr/>
          <p:nvPr/>
        </p:nvSpPr>
        <p:spPr>
          <a:xfrm>
            <a:off x="7166833" y="88698"/>
            <a:ext cx="331939" cy="33193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b="1" dirty="0" smtClean="0"/>
              <a:t>2</a:t>
            </a:r>
            <a:endParaRPr lang="en-US" sz="1200" b="1" dirty="0"/>
          </a:p>
        </p:txBody>
      </p:sp>
    </p:spTree>
    <p:extLst>
      <p:ext uri="{BB962C8B-B14F-4D97-AF65-F5344CB8AC3E}">
        <p14:creationId xmlns:p14="http://schemas.microsoft.com/office/powerpoint/2010/main" val="2944827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categories</a:t>
            </a:r>
            <a:endParaRPr lang="en-US" dirty="0"/>
          </a:p>
        </p:txBody>
      </p:sp>
      <p:sp>
        <p:nvSpPr>
          <p:cNvPr id="4" name="Slide Number Placeholder 3"/>
          <p:cNvSpPr>
            <a:spLocks noGrp="1"/>
          </p:cNvSpPr>
          <p:nvPr>
            <p:ph type="sldNum" sz="quarter" idx="12"/>
          </p:nvPr>
        </p:nvSpPr>
        <p:spPr/>
        <p:txBody>
          <a:bodyPr/>
          <a:lstStyle/>
          <a:p>
            <a:fld id="{21343833-45AE-4428-A403-57386BC15C9D}" type="slidenum">
              <a:rPr lang="en-US" smtClean="0"/>
              <a:pPr/>
              <a:t>14</a:t>
            </a:fld>
            <a:endParaRPr lang="en-US" dirty="0"/>
          </a:p>
        </p:txBody>
      </p:sp>
      <p:sp>
        <p:nvSpPr>
          <p:cNvPr id="5" name="Oval 4"/>
          <p:cNvSpPr/>
          <p:nvPr/>
        </p:nvSpPr>
        <p:spPr>
          <a:xfrm>
            <a:off x="7166833" y="88698"/>
            <a:ext cx="331939" cy="33193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b="1" dirty="0"/>
              <a:t>2</a:t>
            </a:r>
          </a:p>
        </p:txBody>
      </p:sp>
      <p:graphicFrame>
        <p:nvGraphicFramePr>
          <p:cNvPr id="3" name="Table 2"/>
          <p:cNvGraphicFramePr>
            <a:graphicFrameLocks noGrp="1"/>
          </p:cNvGraphicFramePr>
          <p:nvPr>
            <p:extLst>
              <p:ext uri="{D42A27DB-BD31-4B8C-83A1-F6EECF244321}">
                <p14:modId xmlns:p14="http://schemas.microsoft.com/office/powerpoint/2010/main" val="437211623"/>
              </p:ext>
            </p:extLst>
          </p:nvPr>
        </p:nvGraphicFramePr>
        <p:xfrm>
          <a:off x="431344" y="907382"/>
          <a:ext cx="6689703" cy="4520116"/>
        </p:xfrm>
        <a:graphic>
          <a:graphicData uri="http://schemas.openxmlformats.org/drawingml/2006/table">
            <a:tbl>
              <a:tblPr firstRow="1" bandRow="1">
                <a:tableStyleId>{7DF18680-E054-41AD-8BC1-D1AEF772440D}</a:tableStyleId>
              </a:tblPr>
              <a:tblGrid>
                <a:gridCol w="1140672"/>
                <a:gridCol w="4189957"/>
                <a:gridCol w="1359074"/>
              </a:tblGrid>
              <a:tr h="370840">
                <a:tc>
                  <a:txBody>
                    <a:bodyPr/>
                    <a:lstStyle/>
                    <a:p>
                      <a:pPr algn="l" fontAlgn="ctr"/>
                      <a:r>
                        <a:rPr lang="en-US" sz="1600" u="none" strike="noStrike" dirty="0" smtClean="0">
                          <a:effectLst/>
                        </a:rPr>
                        <a:t>Category</a:t>
                      </a:r>
                      <a:endParaRPr lang="en-US" sz="1600" b="1" i="0" u="none" strike="noStrike" dirty="0">
                        <a:solidFill>
                          <a:srgbClr val="FFFFFF"/>
                        </a:solidFill>
                        <a:effectLst/>
                        <a:latin typeface="Calibri" panose="020F0502020204030204" pitchFamily="34" charset="0"/>
                      </a:endParaRPr>
                    </a:p>
                  </a:txBody>
                  <a:tcPr marL="45720" marR="45720" marT="1332" marB="0" anchor="ctr"/>
                </a:tc>
                <a:tc>
                  <a:txBody>
                    <a:bodyPr/>
                    <a:lstStyle/>
                    <a:p>
                      <a:pPr algn="l" fontAlgn="ctr"/>
                      <a:r>
                        <a:rPr lang="en-US" sz="1600" u="none" strike="noStrike" dirty="0">
                          <a:effectLst/>
                        </a:rPr>
                        <a:t>Description</a:t>
                      </a:r>
                      <a:endParaRPr lang="en-US" sz="1600" b="1" i="0" u="none" strike="noStrike" dirty="0">
                        <a:solidFill>
                          <a:srgbClr val="FFFFFF"/>
                        </a:solidFill>
                        <a:effectLst/>
                        <a:latin typeface="Calibri" panose="020F0502020204030204" pitchFamily="34" charset="0"/>
                      </a:endParaRPr>
                    </a:p>
                  </a:txBody>
                  <a:tcPr marL="45720" marR="45720" marT="1332" marB="0" anchor="ctr"/>
                </a:tc>
                <a:tc>
                  <a:txBody>
                    <a:bodyPr/>
                    <a:lstStyle/>
                    <a:p>
                      <a:pPr algn="l" fontAlgn="ctr"/>
                      <a:r>
                        <a:rPr lang="en-US" sz="1600" u="none" strike="noStrike" dirty="0">
                          <a:effectLst/>
                        </a:rPr>
                        <a:t>Examples</a:t>
                      </a:r>
                      <a:endParaRPr lang="en-US" sz="1600" b="1" i="0" u="none" strike="noStrike" dirty="0">
                        <a:solidFill>
                          <a:srgbClr val="FFFFFF"/>
                        </a:solidFill>
                        <a:effectLst/>
                        <a:latin typeface="Calibri" panose="020F0502020204030204" pitchFamily="34" charset="0"/>
                      </a:endParaRPr>
                    </a:p>
                  </a:txBody>
                  <a:tcPr marL="45720" marR="45720" marT="1332" marB="0" anchor="ctr"/>
                </a:tc>
              </a:tr>
              <a:tr h="370840">
                <a:tc>
                  <a:txBody>
                    <a:bodyPr/>
                    <a:lstStyle/>
                    <a:p>
                      <a:pPr algn="l" rtl="0" fontAlgn="ctr"/>
                      <a:r>
                        <a:rPr lang="en-US" sz="1400" b="1" u="none" strike="noStrike" dirty="0">
                          <a:effectLst/>
                        </a:rPr>
                        <a:t>Traditional ERP</a:t>
                      </a:r>
                      <a:endParaRPr lang="en-US" sz="1400" b="1" i="0" u="none" strike="noStrike" dirty="0">
                        <a:solidFill>
                          <a:srgbClr val="000000"/>
                        </a:solidFill>
                        <a:effectLst/>
                        <a:latin typeface="Calibri" panose="020F0502020204030204" pitchFamily="34" charset="0"/>
                      </a:endParaRPr>
                    </a:p>
                  </a:txBody>
                  <a:tcPr marL="45720" marR="45720" marT="1332" marB="0" anchor="ctr"/>
                </a:tc>
                <a:tc>
                  <a:txBody>
                    <a:bodyPr/>
                    <a:lstStyle/>
                    <a:p>
                      <a:pPr algn="l" fontAlgn="t"/>
                      <a:r>
                        <a:rPr lang="en-US" sz="1400" u="none" strike="noStrike" dirty="0">
                          <a:effectLst/>
                        </a:rPr>
                        <a:t>ERP stands for Enterprise Resource Planning. These are business management software that collects, stores and interprets data across many activities  (planning, inventory, </a:t>
                      </a:r>
                      <a:r>
                        <a:rPr lang="en-US" sz="1400" u="none" strike="noStrike" dirty="0" smtClean="0">
                          <a:effectLst/>
                        </a:rPr>
                        <a:t>processing, marketing</a:t>
                      </a:r>
                      <a:r>
                        <a:rPr lang="en-US" sz="1400" u="none" strike="noStrike" dirty="0">
                          <a:effectLst/>
                        </a:rPr>
                        <a:t>, shipping, </a:t>
                      </a:r>
                      <a:r>
                        <a:rPr lang="en-US" sz="1400" u="none" strike="noStrike" dirty="0" err="1">
                          <a:effectLst/>
                        </a:rPr>
                        <a:t>etc</a:t>
                      </a:r>
                      <a:r>
                        <a:rPr lang="en-US" sz="1400" u="none" strike="noStrike" dirty="0">
                          <a:effectLst/>
                        </a:rPr>
                        <a:t>). Provides an integrated view of core </a:t>
                      </a:r>
                      <a:r>
                        <a:rPr lang="en-US" sz="1400" u="none" strike="noStrike" dirty="0" smtClean="0">
                          <a:effectLst/>
                        </a:rPr>
                        <a:t>internal business </a:t>
                      </a:r>
                      <a:r>
                        <a:rPr lang="en-US" sz="1400" u="none" strike="noStrike" dirty="0">
                          <a:effectLst/>
                        </a:rPr>
                        <a:t>processes. </a:t>
                      </a:r>
                      <a:endParaRPr lang="en-US" sz="1400" b="0" i="0" u="none" strike="noStrike" dirty="0">
                        <a:solidFill>
                          <a:srgbClr val="000000"/>
                        </a:solidFill>
                        <a:effectLst/>
                        <a:latin typeface="Calibri" panose="020F0502020204030204" pitchFamily="34" charset="0"/>
                      </a:endParaRPr>
                    </a:p>
                  </a:txBody>
                  <a:tcPr marL="45720" marR="45720" marT="1332" marB="0"/>
                </a:tc>
                <a:tc>
                  <a:txBody>
                    <a:bodyPr/>
                    <a:lstStyle/>
                    <a:p>
                      <a:pPr algn="l" fontAlgn="t"/>
                      <a:r>
                        <a:rPr lang="en-US" sz="1200" u="none" strike="noStrike" dirty="0" err="1">
                          <a:effectLst/>
                        </a:rPr>
                        <a:t>ACCTivate</a:t>
                      </a:r>
                      <a:r>
                        <a:rPr lang="en-US" sz="1200" u="none" strike="noStrike" dirty="0">
                          <a:effectLst/>
                        </a:rPr>
                        <a:t/>
                      </a:r>
                      <a:br>
                        <a:rPr lang="en-US" sz="1200" u="none" strike="noStrike" dirty="0">
                          <a:effectLst/>
                        </a:rPr>
                      </a:br>
                      <a:r>
                        <a:rPr lang="en-US" sz="1200" u="none" strike="noStrike" dirty="0">
                          <a:effectLst/>
                        </a:rPr>
                        <a:t>Blue Ocean Systems</a:t>
                      </a:r>
                      <a:br>
                        <a:rPr lang="en-US" sz="1200" u="none" strike="noStrike" dirty="0">
                          <a:effectLst/>
                        </a:rPr>
                      </a:br>
                      <a:r>
                        <a:rPr lang="en-US" sz="1200" u="none" strike="noStrike" dirty="0">
                          <a:effectLst/>
                        </a:rPr>
                        <a:t>Edible Software</a:t>
                      </a:r>
                      <a:br>
                        <a:rPr lang="en-US" sz="1200" u="none" strike="noStrike" dirty="0">
                          <a:effectLst/>
                        </a:rPr>
                      </a:br>
                      <a:r>
                        <a:rPr lang="en-US" sz="1200" u="none" strike="noStrike" dirty="0">
                          <a:effectLst/>
                        </a:rPr>
                        <a:t>Exact MAX</a:t>
                      </a:r>
                      <a:br>
                        <a:rPr lang="en-US" sz="1200" u="none" strike="noStrike" dirty="0">
                          <a:effectLst/>
                        </a:rPr>
                      </a:br>
                      <a:r>
                        <a:rPr lang="en-US" sz="1200" u="none" strike="noStrike" dirty="0">
                          <a:effectLst/>
                        </a:rPr>
                        <a:t>Famous Software</a:t>
                      </a:r>
                      <a:br>
                        <a:rPr lang="en-US" sz="1200" u="none" strike="noStrike" dirty="0">
                          <a:effectLst/>
                        </a:rPr>
                      </a:br>
                      <a:r>
                        <a:rPr lang="en-US" sz="1200" u="none" strike="noStrike" dirty="0" err="1">
                          <a:effectLst/>
                        </a:rPr>
                        <a:t>FoodConnex</a:t>
                      </a:r>
                      <a:r>
                        <a:rPr lang="en-US" sz="1200" u="none" strike="noStrike" dirty="0">
                          <a:effectLst/>
                        </a:rPr>
                        <a:t/>
                      </a:r>
                      <a:br>
                        <a:rPr lang="en-US" sz="1200" u="none" strike="noStrike" dirty="0">
                          <a:effectLst/>
                        </a:rPr>
                      </a:br>
                      <a:r>
                        <a:rPr lang="en-US" sz="1200" u="none" strike="noStrike" dirty="0">
                          <a:effectLst/>
                        </a:rPr>
                        <a:t>NetSuite</a:t>
                      </a:r>
                      <a:br>
                        <a:rPr lang="en-US" sz="1200" u="none" strike="noStrike" dirty="0">
                          <a:effectLst/>
                        </a:rPr>
                      </a:br>
                      <a:r>
                        <a:rPr lang="en-US" sz="1200" u="none" strike="noStrike" dirty="0" err="1">
                          <a:effectLst/>
                        </a:rPr>
                        <a:t>Plex</a:t>
                      </a:r>
                      <a:r>
                        <a:rPr lang="en-US" sz="1200" u="none" strike="noStrike" dirty="0">
                          <a:effectLst/>
                        </a:rPr>
                        <a:t/>
                      </a:r>
                      <a:br>
                        <a:rPr lang="en-US" sz="1200" u="none" strike="noStrike" dirty="0">
                          <a:effectLst/>
                        </a:rPr>
                      </a:br>
                      <a:r>
                        <a:rPr lang="en-US" sz="1200" u="none" strike="noStrike" dirty="0">
                          <a:effectLst/>
                        </a:rPr>
                        <a:t>Produce Pro</a:t>
                      </a:r>
                      <a:br>
                        <a:rPr lang="en-US" sz="1200" u="none" strike="noStrike" dirty="0">
                          <a:effectLst/>
                        </a:rPr>
                      </a:br>
                      <a:r>
                        <a:rPr lang="en-US" sz="1200" u="none" strike="noStrike" dirty="0">
                          <a:effectLst/>
                        </a:rPr>
                        <a:t>SAGE</a:t>
                      </a:r>
                      <a:br>
                        <a:rPr lang="en-US" sz="1200" u="none" strike="noStrike" dirty="0">
                          <a:effectLst/>
                        </a:rPr>
                      </a:br>
                      <a:r>
                        <a:rPr lang="en-US" sz="1200" u="none" strike="noStrike" dirty="0">
                          <a:effectLst/>
                        </a:rPr>
                        <a:t>Silver </a:t>
                      </a:r>
                      <a:r>
                        <a:rPr lang="en-US" sz="1200" u="none" strike="noStrike" dirty="0" smtClean="0">
                          <a:effectLst/>
                        </a:rPr>
                        <a:t>Creek</a:t>
                      </a:r>
                      <a:endParaRPr lang="en-US" sz="1200" b="0" i="0" u="none" strike="noStrike" dirty="0">
                        <a:solidFill>
                          <a:srgbClr val="000000"/>
                        </a:solidFill>
                        <a:effectLst/>
                        <a:latin typeface="Calibri" panose="020F0502020204030204" pitchFamily="34" charset="0"/>
                      </a:endParaRPr>
                    </a:p>
                  </a:txBody>
                  <a:tcPr marL="45720" marR="45720" marT="1332" marB="0"/>
                </a:tc>
              </a:tr>
              <a:tr h="370840">
                <a:tc>
                  <a:txBody>
                    <a:bodyPr/>
                    <a:lstStyle/>
                    <a:p>
                      <a:pPr algn="l" rtl="0" fontAlgn="ctr"/>
                      <a:r>
                        <a:rPr lang="en-US" sz="1400" b="1" u="none" strike="noStrike" dirty="0" smtClean="0">
                          <a:effectLst/>
                        </a:rPr>
                        <a:t>Web-exchange</a:t>
                      </a:r>
                      <a:r>
                        <a:rPr lang="en-US" sz="1400" b="1" u="none" strike="noStrike" baseline="0" dirty="0" smtClean="0">
                          <a:effectLst/>
                        </a:rPr>
                        <a:t> </a:t>
                      </a:r>
                      <a:endParaRPr lang="en-US" sz="1400" b="1" i="0" u="none" strike="noStrike" dirty="0">
                        <a:solidFill>
                          <a:srgbClr val="000000"/>
                        </a:solidFill>
                        <a:effectLst/>
                        <a:latin typeface="Calibri" panose="020F0502020204030204" pitchFamily="34" charset="0"/>
                      </a:endParaRPr>
                    </a:p>
                  </a:txBody>
                  <a:tcPr marL="45720" marR="45720" marT="1332" marB="0" anchor="ctr"/>
                </a:tc>
                <a:tc>
                  <a:txBody>
                    <a:bodyPr/>
                    <a:lstStyle/>
                    <a:p>
                      <a:pPr algn="l" fontAlgn="t"/>
                      <a:r>
                        <a:rPr lang="en-US" sz="1400" u="none" strike="noStrike" dirty="0" smtClean="0">
                          <a:effectLst/>
                        </a:rPr>
                        <a:t>Systems designed for</a:t>
                      </a:r>
                      <a:r>
                        <a:rPr lang="en-US" sz="1400" u="none" strike="noStrike" baseline="0" dirty="0" smtClean="0">
                          <a:effectLst/>
                        </a:rPr>
                        <a:t> </a:t>
                      </a:r>
                      <a:r>
                        <a:rPr lang="en-US" sz="1400" u="none" strike="noStrike" dirty="0" smtClean="0">
                          <a:effectLst/>
                        </a:rPr>
                        <a:t>small </a:t>
                      </a:r>
                      <a:r>
                        <a:rPr lang="en-US" sz="1400" u="none" strike="noStrike" dirty="0">
                          <a:effectLst/>
                        </a:rPr>
                        <a:t>to mid-sized food </a:t>
                      </a:r>
                      <a:r>
                        <a:rPr lang="en-US" sz="1400" u="none" strike="noStrike" dirty="0" smtClean="0">
                          <a:effectLst/>
                        </a:rPr>
                        <a:t>hubs,</a:t>
                      </a:r>
                      <a:r>
                        <a:rPr lang="en-US" sz="1400" u="none" strike="noStrike" baseline="0" dirty="0" smtClean="0">
                          <a:effectLst/>
                        </a:rPr>
                        <a:t> food brokers, and food aggregator/distributors. They uniquely offer </a:t>
                      </a:r>
                      <a:r>
                        <a:rPr lang="en-US" sz="1400" u="none" strike="noStrike" dirty="0" smtClean="0">
                          <a:effectLst/>
                        </a:rPr>
                        <a:t>supplier </a:t>
                      </a:r>
                      <a:r>
                        <a:rPr lang="en-US" sz="1400" u="none" strike="noStrike" dirty="0">
                          <a:effectLst/>
                        </a:rPr>
                        <a:t>management, online exchange and content management, </a:t>
                      </a:r>
                      <a:r>
                        <a:rPr lang="en-US" sz="1400" u="none" strike="noStrike" dirty="0" smtClean="0">
                          <a:effectLst/>
                        </a:rPr>
                        <a:t>and customer ordering functionality. </a:t>
                      </a:r>
                      <a:endParaRPr lang="en-US" sz="1400" b="0" i="0" u="none" strike="noStrike" dirty="0">
                        <a:solidFill>
                          <a:srgbClr val="000000"/>
                        </a:solidFill>
                        <a:effectLst/>
                        <a:latin typeface="Calibri" panose="020F0502020204030204" pitchFamily="34" charset="0"/>
                      </a:endParaRPr>
                    </a:p>
                  </a:txBody>
                  <a:tcPr marL="45720" marR="45720" marT="1332" marB="0"/>
                </a:tc>
                <a:tc>
                  <a:txBody>
                    <a:bodyPr/>
                    <a:lstStyle/>
                    <a:p>
                      <a:pPr algn="l" fontAlgn="t"/>
                      <a:r>
                        <a:rPr lang="en-US" sz="1200" u="none" strike="noStrike" dirty="0">
                          <a:effectLst/>
                        </a:rPr>
                        <a:t>Delivery Biz Pro</a:t>
                      </a:r>
                      <a:br>
                        <a:rPr lang="en-US" sz="1200" u="none" strike="noStrike" dirty="0">
                          <a:effectLst/>
                        </a:rPr>
                      </a:br>
                      <a:r>
                        <a:rPr lang="en-US" sz="1200" u="none" strike="noStrike" dirty="0">
                          <a:effectLst/>
                        </a:rPr>
                        <a:t>Local Food Marketplace</a:t>
                      </a:r>
                      <a:br>
                        <a:rPr lang="en-US" sz="1200" u="none" strike="noStrike" dirty="0">
                          <a:effectLst/>
                        </a:rPr>
                      </a:br>
                      <a:r>
                        <a:rPr lang="en-US" sz="1200" u="none" strike="noStrike" dirty="0">
                          <a:effectLst/>
                        </a:rPr>
                        <a:t>Local </a:t>
                      </a:r>
                      <a:r>
                        <a:rPr lang="en-US" sz="1200" u="none" strike="noStrike" dirty="0" smtClean="0">
                          <a:effectLst/>
                        </a:rPr>
                        <a:t>Orbit</a:t>
                      </a:r>
                      <a:endParaRPr lang="en-US" sz="1200" b="0" i="0" u="none" strike="noStrike" dirty="0">
                        <a:solidFill>
                          <a:srgbClr val="000000"/>
                        </a:solidFill>
                        <a:effectLst/>
                        <a:latin typeface="Calibri" panose="020F0502020204030204" pitchFamily="34" charset="0"/>
                      </a:endParaRPr>
                    </a:p>
                  </a:txBody>
                  <a:tcPr marL="45720" marR="45720" marT="1332" marB="0"/>
                </a:tc>
              </a:tr>
              <a:tr h="370840">
                <a:tc>
                  <a:txBody>
                    <a:bodyPr/>
                    <a:lstStyle/>
                    <a:p>
                      <a:pPr algn="l" rtl="0" fontAlgn="ctr"/>
                      <a:r>
                        <a:rPr lang="en-US" sz="1400" b="1" u="none" strike="noStrike" dirty="0">
                          <a:effectLst/>
                        </a:rPr>
                        <a:t>Online Marketplace</a:t>
                      </a:r>
                      <a:endParaRPr lang="en-US" sz="1400" b="1" i="0" u="none" strike="noStrike" dirty="0">
                        <a:solidFill>
                          <a:srgbClr val="000000"/>
                        </a:solidFill>
                        <a:effectLst/>
                        <a:latin typeface="Calibri" panose="020F0502020204030204" pitchFamily="34" charset="0"/>
                      </a:endParaRPr>
                    </a:p>
                  </a:txBody>
                  <a:tcPr marL="45720" marR="45720" marT="1332" marB="0" anchor="ctr"/>
                </a:tc>
                <a:tc>
                  <a:txBody>
                    <a:bodyPr/>
                    <a:lstStyle/>
                    <a:p>
                      <a:pPr algn="l" fontAlgn="t"/>
                      <a:r>
                        <a:rPr lang="en-US" sz="1400" u="none" strike="noStrike" dirty="0">
                          <a:effectLst/>
                        </a:rPr>
                        <a:t>Ecommerce platform. Website where growers / hubs can post product and buyers can make purchase. Unlike </a:t>
                      </a:r>
                      <a:r>
                        <a:rPr lang="en-US" sz="1400" u="none" strike="noStrike" dirty="0" smtClean="0">
                          <a:effectLst/>
                        </a:rPr>
                        <a:t>web exchange systems</a:t>
                      </a:r>
                      <a:r>
                        <a:rPr lang="en-US" sz="1400" u="none" strike="noStrike" dirty="0">
                          <a:effectLst/>
                        </a:rPr>
                        <a:t>, there is one single online marketplace for transactions, branded by the technology provider. </a:t>
                      </a:r>
                      <a:endParaRPr lang="en-US" sz="1400" b="0" i="0" u="none" strike="noStrike" dirty="0">
                        <a:solidFill>
                          <a:srgbClr val="000000"/>
                        </a:solidFill>
                        <a:effectLst/>
                        <a:latin typeface="Calibri" panose="020F0502020204030204" pitchFamily="34" charset="0"/>
                      </a:endParaRPr>
                    </a:p>
                  </a:txBody>
                  <a:tcPr marL="45720" marR="45720" marT="1332" marB="0"/>
                </a:tc>
                <a:tc>
                  <a:txBody>
                    <a:bodyPr/>
                    <a:lstStyle/>
                    <a:p>
                      <a:pPr algn="l" fontAlgn="t"/>
                      <a:r>
                        <a:rPr lang="en-US" sz="1200" u="none" strike="noStrike" dirty="0" err="1">
                          <a:effectLst/>
                        </a:rPr>
                        <a:t>FarmLogix</a:t>
                      </a:r>
                      <a:r>
                        <a:rPr lang="en-US" sz="1200" u="none" strike="noStrike" dirty="0">
                          <a:effectLst/>
                        </a:rPr>
                        <a:t/>
                      </a:r>
                      <a:br>
                        <a:rPr lang="en-US" sz="1200" u="none" strike="noStrike" dirty="0">
                          <a:effectLst/>
                        </a:rPr>
                      </a:br>
                      <a:r>
                        <a:rPr lang="en-US" sz="1200" u="none" strike="noStrike" dirty="0" err="1">
                          <a:effectLst/>
                        </a:rPr>
                        <a:t>Foodem</a:t>
                      </a:r>
                      <a:r>
                        <a:rPr lang="en-US" sz="1200" u="none" strike="noStrike" dirty="0">
                          <a:effectLst/>
                        </a:rPr>
                        <a:t/>
                      </a:r>
                      <a:br>
                        <a:rPr lang="en-US" sz="1200" u="none" strike="noStrike" dirty="0">
                          <a:effectLst/>
                        </a:rPr>
                      </a:br>
                      <a:r>
                        <a:rPr lang="en-US" sz="1200" u="none" strike="noStrike" dirty="0" err="1">
                          <a:effectLst/>
                        </a:rPr>
                        <a:t>iGrowerTrade</a:t>
                      </a:r>
                      <a:r>
                        <a:rPr lang="en-US" sz="1200" u="none" strike="noStrike" dirty="0">
                          <a:effectLst/>
                        </a:rPr>
                        <a:t/>
                      </a:r>
                      <a:br>
                        <a:rPr lang="en-US" sz="1200" u="none" strike="noStrike" dirty="0">
                          <a:effectLst/>
                        </a:rPr>
                      </a:br>
                      <a:r>
                        <a:rPr lang="en-US" sz="1200" u="none" strike="noStrike" dirty="0">
                          <a:effectLst/>
                        </a:rPr>
                        <a:t>Local Dirt</a:t>
                      </a:r>
                      <a:endParaRPr lang="en-US" sz="1200" b="0" i="0" u="none" strike="noStrike" dirty="0">
                        <a:solidFill>
                          <a:srgbClr val="000000"/>
                        </a:solidFill>
                        <a:effectLst/>
                        <a:latin typeface="Calibri" panose="020F0502020204030204" pitchFamily="34" charset="0"/>
                      </a:endParaRPr>
                    </a:p>
                  </a:txBody>
                  <a:tcPr marL="45720" marR="45720" marT="1332" marB="0"/>
                </a:tc>
              </a:tr>
            </a:tbl>
          </a:graphicData>
        </a:graphic>
      </p:graphicFrame>
    </p:spTree>
    <p:extLst>
      <p:ext uri="{BB962C8B-B14F-4D97-AF65-F5344CB8AC3E}">
        <p14:creationId xmlns:p14="http://schemas.microsoft.com/office/powerpoint/2010/main" val="8053811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categories</a:t>
            </a:r>
            <a:endParaRPr lang="en-US" dirty="0"/>
          </a:p>
        </p:txBody>
      </p:sp>
      <p:sp>
        <p:nvSpPr>
          <p:cNvPr id="4" name="Slide Number Placeholder 3"/>
          <p:cNvSpPr>
            <a:spLocks noGrp="1"/>
          </p:cNvSpPr>
          <p:nvPr>
            <p:ph type="sldNum" sz="quarter" idx="12"/>
          </p:nvPr>
        </p:nvSpPr>
        <p:spPr/>
        <p:txBody>
          <a:bodyPr/>
          <a:lstStyle/>
          <a:p>
            <a:fld id="{21343833-45AE-4428-A403-57386BC15C9D}" type="slidenum">
              <a:rPr lang="en-US" smtClean="0"/>
              <a:pPr/>
              <a:t>15</a:t>
            </a:fld>
            <a:endParaRPr lang="en-US" dirty="0"/>
          </a:p>
        </p:txBody>
      </p:sp>
      <p:sp>
        <p:nvSpPr>
          <p:cNvPr id="5" name="Oval 4"/>
          <p:cNvSpPr/>
          <p:nvPr/>
        </p:nvSpPr>
        <p:spPr>
          <a:xfrm>
            <a:off x="7166833" y="88698"/>
            <a:ext cx="331939" cy="33193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b="1" dirty="0"/>
              <a:t>2</a:t>
            </a:r>
          </a:p>
        </p:txBody>
      </p:sp>
      <p:graphicFrame>
        <p:nvGraphicFramePr>
          <p:cNvPr id="3" name="Table 2"/>
          <p:cNvGraphicFramePr>
            <a:graphicFrameLocks noGrp="1"/>
          </p:cNvGraphicFramePr>
          <p:nvPr>
            <p:extLst>
              <p:ext uri="{D42A27DB-BD31-4B8C-83A1-F6EECF244321}">
                <p14:modId xmlns:p14="http://schemas.microsoft.com/office/powerpoint/2010/main" val="447299316"/>
              </p:ext>
            </p:extLst>
          </p:nvPr>
        </p:nvGraphicFramePr>
        <p:xfrm>
          <a:off x="431344" y="907382"/>
          <a:ext cx="6689703" cy="4064248"/>
        </p:xfrm>
        <a:graphic>
          <a:graphicData uri="http://schemas.openxmlformats.org/drawingml/2006/table">
            <a:tbl>
              <a:tblPr firstRow="1" bandRow="1">
                <a:tableStyleId>{7DF18680-E054-41AD-8BC1-D1AEF772440D}</a:tableStyleId>
              </a:tblPr>
              <a:tblGrid>
                <a:gridCol w="1140672"/>
                <a:gridCol w="4189957"/>
                <a:gridCol w="1359074"/>
              </a:tblGrid>
              <a:tr h="370840">
                <a:tc>
                  <a:txBody>
                    <a:bodyPr/>
                    <a:lstStyle/>
                    <a:p>
                      <a:pPr algn="l" fontAlgn="ctr"/>
                      <a:r>
                        <a:rPr lang="en-US" sz="1600" u="none" strike="noStrike" dirty="0" smtClean="0">
                          <a:effectLst/>
                        </a:rPr>
                        <a:t>Category</a:t>
                      </a:r>
                      <a:endParaRPr lang="en-US" sz="1600" b="1" i="0" u="none" strike="noStrike" dirty="0">
                        <a:solidFill>
                          <a:srgbClr val="FFFFFF"/>
                        </a:solidFill>
                        <a:effectLst/>
                        <a:latin typeface="Calibri" panose="020F0502020204030204" pitchFamily="34" charset="0"/>
                      </a:endParaRPr>
                    </a:p>
                  </a:txBody>
                  <a:tcPr marL="45720" marR="45720" marT="1332" marB="0" anchor="ctr"/>
                </a:tc>
                <a:tc>
                  <a:txBody>
                    <a:bodyPr/>
                    <a:lstStyle/>
                    <a:p>
                      <a:pPr algn="l" fontAlgn="ctr"/>
                      <a:r>
                        <a:rPr lang="en-US" sz="1600" u="none" strike="noStrike" dirty="0">
                          <a:effectLst/>
                        </a:rPr>
                        <a:t>Description</a:t>
                      </a:r>
                      <a:endParaRPr lang="en-US" sz="1600" b="1" i="0" u="none" strike="noStrike" dirty="0">
                        <a:solidFill>
                          <a:srgbClr val="FFFFFF"/>
                        </a:solidFill>
                        <a:effectLst/>
                        <a:latin typeface="Calibri" panose="020F0502020204030204" pitchFamily="34" charset="0"/>
                      </a:endParaRPr>
                    </a:p>
                  </a:txBody>
                  <a:tcPr marL="45720" marR="45720" marT="1332" marB="0" anchor="ctr"/>
                </a:tc>
                <a:tc>
                  <a:txBody>
                    <a:bodyPr/>
                    <a:lstStyle/>
                    <a:p>
                      <a:pPr algn="l" fontAlgn="ctr"/>
                      <a:r>
                        <a:rPr lang="en-US" sz="1600" u="none" strike="noStrike" dirty="0">
                          <a:effectLst/>
                        </a:rPr>
                        <a:t>Examples</a:t>
                      </a:r>
                      <a:endParaRPr lang="en-US" sz="1600" b="1" i="0" u="none" strike="noStrike" dirty="0">
                        <a:solidFill>
                          <a:srgbClr val="FFFFFF"/>
                        </a:solidFill>
                        <a:effectLst/>
                        <a:latin typeface="Calibri" panose="020F0502020204030204" pitchFamily="34" charset="0"/>
                      </a:endParaRPr>
                    </a:p>
                  </a:txBody>
                  <a:tcPr marL="45720" marR="45720" marT="1332" marB="0" anchor="ctr"/>
                </a:tc>
              </a:tr>
              <a:tr h="370840">
                <a:tc>
                  <a:txBody>
                    <a:bodyPr/>
                    <a:lstStyle/>
                    <a:p>
                      <a:pPr algn="l" rtl="0" fontAlgn="ctr"/>
                      <a:r>
                        <a:rPr lang="en-US" sz="1400" b="1" u="none" strike="noStrike" dirty="0">
                          <a:effectLst/>
                        </a:rPr>
                        <a:t>CSA / group buying</a:t>
                      </a:r>
                      <a:endParaRPr lang="en-US" sz="1400" b="1" i="0" u="none" strike="noStrike" dirty="0">
                        <a:solidFill>
                          <a:srgbClr val="000000"/>
                        </a:solidFill>
                        <a:effectLst/>
                        <a:latin typeface="Calibri" panose="020F0502020204030204" pitchFamily="34" charset="0"/>
                      </a:endParaRPr>
                    </a:p>
                  </a:txBody>
                  <a:tcPr marL="45720" marR="45720" marT="1332" marB="0" anchor="ctr"/>
                </a:tc>
                <a:tc>
                  <a:txBody>
                    <a:bodyPr/>
                    <a:lstStyle/>
                    <a:p>
                      <a:pPr algn="l" fontAlgn="t"/>
                      <a:r>
                        <a:rPr lang="en-US" sz="1400" u="none" strike="noStrike" dirty="0">
                          <a:effectLst/>
                        </a:rPr>
                        <a:t>Platform to fulfill unique needs of CSAs and CSA food hubs. </a:t>
                      </a:r>
                      <a:r>
                        <a:rPr lang="en-US" sz="1400" u="none" strike="noStrike" dirty="0" smtClean="0">
                          <a:effectLst/>
                        </a:rPr>
                        <a:t>Systems allow CSA </a:t>
                      </a:r>
                      <a:r>
                        <a:rPr lang="en-US" sz="1400" u="none" strike="noStrike" dirty="0">
                          <a:effectLst/>
                        </a:rPr>
                        <a:t>members to manage </a:t>
                      </a:r>
                      <a:r>
                        <a:rPr lang="en-US" sz="1400" u="none" strike="noStrike" dirty="0" smtClean="0">
                          <a:effectLst/>
                        </a:rPr>
                        <a:t>subscriptions</a:t>
                      </a:r>
                      <a:r>
                        <a:rPr lang="en-US" sz="1400" u="none" strike="noStrike" dirty="0">
                          <a:effectLst/>
                        </a:rPr>
                        <a:t>, and </a:t>
                      </a:r>
                      <a:r>
                        <a:rPr lang="en-US" sz="1400" u="none" strike="noStrike" dirty="0" smtClean="0">
                          <a:effectLst/>
                        </a:rPr>
                        <a:t>synchs member info</a:t>
                      </a:r>
                      <a:r>
                        <a:rPr lang="en-US" sz="1400" u="none" strike="noStrike" baseline="0" dirty="0" smtClean="0">
                          <a:effectLst/>
                        </a:rPr>
                        <a:t> </a:t>
                      </a:r>
                      <a:r>
                        <a:rPr lang="en-US" sz="1400" u="none" strike="noStrike" dirty="0" smtClean="0">
                          <a:effectLst/>
                        </a:rPr>
                        <a:t>with order </a:t>
                      </a:r>
                      <a:r>
                        <a:rPr lang="en-US" sz="1400" u="none" strike="noStrike" dirty="0">
                          <a:effectLst/>
                        </a:rPr>
                        <a:t>fulfillment / picking and delivery systems. </a:t>
                      </a:r>
                      <a:endParaRPr lang="en-US" sz="1400" b="0" i="0" u="none" strike="noStrike" dirty="0">
                        <a:solidFill>
                          <a:srgbClr val="000000"/>
                        </a:solidFill>
                        <a:effectLst/>
                        <a:latin typeface="Calibri" panose="020F0502020204030204" pitchFamily="34" charset="0"/>
                      </a:endParaRPr>
                    </a:p>
                  </a:txBody>
                  <a:tcPr marL="45720" marR="45720" marT="1332" marB="0"/>
                </a:tc>
                <a:tc>
                  <a:txBody>
                    <a:bodyPr/>
                    <a:lstStyle/>
                    <a:p>
                      <a:pPr algn="l" fontAlgn="t"/>
                      <a:r>
                        <a:rPr lang="en-US" sz="1200" u="none" strike="noStrike">
                          <a:effectLst/>
                        </a:rPr>
                        <a:t>CSA Ware</a:t>
                      </a:r>
                      <a:br>
                        <a:rPr lang="en-US" sz="1200" u="none" strike="noStrike">
                          <a:effectLst/>
                        </a:rPr>
                      </a:br>
                      <a:r>
                        <a:rPr lang="en-US" sz="1200" u="none" strike="noStrike">
                          <a:effectLst/>
                        </a:rPr>
                        <a:t>Whole Share</a:t>
                      </a:r>
                      <a:br>
                        <a:rPr lang="en-US" sz="1200" u="none" strike="noStrike">
                          <a:effectLst/>
                        </a:rPr>
                      </a:br>
                      <a:r>
                        <a:rPr lang="en-US" sz="1200" u="none" strike="noStrike">
                          <a:effectLst/>
                        </a:rPr>
                        <a:t>Delivery Biz Pro</a:t>
                      </a:r>
                      <a:endParaRPr lang="en-US" sz="1200" b="0" i="0" u="none" strike="noStrike">
                        <a:solidFill>
                          <a:srgbClr val="000000"/>
                        </a:solidFill>
                        <a:effectLst/>
                        <a:latin typeface="Calibri" panose="020F0502020204030204" pitchFamily="34" charset="0"/>
                      </a:endParaRPr>
                    </a:p>
                  </a:txBody>
                  <a:tcPr marL="45720" marR="45720" marT="1332" marB="0"/>
                </a:tc>
              </a:tr>
              <a:tr h="370840">
                <a:tc>
                  <a:txBody>
                    <a:bodyPr/>
                    <a:lstStyle/>
                    <a:p>
                      <a:pPr algn="l" rtl="0" fontAlgn="ctr"/>
                      <a:r>
                        <a:rPr lang="en-US" sz="1400" b="1" u="none" strike="noStrike" dirty="0">
                          <a:effectLst/>
                        </a:rPr>
                        <a:t>Farm Systems</a:t>
                      </a:r>
                      <a:endParaRPr lang="en-US" sz="1400" b="1" i="0" u="none" strike="noStrike" dirty="0">
                        <a:solidFill>
                          <a:srgbClr val="000000"/>
                        </a:solidFill>
                        <a:effectLst/>
                        <a:latin typeface="Calibri" panose="020F0502020204030204" pitchFamily="34" charset="0"/>
                      </a:endParaRPr>
                    </a:p>
                  </a:txBody>
                  <a:tcPr marL="45720" marR="45720" marT="1332" marB="0" anchor="ctr"/>
                </a:tc>
                <a:tc>
                  <a:txBody>
                    <a:bodyPr/>
                    <a:lstStyle/>
                    <a:p>
                      <a:pPr algn="l" fontAlgn="t"/>
                      <a:r>
                        <a:rPr lang="en-US" sz="1400" u="none" strike="noStrike" dirty="0">
                          <a:effectLst/>
                        </a:rPr>
                        <a:t>Systems to support farm planning and management, such as crop planning, supplies management, cost tracking, etc. </a:t>
                      </a:r>
                      <a:endParaRPr lang="en-US" sz="1400" b="0" i="0" u="none" strike="noStrike" dirty="0">
                        <a:solidFill>
                          <a:srgbClr val="000000"/>
                        </a:solidFill>
                        <a:effectLst/>
                        <a:latin typeface="Calibri" panose="020F0502020204030204" pitchFamily="34" charset="0"/>
                      </a:endParaRPr>
                    </a:p>
                  </a:txBody>
                  <a:tcPr marL="45720" marR="45720" marT="1332" marB="0"/>
                </a:tc>
                <a:tc>
                  <a:txBody>
                    <a:bodyPr/>
                    <a:lstStyle/>
                    <a:p>
                      <a:pPr algn="l" fontAlgn="t"/>
                      <a:r>
                        <a:rPr lang="en-US" sz="1200" u="none" strike="noStrike">
                          <a:effectLst/>
                        </a:rPr>
                        <a:t>Ag Squared</a:t>
                      </a:r>
                      <a:br>
                        <a:rPr lang="en-US" sz="1200" u="none" strike="noStrike">
                          <a:effectLst/>
                        </a:rPr>
                      </a:br>
                      <a:r>
                        <a:rPr lang="en-US" sz="1200" u="none" strike="noStrike">
                          <a:effectLst/>
                        </a:rPr>
                        <a:t>Farm Logs</a:t>
                      </a:r>
                      <a:br>
                        <a:rPr lang="en-US" sz="1200" u="none" strike="noStrike">
                          <a:effectLst/>
                        </a:rPr>
                      </a:br>
                      <a:r>
                        <a:rPr lang="en-US" sz="1200" u="none" strike="noStrike">
                          <a:effectLst/>
                        </a:rPr>
                        <a:t>Sure Harvest</a:t>
                      </a:r>
                      <a:endParaRPr lang="en-US" sz="1200" b="0" i="0" u="none" strike="noStrike">
                        <a:solidFill>
                          <a:srgbClr val="000000"/>
                        </a:solidFill>
                        <a:effectLst/>
                        <a:latin typeface="Calibri" panose="020F0502020204030204" pitchFamily="34" charset="0"/>
                      </a:endParaRPr>
                    </a:p>
                  </a:txBody>
                  <a:tcPr marL="45720" marR="45720" marT="1332" marB="0"/>
                </a:tc>
              </a:tr>
              <a:tr h="370840">
                <a:tc>
                  <a:txBody>
                    <a:bodyPr/>
                    <a:lstStyle/>
                    <a:p>
                      <a:pPr algn="l" rtl="0" fontAlgn="ctr"/>
                      <a:r>
                        <a:rPr lang="en-US" sz="1400" b="1" u="none" strike="noStrike" dirty="0">
                          <a:effectLst/>
                        </a:rPr>
                        <a:t>Function Specific</a:t>
                      </a:r>
                      <a:endParaRPr lang="en-US" sz="1400" b="1" i="0" u="none" strike="noStrike" dirty="0">
                        <a:solidFill>
                          <a:srgbClr val="000000"/>
                        </a:solidFill>
                        <a:effectLst/>
                        <a:latin typeface="Calibri" panose="020F0502020204030204" pitchFamily="34" charset="0"/>
                      </a:endParaRPr>
                    </a:p>
                  </a:txBody>
                  <a:tcPr marL="45720" marR="45720" marT="1332" marB="0" anchor="ctr"/>
                </a:tc>
                <a:tc>
                  <a:txBody>
                    <a:bodyPr/>
                    <a:lstStyle/>
                    <a:p>
                      <a:pPr algn="l" fontAlgn="t"/>
                      <a:r>
                        <a:rPr lang="en-US" sz="1400" u="none" strike="noStrike" dirty="0">
                          <a:effectLst/>
                        </a:rPr>
                        <a:t>Systems that specialize in specific functionality (accounting, traceability, human resources, CRM, </a:t>
                      </a:r>
                      <a:r>
                        <a:rPr lang="en-US" sz="1400" u="none" strike="noStrike" dirty="0" err="1">
                          <a:effectLst/>
                        </a:rPr>
                        <a:t>etc</a:t>
                      </a:r>
                      <a:r>
                        <a:rPr lang="en-US" sz="1400" u="none" strike="noStrike" dirty="0">
                          <a:effectLst/>
                        </a:rPr>
                        <a:t>). Most are industry agnostic. </a:t>
                      </a:r>
                      <a:endParaRPr lang="en-US" sz="1400" b="0" i="0" u="none" strike="noStrike" dirty="0">
                        <a:solidFill>
                          <a:srgbClr val="000000"/>
                        </a:solidFill>
                        <a:effectLst/>
                        <a:latin typeface="Calibri" panose="020F0502020204030204" pitchFamily="34" charset="0"/>
                      </a:endParaRPr>
                    </a:p>
                  </a:txBody>
                  <a:tcPr marL="45720" marR="45720" marT="1332" marB="0"/>
                </a:tc>
                <a:tc>
                  <a:txBody>
                    <a:bodyPr/>
                    <a:lstStyle/>
                    <a:p>
                      <a:pPr algn="l" fontAlgn="t"/>
                      <a:r>
                        <a:rPr lang="en-US" sz="1200" u="none" strike="noStrike" dirty="0">
                          <a:effectLst/>
                        </a:rPr>
                        <a:t>ADP</a:t>
                      </a:r>
                      <a:br>
                        <a:rPr lang="en-US" sz="1200" u="none" strike="noStrike" dirty="0">
                          <a:effectLst/>
                        </a:rPr>
                      </a:br>
                      <a:r>
                        <a:rPr lang="en-US" sz="1200" u="none" strike="noStrike" dirty="0" err="1">
                          <a:effectLst/>
                        </a:rPr>
                        <a:t>FoodLink</a:t>
                      </a:r>
                      <a:r>
                        <a:rPr lang="en-US" sz="1200" u="none" strike="noStrike" dirty="0">
                          <a:effectLst/>
                        </a:rPr>
                        <a:t/>
                      </a:r>
                      <a:br>
                        <a:rPr lang="en-US" sz="1200" u="none" strike="noStrike" dirty="0">
                          <a:effectLst/>
                        </a:rPr>
                      </a:br>
                      <a:r>
                        <a:rPr lang="en-US" sz="1200" u="none" strike="noStrike" dirty="0" err="1">
                          <a:effectLst/>
                        </a:rPr>
                        <a:t>HarvestMark</a:t>
                      </a:r>
                      <a:r>
                        <a:rPr lang="en-US" sz="1200" u="none" strike="noStrike" dirty="0">
                          <a:effectLst/>
                        </a:rPr>
                        <a:t/>
                      </a:r>
                      <a:br>
                        <a:rPr lang="en-US" sz="1200" u="none" strike="noStrike" dirty="0">
                          <a:effectLst/>
                        </a:rPr>
                      </a:br>
                      <a:r>
                        <a:rPr lang="en-US" sz="1200" u="none" strike="noStrike" dirty="0" err="1" smtClean="0">
                          <a:effectLst/>
                        </a:rPr>
                        <a:t>iTradeNetwork</a:t>
                      </a:r>
                      <a:r>
                        <a:rPr lang="en-US" sz="1200" u="none" strike="noStrike" dirty="0">
                          <a:effectLst/>
                        </a:rPr>
                        <a:t/>
                      </a:r>
                      <a:br>
                        <a:rPr lang="en-US" sz="1200" u="none" strike="noStrike" dirty="0">
                          <a:effectLst/>
                        </a:rPr>
                      </a:br>
                      <a:r>
                        <a:rPr lang="en-US" sz="1200" u="none" strike="noStrike" dirty="0">
                          <a:effectLst/>
                        </a:rPr>
                        <a:t>QuickBooks</a:t>
                      </a:r>
                      <a:br>
                        <a:rPr lang="en-US" sz="1200" u="none" strike="noStrike" dirty="0">
                          <a:effectLst/>
                        </a:rPr>
                      </a:br>
                      <a:r>
                        <a:rPr lang="en-US" sz="1200" u="none" strike="noStrike" dirty="0">
                          <a:effectLst/>
                        </a:rPr>
                        <a:t>Salesforce.com</a:t>
                      </a:r>
                      <a:endParaRPr lang="en-US" sz="1200" b="0" i="0" u="none" strike="noStrike" dirty="0">
                        <a:solidFill>
                          <a:srgbClr val="000000"/>
                        </a:solidFill>
                        <a:effectLst/>
                        <a:latin typeface="Calibri" panose="020F0502020204030204" pitchFamily="34" charset="0"/>
                      </a:endParaRPr>
                    </a:p>
                  </a:txBody>
                  <a:tcPr marL="45720" marR="45720" marT="1332" marB="0"/>
                </a:tc>
              </a:tr>
              <a:tr h="370840">
                <a:tc>
                  <a:txBody>
                    <a:bodyPr/>
                    <a:lstStyle/>
                    <a:p>
                      <a:pPr algn="l" rtl="0" fontAlgn="ctr"/>
                      <a:r>
                        <a:rPr lang="en-US" sz="1400" b="1" u="none" strike="noStrike" dirty="0">
                          <a:effectLst/>
                        </a:rPr>
                        <a:t>Custom Solutions</a:t>
                      </a:r>
                      <a:endParaRPr lang="en-US" sz="1400" b="1" i="0" u="none" strike="noStrike" dirty="0">
                        <a:solidFill>
                          <a:srgbClr val="000000"/>
                        </a:solidFill>
                        <a:effectLst/>
                        <a:latin typeface="Calibri" panose="020F0502020204030204" pitchFamily="34" charset="0"/>
                      </a:endParaRPr>
                    </a:p>
                  </a:txBody>
                  <a:tcPr marL="45720" marR="45720" marT="1332" marB="0" anchor="ctr"/>
                </a:tc>
                <a:tc>
                  <a:txBody>
                    <a:bodyPr/>
                    <a:lstStyle/>
                    <a:p>
                      <a:pPr algn="l" fontAlgn="t"/>
                      <a:r>
                        <a:rPr lang="en-US" sz="1400" u="none" strike="noStrike" dirty="0">
                          <a:effectLst/>
                        </a:rPr>
                        <a:t>This can include hiring a developer to build your system or outsourcing development to a contractor. </a:t>
                      </a:r>
                      <a:r>
                        <a:rPr lang="en-US" sz="1400" u="none" strike="noStrike" dirty="0" smtClean="0">
                          <a:effectLst/>
                        </a:rPr>
                        <a:t>Some options are open source.</a:t>
                      </a:r>
                      <a:r>
                        <a:rPr lang="en-US" sz="1400" u="none" strike="noStrike" baseline="0" dirty="0" smtClean="0">
                          <a:effectLst/>
                        </a:rPr>
                        <a:t> </a:t>
                      </a:r>
                      <a:endParaRPr lang="en-US" sz="1400" b="0" i="0" u="none" strike="noStrike" dirty="0">
                        <a:solidFill>
                          <a:srgbClr val="000000"/>
                        </a:solidFill>
                        <a:effectLst/>
                        <a:latin typeface="Calibri" panose="020F0502020204030204" pitchFamily="34" charset="0"/>
                      </a:endParaRPr>
                    </a:p>
                  </a:txBody>
                  <a:tcPr marL="45720" marR="45720" marT="1332" marB="0"/>
                </a:tc>
                <a:tc>
                  <a:txBody>
                    <a:bodyPr/>
                    <a:lstStyle/>
                    <a:p>
                      <a:pPr algn="l" fontAlgn="t"/>
                      <a:r>
                        <a:rPr lang="en-US" sz="1200" u="none" strike="noStrike" dirty="0">
                          <a:effectLst/>
                        </a:rPr>
                        <a:t>Food Network Software</a:t>
                      </a:r>
                      <a:br>
                        <a:rPr lang="en-US" sz="1200" u="none" strike="noStrike" dirty="0">
                          <a:effectLst/>
                        </a:rPr>
                      </a:br>
                      <a:r>
                        <a:rPr lang="en-US" sz="1200" u="none" strike="noStrike" dirty="0">
                          <a:effectLst/>
                        </a:rPr>
                        <a:t>Microsoft </a:t>
                      </a:r>
                      <a:r>
                        <a:rPr lang="en-US" sz="1200" u="none" strike="noStrike" dirty="0" smtClean="0">
                          <a:effectLst/>
                        </a:rPr>
                        <a:t>GP</a:t>
                      </a:r>
                      <a:r>
                        <a:rPr lang="en-US" sz="1200" u="none" strike="noStrike" dirty="0">
                          <a:effectLst/>
                        </a:rPr>
                        <a:t/>
                      </a:r>
                      <a:br>
                        <a:rPr lang="en-US" sz="1200" u="none" strike="noStrike" dirty="0">
                          <a:effectLst/>
                        </a:rPr>
                      </a:br>
                      <a:r>
                        <a:rPr lang="en-US" sz="1200" u="none" strike="noStrike" dirty="0">
                          <a:effectLst/>
                        </a:rPr>
                        <a:t>FileMaker Pro</a:t>
                      </a:r>
                      <a:br>
                        <a:rPr lang="en-US" sz="1200" u="none" strike="noStrike" dirty="0">
                          <a:effectLst/>
                        </a:rPr>
                      </a:br>
                      <a:r>
                        <a:rPr lang="en-US" sz="1200" u="none" strike="noStrike" dirty="0" err="1">
                          <a:effectLst/>
                        </a:rPr>
                        <a:t>Avity</a:t>
                      </a:r>
                      <a:r>
                        <a:rPr lang="en-US" sz="1200" u="none" strike="noStrike" dirty="0">
                          <a:effectLst/>
                        </a:rPr>
                        <a:t/>
                      </a:r>
                      <a:br>
                        <a:rPr lang="en-US" sz="1200" u="none" strike="noStrike" dirty="0">
                          <a:effectLst/>
                        </a:rPr>
                      </a:br>
                      <a:r>
                        <a:rPr lang="en-US" sz="1200" u="none" strike="noStrike" dirty="0">
                          <a:effectLst/>
                        </a:rPr>
                        <a:t>Apache </a:t>
                      </a:r>
                      <a:r>
                        <a:rPr lang="en-US" sz="1200" u="none" strike="noStrike" dirty="0" err="1" smtClean="0">
                          <a:effectLst/>
                        </a:rPr>
                        <a:t>OFBiz</a:t>
                      </a:r>
                      <a:endParaRPr lang="en-US" sz="1200" b="0" i="0" u="none" strike="noStrike" dirty="0">
                        <a:solidFill>
                          <a:srgbClr val="000000"/>
                        </a:solidFill>
                        <a:effectLst/>
                        <a:latin typeface="Calibri" panose="020F0502020204030204" pitchFamily="34" charset="0"/>
                      </a:endParaRPr>
                    </a:p>
                  </a:txBody>
                  <a:tcPr marL="45720" marR="45720" marT="1332" marB="0"/>
                </a:tc>
              </a:tr>
            </a:tbl>
          </a:graphicData>
        </a:graphic>
      </p:graphicFrame>
    </p:spTree>
    <p:extLst>
      <p:ext uri="{BB962C8B-B14F-4D97-AF65-F5344CB8AC3E}">
        <p14:creationId xmlns:p14="http://schemas.microsoft.com/office/powerpoint/2010/main" val="35665619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 on investment evaluation</a:t>
            </a:r>
            <a:endParaRPr lang="en-US" dirty="0"/>
          </a:p>
        </p:txBody>
      </p:sp>
      <p:sp>
        <p:nvSpPr>
          <p:cNvPr id="4" name="Slide Number Placeholder 3"/>
          <p:cNvSpPr>
            <a:spLocks noGrp="1"/>
          </p:cNvSpPr>
          <p:nvPr>
            <p:ph type="sldNum" sz="quarter" idx="12"/>
          </p:nvPr>
        </p:nvSpPr>
        <p:spPr/>
        <p:txBody>
          <a:bodyPr/>
          <a:lstStyle/>
          <a:p>
            <a:fld id="{21343833-45AE-4428-A403-57386BC15C9D}" type="slidenum">
              <a:rPr lang="en-US" smtClean="0"/>
              <a:pPr/>
              <a:t>16</a:t>
            </a:fld>
            <a:endParaRPr lang="en-US" dirty="0"/>
          </a:p>
        </p:txBody>
      </p:sp>
      <p:sp>
        <p:nvSpPr>
          <p:cNvPr id="5" name="Rectangle 4"/>
          <p:cNvSpPr/>
          <p:nvPr/>
        </p:nvSpPr>
        <p:spPr>
          <a:xfrm>
            <a:off x="2752952" y="2035631"/>
            <a:ext cx="4537196" cy="2955473"/>
          </a:xfrm>
          <a:prstGeom prst="rect">
            <a:avLst/>
          </a:prstGeom>
        </p:spPr>
        <p:style>
          <a:lnRef idx="1">
            <a:schemeClr val="accent5"/>
          </a:lnRef>
          <a:fillRef idx="3">
            <a:schemeClr val="accent5"/>
          </a:fillRef>
          <a:effectRef idx="2">
            <a:schemeClr val="accent5"/>
          </a:effectRef>
          <a:fontRef idx="minor">
            <a:schemeClr val="lt1"/>
          </a:fontRef>
        </p:style>
        <p:txBody>
          <a:bodyPr rtlCol="0" anchor="t" anchorCtr="0"/>
          <a:lstStyle/>
          <a:p>
            <a:pPr algn="ctr"/>
            <a:r>
              <a:rPr lang="en-US" b="1" dirty="0" smtClean="0"/>
              <a:t>TOTAL COST OF OWNERSHIP</a:t>
            </a:r>
          </a:p>
          <a:p>
            <a:pPr marL="285750" indent="-285750">
              <a:buFontTx/>
              <a:buChar char="-"/>
            </a:pPr>
            <a:r>
              <a:rPr lang="en-US" dirty="0" smtClean="0"/>
              <a:t>Acquisition price</a:t>
            </a:r>
          </a:p>
          <a:p>
            <a:pPr marL="285750" indent="-285750">
              <a:buFontTx/>
              <a:buChar char="-"/>
            </a:pPr>
            <a:r>
              <a:rPr lang="en-US" dirty="0" smtClean="0"/>
              <a:t>Ongoing price</a:t>
            </a:r>
          </a:p>
          <a:p>
            <a:pPr lvl="1"/>
            <a:r>
              <a:rPr lang="en-US" sz="1400" i="1" dirty="0" smtClean="0"/>
              <a:t>Perpetual license</a:t>
            </a:r>
          </a:p>
          <a:p>
            <a:pPr lvl="1"/>
            <a:r>
              <a:rPr lang="en-US" sz="1400" i="1" dirty="0" smtClean="0"/>
              <a:t>SaaS subscription</a:t>
            </a:r>
          </a:p>
          <a:p>
            <a:pPr lvl="1"/>
            <a:r>
              <a:rPr lang="en-US" sz="1400" i="1" dirty="0" smtClean="0"/>
              <a:t>Percent of sale</a:t>
            </a:r>
          </a:p>
          <a:p>
            <a:pPr marL="285750" indent="-285750">
              <a:buFontTx/>
              <a:buChar char="-"/>
            </a:pPr>
            <a:r>
              <a:rPr lang="en-US" dirty="0" smtClean="0"/>
              <a:t>Other costs: Staff time, hardware</a:t>
            </a:r>
          </a:p>
        </p:txBody>
      </p:sp>
      <p:sp>
        <p:nvSpPr>
          <p:cNvPr id="6" name="Rectangle 5"/>
          <p:cNvSpPr/>
          <p:nvPr/>
        </p:nvSpPr>
        <p:spPr>
          <a:xfrm>
            <a:off x="2870451" y="3894562"/>
            <a:ext cx="4296382" cy="1212055"/>
          </a:xfrm>
          <a:prstGeom prst="rect">
            <a:avLst/>
          </a:prstGeom>
        </p:spPr>
        <p:style>
          <a:lnRef idx="1">
            <a:schemeClr val="accent5"/>
          </a:lnRef>
          <a:fillRef idx="2">
            <a:schemeClr val="accent5"/>
          </a:fillRef>
          <a:effectRef idx="1">
            <a:schemeClr val="accent5"/>
          </a:effectRef>
          <a:fontRef idx="minor">
            <a:schemeClr val="dk1"/>
          </a:fontRef>
        </p:style>
        <p:txBody>
          <a:bodyPr rtlCol="0" anchor="t" anchorCtr="0"/>
          <a:lstStyle/>
          <a:p>
            <a:r>
              <a:rPr lang="en-US" b="1" dirty="0" smtClean="0">
                <a:solidFill>
                  <a:schemeClr val="bg1"/>
                </a:solidFill>
              </a:rPr>
              <a:t>Cost and pricing implications</a:t>
            </a:r>
          </a:p>
          <a:p>
            <a:pPr marL="285750" indent="-285750">
              <a:buFontTx/>
              <a:buChar char="-"/>
            </a:pPr>
            <a:r>
              <a:rPr lang="en-US" dirty="0" smtClean="0">
                <a:solidFill>
                  <a:schemeClr val="bg1"/>
                </a:solidFill>
              </a:rPr>
              <a:t>Ability to pay </a:t>
            </a:r>
          </a:p>
          <a:p>
            <a:pPr marL="285750" indent="-285750">
              <a:buFontTx/>
              <a:buChar char="-"/>
            </a:pPr>
            <a:r>
              <a:rPr lang="en-US" dirty="0">
                <a:solidFill>
                  <a:schemeClr val="bg1"/>
                </a:solidFill>
              </a:rPr>
              <a:t>I</a:t>
            </a:r>
            <a:r>
              <a:rPr lang="en-US" dirty="0" smtClean="0">
                <a:solidFill>
                  <a:schemeClr val="bg1"/>
                </a:solidFill>
              </a:rPr>
              <a:t>mpact on cash – early on, long term</a:t>
            </a:r>
          </a:p>
          <a:p>
            <a:pPr marL="285750" indent="-285750">
              <a:buFontTx/>
              <a:buChar char="-"/>
            </a:pPr>
            <a:r>
              <a:rPr lang="en-US" dirty="0" smtClean="0">
                <a:solidFill>
                  <a:schemeClr val="bg1"/>
                </a:solidFill>
              </a:rPr>
              <a:t>Implications for other investments</a:t>
            </a:r>
          </a:p>
        </p:txBody>
      </p:sp>
      <p:sp>
        <p:nvSpPr>
          <p:cNvPr id="13" name="Rectangle 12"/>
          <p:cNvSpPr/>
          <p:nvPr/>
        </p:nvSpPr>
        <p:spPr>
          <a:xfrm>
            <a:off x="288472" y="2035631"/>
            <a:ext cx="2250903" cy="2955473"/>
          </a:xfrm>
          <a:prstGeom prst="rect">
            <a:avLst/>
          </a:prstGeom>
        </p:spPr>
        <p:style>
          <a:lnRef idx="1">
            <a:schemeClr val="accent5"/>
          </a:lnRef>
          <a:fillRef idx="3">
            <a:schemeClr val="accent5"/>
          </a:fillRef>
          <a:effectRef idx="2">
            <a:schemeClr val="accent5"/>
          </a:effectRef>
          <a:fontRef idx="minor">
            <a:schemeClr val="lt1"/>
          </a:fontRef>
        </p:style>
        <p:txBody>
          <a:bodyPr rtlCol="0" anchor="t" anchorCtr="0"/>
          <a:lstStyle/>
          <a:p>
            <a:pPr algn="ctr"/>
            <a:r>
              <a:rPr lang="en-US" b="1" dirty="0" smtClean="0"/>
              <a:t>INCREASE IN INCOME</a:t>
            </a:r>
          </a:p>
          <a:p>
            <a:pPr marL="285750" indent="-285750">
              <a:buFontTx/>
              <a:buChar char="-"/>
            </a:pPr>
            <a:r>
              <a:rPr lang="en-US" dirty="0" smtClean="0"/>
              <a:t>Supply growth</a:t>
            </a:r>
          </a:p>
          <a:p>
            <a:pPr marL="285750" indent="-285750">
              <a:buFontTx/>
              <a:buChar char="-"/>
            </a:pPr>
            <a:r>
              <a:rPr lang="en-US" dirty="0" smtClean="0"/>
              <a:t>Revenue growth</a:t>
            </a:r>
          </a:p>
          <a:p>
            <a:pPr marL="285750" indent="-285750">
              <a:buFontTx/>
              <a:buChar char="-"/>
            </a:pPr>
            <a:r>
              <a:rPr lang="en-US" dirty="0" smtClean="0"/>
              <a:t>Reduce or redirect labor </a:t>
            </a:r>
          </a:p>
          <a:p>
            <a:pPr marL="285750" indent="-285750">
              <a:buFontTx/>
              <a:buChar char="-"/>
            </a:pPr>
            <a:r>
              <a:rPr lang="en-US" dirty="0" smtClean="0"/>
              <a:t>Minimize data issues</a:t>
            </a:r>
          </a:p>
          <a:p>
            <a:pPr marL="285750" indent="-285750">
              <a:buFontTx/>
              <a:buChar char="-"/>
            </a:pPr>
            <a:r>
              <a:rPr lang="en-US" dirty="0" smtClean="0"/>
              <a:t>Meet regulatory and customer </a:t>
            </a:r>
            <a:r>
              <a:rPr lang="en-US" dirty="0" err="1" smtClean="0"/>
              <a:t>req’s</a:t>
            </a:r>
            <a:endParaRPr lang="en-US" dirty="0" smtClean="0"/>
          </a:p>
        </p:txBody>
      </p:sp>
      <p:sp>
        <p:nvSpPr>
          <p:cNvPr id="15" name="TextBox 14"/>
          <p:cNvSpPr txBox="1"/>
          <p:nvPr/>
        </p:nvSpPr>
        <p:spPr>
          <a:xfrm>
            <a:off x="288472" y="919844"/>
            <a:ext cx="7130141" cy="1000274"/>
          </a:xfrm>
          <a:prstGeom prst="rect">
            <a:avLst/>
          </a:prstGeom>
          <a:noFill/>
        </p:spPr>
        <p:txBody>
          <a:bodyPr wrap="square" rtlCol="0">
            <a:spAutoFit/>
          </a:bodyPr>
          <a:lstStyle/>
          <a:p>
            <a:pPr>
              <a:spcBef>
                <a:spcPts val="600"/>
              </a:spcBef>
            </a:pPr>
            <a:r>
              <a:rPr lang="en-US" dirty="0" smtClean="0"/>
              <a:t>Common method for evaluating technology decisions is to assess the cost/ benefit of each option through a return on investment (ROI) calculation. </a:t>
            </a:r>
          </a:p>
          <a:p>
            <a:pPr algn="ctr">
              <a:spcBef>
                <a:spcPts val="600"/>
              </a:spcBef>
            </a:pPr>
            <a:r>
              <a:rPr lang="en-US" b="1" dirty="0" smtClean="0"/>
              <a:t>Increase in income / total cost of solution</a:t>
            </a:r>
            <a:endParaRPr lang="en-US" b="1" dirty="0"/>
          </a:p>
        </p:txBody>
      </p:sp>
      <p:sp>
        <p:nvSpPr>
          <p:cNvPr id="8" name="Oval 7"/>
          <p:cNvSpPr/>
          <p:nvPr/>
        </p:nvSpPr>
        <p:spPr>
          <a:xfrm>
            <a:off x="7166833" y="88698"/>
            <a:ext cx="331939" cy="33193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b="1" dirty="0" smtClean="0"/>
              <a:t>3</a:t>
            </a:r>
            <a:endParaRPr lang="en-US" sz="1200" b="1" dirty="0"/>
          </a:p>
        </p:txBody>
      </p:sp>
    </p:spTree>
    <p:extLst>
      <p:ext uri="{BB962C8B-B14F-4D97-AF65-F5344CB8AC3E}">
        <p14:creationId xmlns:p14="http://schemas.microsoft.com/office/powerpoint/2010/main" val="3329456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athryn Nyquist\Documents\My Dropbox\Business\NVA\Logo\nva_new_horiz_white_938x168.png"/>
          <p:cNvPicPr>
            <a:picLocks noChangeAspect="1" noChangeArrowheads="1"/>
          </p:cNvPicPr>
          <p:nvPr/>
        </p:nvPicPr>
        <p:blipFill>
          <a:blip r:embed="rId3" cstate="print"/>
          <a:stretch>
            <a:fillRect/>
          </a:stretch>
        </p:blipFill>
        <p:spPr bwMode="auto">
          <a:xfrm>
            <a:off x="2225640" y="439530"/>
            <a:ext cx="2978219" cy="1171433"/>
          </a:xfrm>
          <a:prstGeom prst="rect">
            <a:avLst/>
          </a:prstGeom>
          <a:noFill/>
        </p:spPr>
      </p:pic>
      <p:pic>
        <p:nvPicPr>
          <p:cNvPr id="5" name="Picture 2" descr="logo "/>
          <p:cNvPicPr>
            <a:picLocks noChangeAspect="1" noChangeArrowheads="1"/>
          </p:cNvPicPr>
          <p:nvPr/>
        </p:nvPicPr>
        <p:blipFill>
          <a:blip r:embed="rId4" cstate="print"/>
          <a:srcRect b="49357"/>
          <a:stretch>
            <a:fillRect/>
          </a:stretch>
        </p:blipFill>
        <p:spPr bwMode="auto">
          <a:xfrm>
            <a:off x="2246313" y="4151313"/>
            <a:ext cx="3087688" cy="1563653"/>
          </a:xfrm>
          <a:prstGeom prst="rect">
            <a:avLst/>
          </a:prstGeom>
          <a:noFill/>
        </p:spPr>
      </p:pic>
      <p:sp>
        <p:nvSpPr>
          <p:cNvPr id="6" name="TextBox 5"/>
          <p:cNvSpPr txBox="1"/>
          <p:nvPr/>
        </p:nvSpPr>
        <p:spPr>
          <a:xfrm>
            <a:off x="401921" y="2430499"/>
            <a:ext cx="2853276" cy="1061825"/>
          </a:xfrm>
          <a:prstGeom prst="rect">
            <a:avLst/>
          </a:prstGeom>
          <a:noFill/>
        </p:spPr>
        <p:txBody>
          <a:bodyPr wrap="none" lIns="76197" tIns="38098" rIns="76197" bIns="38098" rtlCol="0">
            <a:spAutoFit/>
          </a:bodyPr>
          <a:lstStyle/>
          <a:p>
            <a:r>
              <a:rPr lang="en-US" sz="1600" dirty="0" smtClean="0">
                <a:solidFill>
                  <a:schemeClr val="tx1">
                    <a:lumMod val="50000"/>
                    <a:lumOff val="50000"/>
                  </a:schemeClr>
                </a:solidFill>
                <a:latin typeface="Arial Black" pitchFamily="34" charset="0"/>
              </a:rPr>
              <a:t>Kathy </a:t>
            </a:r>
            <a:r>
              <a:rPr lang="en-US" sz="1600" dirty="0" err="1" smtClean="0">
                <a:solidFill>
                  <a:schemeClr val="tx1">
                    <a:lumMod val="50000"/>
                    <a:lumOff val="50000"/>
                  </a:schemeClr>
                </a:solidFill>
                <a:latin typeface="Arial Black" pitchFamily="34" charset="0"/>
              </a:rPr>
              <a:t>Nyquist</a:t>
            </a:r>
            <a:r>
              <a:rPr lang="en-US" sz="1600" dirty="0" smtClean="0">
                <a:solidFill>
                  <a:schemeClr val="tx1">
                    <a:lumMod val="50000"/>
                    <a:lumOff val="50000"/>
                  </a:schemeClr>
                </a:solidFill>
                <a:latin typeface="Arial Black" pitchFamily="34" charset="0"/>
              </a:rPr>
              <a:t> </a:t>
            </a:r>
            <a:r>
              <a:rPr lang="en-US" sz="1600" b="1" dirty="0" smtClean="0">
                <a:solidFill>
                  <a:schemeClr val="tx1">
                    <a:lumMod val="50000"/>
                    <a:lumOff val="50000"/>
                  </a:schemeClr>
                </a:solidFill>
              </a:rPr>
              <a:t>Principal</a:t>
            </a:r>
          </a:p>
          <a:p>
            <a:r>
              <a:rPr lang="en-US" sz="1600" b="1" dirty="0" smtClean="0">
                <a:solidFill>
                  <a:schemeClr val="tx1">
                    <a:lumMod val="50000"/>
                    <a:lumOff val="50000"/>
                  </a:schemeClr>
                </a:solidFill>
              </a:rPr>
              <a:t>Chicago, IL</a:t>
            </a:r>
          </a:p>
          <a:p>
            <a:r>
              <a:rPr lang="en-US" sz="1600" b="1" dirty="0" smtClean="0">
                <a:solidFill>
                  <a:schemeClr val="tx1">
                    <a:lumMod val="50000"/>
                    <a:lumOff val="50000"/>
                  </a:schemeClr>
                </a:solidFill>
                <a:latin typeface="Arial Black" pitchFamily="34" charset="0"/>
              </a:rPr>
              <a:t>(773) 245-3570</a:t>
            </a:r>
          </a:p>
          <a:p>
            <a:r>
              <a:rPr lang="en-US" sz="1600" b="1" dirty="0" smtClean="0">
                <a:solidFill>
                  <a:schemeClr val="tx1">
                    <a:lumMod val="50000"/>
                    <a:lumOff val="50000"/>
                  </a:schemeClr>
                </a:solidFill>
                <a:latin typeface="Arial Black" pitchFamily="34" charset="0"/>
              </a:rPr>
              <a:t>newventureadvisors.net</a:t>
            </a:r>
          </a:p>
        </p:txBody>
      </p:sp>
      <p:sp>
        <p:nvSpPr>
          <p:cNvPr id="7" name="TextBox 6"/>
          <p:cNvSpPr txBox="1"/>
          <p:nvPr/>
        </p:nvSpPr>
        <p:spPr>
          <a:xfrm>
            <a:off x="4802413" y="2434309"/>
            <a:ext cx="2432134" cy="846382"/>
          </a:xfrm>
          <a:prstGeom prst="rect">
            <a:avLst/>
          </a:prstGeom>
          <a:noFill/>
        </p:spPr>
        <p:txBody>
          <a:bodyPr wrap="none" lIns="76197" tIns="38098" rIns="76197" bIns="38098" rtlCol="0">
            <a:spAutoFit/>
          </a:bodyPr>
          <a:lstStyle/>
          <a:p>
            <a:r>
              <a:rPr lang="en-US" sz="1600" dirty="0" err="1" smtClean="0">
                <a:solidFill>
                  <a:schemeClr val="tx1">
                    <a:lumMod val="50000"/>
                    <a:lumOff val="50000"/>
                  </a:schemeClr>
                </a:solidFill>
                <a:latin typeface="Arial Black" pitchFamily="34" charset="0"/>
              </a:rPr>
              <a:t>Saloni</a:t>
            </a:r>
            <a:r>
              <a:rPr lang="en-US" sz="1600" dirty="0" smtClean="0">
                <a:solidFill>
                  <a:schemeClr val="tx1">
                    <a:lumMod val="50000"/>
                    <a:lumOff val="50000"/>
                  </a:schemeClr>
                </a:solidFill>
                <a:latin typeface="Arial Black" pitchFamily="34" charset="0"/>
              </a:rPr>
              <a:t> </a:t>
            </a:r>
            <a:r>
              <a:rPr lang="en-US" sz="1600" dirty="0" err="1" smtClean="0">
                <a:solidFill>
                  <a:schemeClr val="tx1">
                    <a:lumMod val="50000"/>
                    <a:lumOff val="50000"/>
                  </a:schemeClr>
                </a:solidFill>
                <a:latin typeface="Arial Black" pitchFamily="34" charset="0"/>
              </a:rPr>
              <a:t>Doshi</a:t>
            </a:r>
            <a:r>
              <a:rPr lang="en-US" sz="1600" dirty="0" smtClean="0">
                <a:solidFill>
                  <a:schemeClr val="tx1">
                    <a:lumMod val="50000"/>
                    <a:lumOff val="50000"/>
                  </a:schemeClr>
                </a:solidFill>
                <a:latin typeface="Arial Black" pitchFamily="34" charset="0"/>
              </a:rPr>
              <a:t> </a:t>
            </a:r>
            <a:r>
              <a:rPr lang="en-US" b="1" dirty="0" smtClean="0">
                <a:solidFill>
                  <a:schemeClr val="tx1">
                    <a:lumMod val="50000"/>
                    <a:lumOff val="50000"/>
                  </a:schemeClr>
                </a:solidFill>
              </a:rPr>
              <a:t>A</a:t>
            </a:r>
            <a:r>
              <a:rPr lang="en-US" sz="1600" b="1" dirty="0" smtClean="0">
                <a:solidFill>
                  <a:schemeClr val="tx1">
                    <a:lumMod val="50000"/>
                    <a:lumOff val="50000"/>
                  </a:schemeClr>
                </a:solidFill>
              </a:rPr>
              <a:t>ssociate</a:t>
            </a:r>
            <a:endParaRPr lang="en-US" b="1" dirty="0" smtClean="0">
              <a:solidFill>
                <a:schemeClr val="tx1">
                  <a:lumMod val="50000"/>
                  <a:lumOff val="50000"/>
                </a:schemeClr>
              </a:solidFill>
            </a:endParaRPr>
          </a:p>
          <a:p>
            <a:r>
              <a:rPr lang="en-US" sz="1600" b="1" dirty="0" smtClean="0">
                <a:solidFill>
                  <a:schemeClr val="tx1">
                    <a:lumMod val="50000"/>
                    <a:lumOff val="50000"/>
                  </a:schemeClr>
                </a:solidFill>
              </a:rPr>
              <a:t>Denver, CO</a:t>
            </a:r>
          </a:p>
          <a:p>
            <a:r>
              <a:rPr lang="en-US" sz="1600" b="1" dirty="0" smtClean="0">
                <a:solidFill>
                  <a:schemeClr val="tx1">
                    <a:lumMod val="50000"/>
                    <a:lumOff val="50000"/>
                  </a:schemeClr>
                </a:solidFill>
                <a:latin typeface="Arial Black" pitchFamily="34" charset="0"/>
              </a:rPr>
              <a:t>(</a:t>
            </a:r>
            <a:r>
              <a:rPr lang="en-US" sz="1600" dirty="0" smtClean="0">
                <a:solidFill>
                  <a:schemeClr val="tx1">
                    <a:lumMod val="50000"/>
                    <a:lumOff val="50000"/>
                  </a:schemeClr>
                </a:solidFill>
                <a:latin typeface="Arial Black" pitchFamily="34" charset="0"/>
              </a:rPr>
              <a:t>732) 895-2360</a:t>
            </a:r>
            <a:endParaRPr lang="en-US" sz="1600" b="1" dirty="0" smtClean="0">
              <a:solidFill>
                <a:schemeClr val="tx1">
                  <a:lumMod val="50000"/>
                  <a:lumOff val="50000"/>
                </a:schemeClr>
              </a:solidFill>
              <a:latin typeface="Arial Black"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fontScale="92500" lnSpcReduction="10000"/>
          </a:bodyPr>
          <a:lstStyle/>
          <a:p>
            <a:pPr marL="0" indent="0">
              <a:lnSpc>
                <a:spcPct val="100000"/>
              </a:lnSpc>
              <a:buNone/>
              <a:tabLst>
                <a:tab pos="4476571" algn="l"/>
                <a:tab pos="5476656" algn="l"/>
              </a:tabLst>
            </a:pPr>
            <a:r>
              <a:rPr lang="en-US" sz="2400" b="1" dirty="0"/>
              <a:t>Lay foundations </a:t>
            </a:r>
            <a:r>
              <a:rPr lang="en-US" sz="2400" b="1" dirty="0" smtClean="0"/>
              <a:t>to help </a:t>
            </a:r>
            <a:r>
              <a:rPr lang="en-US" sz="2400" b="1" dirty="0"/>
              <a:t>food </a:t>
            </a:r>
            <a:r>
              <a:rPr lang="en-US" sz="2400" b="1" dirty="0" smtClean="0"/>
              <a:t>businesses:</a:t>
            </a:r>
            <a:endParaRPr lang="en-US" sz="2400" b="1" dirty="0"/>
          </a:p>
          <a:p>
            <a:pPr marL="428608" indent="-428608">
              <a:lnSpc>
                <a:spcPct val="100000"/>
              </a:lnSpc>
              <a:buFont typeface="+mj-lt"/>
              <a:buAutoNum type="arabicPeriod"/>
              <a:tabLst>
                <a:tab pos="4476571" algn="l"/>
                <a:tab pos="5476656" algn="l"/>
              </a:tabLst>
            </a:pPr>
            <a:r>
              <a:rPr lang="en-US" sz="2400" dirty="0"/>
              <a:t>Assess their technology needs </a:t>
            </a:r>
          </a:p>
          <a:p>
            <a:pPr marL="428608" indent="-428608">
              <a:lnSpc>
                <a:spcPct val="100000"/>
              </a:lnSpc>
              <a:buFont typeface="+mj-lt"/>
              <a:buAutoNum type="arabicPeriod"/>
              <a:tabLst>
                <a:tab pos="4476571" algn="l"/>
                <a:tab pos="5476656" algn="l"/>
              </a:tabLst>
            </a:pPr>
            <a:r>
              <a:rPr lang="en-US" sz="2400" dirty="0"/>
              <a:t>Structure a search for technology solution(s)</a:t>
            </a:r>
          </a:p>
          <a:p>
            <a:pPr marL="428608" indent="-428608">
              <a:lnSpc>
                <a:spcPct val="100000"/>
              </a:lnSpc>
              <a:buFont typeface="+mj-lt"/>
              <a:buAutoNum type="arabicPeriod"/>
              <a:tabLst>
                <a:tab pos="4476571" algn="l"/>
                <a:tab pos="5476656" algn="l"/>
              </a:tabLst>
            </a:pPr>
            <a:r>
              <a:rPr lang="en-US" sz="2400" dirty="0"/>
              <a:t>Evaluate and select the right technology solution(s) for their needs</a:t>
            </a:r>
          </a:p>
          <a:p>
            <a:pPr marL="428608" indent="-428608">
              <a:lnSpc>
                <a:spcPct val="100000"/>
              </a:lnSpc>
              <a:buFont typeface="+mj-lt"/>
              <a:buAutoNum type="arabicPeriod"/>
              <a:tabLst>
                <a:tab pos="4476571" algn="l"/>
                <a:tab pos="5476656" algn="l"/>
              </a:tabLst>
            </a:pPr>
            <a:endParaRPr lang="en-US" sz="2400" b="1" dirty="0"/>
          </a:p>
          <a:p>
            <a:pPr marL="0" indent="0">
              <a:lnSpc>
                <a:spcPct val="100000"/>
              </a:lnSpc>
              <a:buNone/>
              <a:tabLst>
                <a:tab pos="4476571" algn="l"/>
                <a:tab pos="5476656" algn="l"/>
              </a:tabLst>
            </a:pPr>
            <a:r>
              <a:rPr lang="en-US" sz="2400" b="1" dirty="0"/>
              <a:t>What we’re not </a:t>
            </a:r>
            <a:r>
              <a:rPr lang="en-US" sz="2400" b="1" dirty="0" smtClean="0"/>
              <a:t>doing today:</a:t>
            </a:r>
            <a:endParaRPr lang="en-US" sz="2400" b="1" dirty="0"/>
          </a:p>
          <a:p>
            <a:pPr>
              <a:lnSpc>
                <a:spcPct val="100000"/>
              </a:lnSpc>
              <a:tabLst>
                <a:tab pos="4476571" algn="l"/>
                <a:tab pos="5476656" algn="l"/>
              </a:tabLst>
            </a:pPr>
            <a:r>
              <a:rPr lang="en-US" sz="2400" dirty="0"/>
              <a:t>Evaluating specific software systems</a:t>
            </a:r>
          </a:p>
          <a:p>
            <a:pPr>
              <a:lnSpc>
                <a:spcPct val="100000"/>
              </a:lnSpc>
              <a:tabLst>
                <a:tab pos="4476571" algn="l"/>
                <a:tab pos="5476656" algn="l"/>
              </a:tabLst>
            </a:pPr>
            <a:r>
              <a:rPr lang="en-US" sz="2400" dirty="0"/>
              <a:t>Troubleshooting specific challenges</a:t>
            </a:r>
          </a:p>
          <a:p>
            <a:pPr>
              <a:lnSpc>
                <a:spcPct val="100000"/>
              </a:lnSpc>
              <a:tabLst>
                <a:tab pos="4476571" algn="l"/>
                <a:tab pos="5476656" algn="l"/>
              </a:tabLst>
            </a:pPr>
            <a:r>
              <a:rPr lang="en-US" sz="2400" dirty="0"/>
              <a:t>Discussing how to best work with software provider</a:t>
            </a:r>
          </a:p>
        </p:txBody>
      </p:sp>
      <p:sp>
        <p:nvSpPr>
          <p:cNvPr id="4" name="Slide Number Placeholder 3"/>
          <p:cNvSpPr>
            <a:spLocks noGrp="1"/>
          </p:cNvSpPr>
          <p:nvPr>
            <p:ph type="sldNum" sz="quarter" idx="12"/>
          </p:nvPr>
        </p:nvSpPr>
        <p:spPr/>
        <p:txBody>
          <a:bodyPr/>
          <a:lstStyle/>
          <a:p>
            <a:fld id="{21343833-45AE-4428-A403-57386BC15C9D}" type="slidenum">
              <a:rPr lang="en-US" smtClean="0"/>
              <a:pPr/>
              <a:t>2</a:t>
            </a:fld>
            <a:endParaRPr lang="en-US" dirty="0"/>
          </a:p>
        </p:txBody>
      </p:sp>
    </p:spTree>
    <p:extLst>
      <p:ext uri="{BB962C8B-B14F-4D97-AF65-F5344CB8AC3E}">
        <p14:creationId xmlns:p14="http://schemas.microsoft.com/office/powerpoint/2010/main" val="433184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background</a:t>
            </a:r>
            <a:endParaRPr lang="en-US" dirty="0"/>
          </a:p>
        </p:txBody>
      </p:sp>
      <p:sp>
        <p:nvSpPr>
          <p:cNvPr id="3" name="Content Placeholder 2"/>
          <p:cNvSpPr>
            <a:spLocks noGrp="1"/>
          </p:cNvSpPr>
          <p:nvPr>
            <p:ph idx="1"/>
          </p:nvPr>
        </p:nvSpPr>
        <p:spPr>
          <a:xfrm>
            <a:off x="523874" y="917663"/>
            <a:ext cx="6954611" cy="3147607"/>
          </a:xfrm>
        </p:spPr>
        <p:txBody>
          <a:bodyPr>
            <a:normAutofit fontScale="92500"/>
          </a:bodyPr>
          <a:lstStyle/>
          <a:p>
            <a:pPr>
              <a:lnSpc>
                <a:spcPct val="120000"/>
              </a:lnSpc>
              <a:tabLst>
                <a:tab pos="4476571" algn="l"/>
                <a:tab pos="5476656" algn="l"/>
              </a:tabLst>
            </a:pPr>
            <a:r>
              <a:rPr lang="en-US" sz="2400" dirty="0"/>
              <a:t>Strategy </a:t>
            </a:r>
            <a:r>
              <a:rPr lang="en-US" sz="2400" dirty="0" smtClean="0"/>
              <a:t>consultant</a:t>
            </a:r>
          </a:p>
          <a:p>
            <a:pPr lvl="1">
              <a:lnSpc>
                <a:spcPct val="120000"/>
              </a:lnSpc>
              <a:tabLst>
                <a:tab pos="4476571" algn="l"/>
                <a:tab pos="5476656" algn="l"/>
              </a:tabLst>
            </a:pPr>
            <a:r>
              <a:rPr lang="en-US" sz="2067" dirty="0"/>
              <a:t>F</a:t>
            </a:r>
            <a:r>
              <a:rPr lang="en-US" sz="2067" dirty="0" smtClean="0"/>
              <a:t>ood hub feasibility and business planning</a:t>
            </a:r>
          </a:p>
          <a:p>
            <a:pPr lvl="1">
              <a:lnSpc>
                <a:spcPct val="120000"/>
              </a:lnSpc>
              <a:tabLst>
                <a:tab pos="4476571" algn="l"/>
                <a:tab pos="5476656" algn="l"/>
              </a:tabLst>
            </a:pPr>
            <a:r>
              <a:rPr lang="en-US" sz="2067" dirty="0" smtClean="0"/>
              <a:t>Technology development strategy</a:t>
            </a:r>
          </a:p>
          <a:p>
            <a:pPr lvl="1">
              <a:lnSpc>
                <a:spcPct val="120000"/>
              </a:lnSpc>
              <a:tabLst>
                <a:tab pos="4476571" algn="l"/>
                <a:tab pos="5476656" algn="l"/>
              </a:tabLst>
            </a:pPr>
            <a:r>
              <a:rPr lang="en-US" sz="2067" dirty="0"/>
              <a:t>T</a:t>
            </a:r>
            <a:r>
              <a:rPr lang="en-US" sz="2067" dirty="0" smtClean="0"/>
              <a:t>echnology </a:t>
            </a:r>
            <a:r>
              <a:rPr lang="en-US" sz="2067" dirty="0"/>
              <a:t>selection </a:t>
            </a:r>
            <a:r>
              <a:rPr lang="en-US" sz="2067" dirty="0" smtClean="0"/>
              <a:t>for startups and Fortune 500 companies</a:t>
            </a:r>
            <a:endParaRPr lang="en-US" sz="2067" dirty="0"/>
          </a:p>
          <a:p>
            <a:pPr>
              <a:lnSpc>
                <a:spcPct val="120000"/>
              </a:lnSpc>
              <a:tabLst>
                <a:tab pos="4476571" algn="l"/>
                <a:tab pos="5476656" algn="l"/>
              </a:tabLst>
            </a:pPr>
            <a:r>
              <a:rPr lang="en-US" sz="2400" dirty="0"/>
              <a:t>Food entrepreneur, </a:t>
            </a:r>
            <a:r>
              <a:rPr lang="en-US" sz="2400" dirty="0" smtClean="0"/>
              <a:t>evaluator and user </a:t>
            </a:r>
            <a:r>
              <a:rPr lang="en-US" sz="2400" dirty="0"/>
              <a:t>of </a:t>
            </a:r>
            <a:r>
              <a:rPr lang="en-US" sz="2400" dirty="0" smtClean="0"/>
              <a:t>tech systems</a:t>
            </a:r>
            <a:endParaRPr lang="en-US" sz="2400" dirty="0"/>
          </a:p>
          <a:p>
            <a:pPr>
              <a:lnSpc>
                <a:spcPct val="120000"/>
              </a:lnSpc>
              <a:tabLst>
                <a:tab pos="4476571" algn="l"/>
                <a:tab pos="5476656" algn="l"/>
              </a:tabLst>
            </a:pPr>
            <a:r>
              <a:rPr lang="en-US" sz="2400" dirty="0"/>
              <a:t>Researcher of food systems tech </a:t>
            </a:r>
            <a:r>
              <a:rPr lang="en-US" sz="2400" dirty="0" smtClean="0"/>
              <a:t>landscape</a:t>
            </a:r>
          </a:p>
        </p:txBody>
      </p:sp>
      <p:sp>
        <p:nvSpPr>
          <p:cNvPr id="4" name="Slide Number Placeholder 3"/>
          <p:cNvSpPr>
            <a:spLocks noGrp="1"/>
          </p:cNvSpPr>
          <p:nvPr>
            <p:ph type="sldNum" sz="quarter" idx="12"/>
          </p:nvPr>
        </p:nvSpPr>
        <p:spPr/>
        <p:txBody>
          <a:bodyPr/>
          <a:lstStyle/>
          <a:p>
            <a:fld id="{21343833-45AE-4428-A403-57386BC15C9D}" type="slidenum">
              <a:rPr lang="en-US" smtClean="0"/>
              <a:pPr/>
              <a:t>3</a:t>
            </a:fld>
            <a:endParaRPr lang="en-US" dirty="0"/>
          </a:p>
        </p:txBody>
      </p:sp>
    </p:spTree>
    <p:extLst>
      <p:ext uri="{BB962C8B-B14F-4D97-AF65-F5344CB8AC3E}">
        <p14:creationId xmlns:p14="http://schemas.microsoft.com/office/powerpoint/2010/main" val="4095754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background</a:t>
            </a:r>
            <a:endParaRPr lang="en-US" dirty="0"/>
          </a:p>
        </p:txBody>
      </p:sp>
      <p:sp>
        <p:nvSpPr>
          <p:cNvPr id="3" name="Content Placeholder 2"/>
          <p:cNvSpPr>
            <a:spLocks noGrp="1"/>
          </p:cNvSpPr>
          <p:nvPr>
            <p:ph idx="1"/>
          </p:nvPr>
        </p:nvSpPr>
        <p:spPr>
          <a:xfrm>
            <a:off x="523874" y="925283"/>
            <a:ext cx="6954611" cy="4620987"/>
          </a:xfrm>
        </p:spPr>
        <p:txBody>
          <a:bodyPr>
            <a:normAutofit/>
          </a:bodyPr>
          <a:lstStyle/>
          <a:p>
            <a:pPr marL="0" indent="0">
              <a:lnSpc>
                <a:spcPct val="120000"/>
              </a:lnSpc>
              <a:buNone/>
              <a:tabLst>
                <a:tab pos="4476571" algn="l"/>
                <a:tab pos="5476656" algn="l"/>
              </a:tabLst>
            </a:pPr>
            <a:r>
              <a:rPr lang="en-US" sz="2200" b="1" dirty="0" smtClean="0"/>
              <a:t>What </a:t>
            </a:r>
            <a:r>
              <a:rPr lang="en-US" sz="2200" b="1" dirty="0"/>
              <a:t>I’m not:</a:t>
            </a:r>
          </a:p>
          <a:p>
            <a:pPr>
              <a:lnSpc>
                <a:spcPct val="120000"/>
              </a:lnSpc>
              <a:tabLst>
                <a:tab pos="4476571" algn="l"/>
                <a:tab pos="5476656" algn="l"/>
              </a:tabLst>
            </a:pPr>
            <a:r>
              <a:rPr lang="en-US" sz="2200" dirty="0"/>
              <a:t>Technology entrepreneur</a:t>
            </a:r>
          </a:p>
          <a:p>
            <a:pPr>
              <a:lnSpc>
                <a:spcPct val="120000"/>
              </a:lnSpc>
              <a:tabLst>
                <a:tab pos="4476571" algn="l"/>
                <a:tab pos="5476656" algn="l"/>
              </a:tabLst>
            </a:pPr>
            <a:r>
              <a:rPr lang="en-US" sz="2200" dirty="0"/>
              <a:t>Developer</a:t>
            </a:r>
          </a:p>
          <a:p>
            <a:pPr>
              <a:lnSpc>
                <a:spcPct val="120000"/>
              </a:lnSpc>
              <a:tabLst>
                <a:tab pos="4476571" algn="l"/>
                <a:tab pos="5476656" algn="l"/>
              </a:tabLst>
            </a:pPr>
            <a:r>
              <a:rPr lang="en-US" sz="2200" dirty="0"/>
              <a:t>Food hub operator or grower</a:t>
            </a:r>
          </a:p>
        </p:txBody>
      </p:sp>
      <p:sp>
        <p:nvSpPr>
          <p:cNvPr id="4" name="Slide Number Placeholder 3"/>
          <p:cNvSpPr>
            <a:spLocks noGrp="1"/>
          </p:cNvSpPr>
          <p:nvPr>
            <p:ph type="sldNum" sz="quarter" idx="12"/>
          </p:nvPr>
        </p:nvSpPr>
        <p:spPr/>
        <p:txBody>
          <a:bodyPr/>
          <a:lstStyle/>
          <a:p>
            <a:fld id="{21343833-45AE-4428-A403-57386BC15C9D}" type="slidenum">
              <a:rPr lang="en-US" smtClean="0"/>
              <a:pPr/>
              <a:t>4</a:t>
            </a:fld>
            <a:endParaRPr lang="en-US" dirty="0"/>
          </a:p>
        </p:txBody>
      </p:sp>
    </p:spTree>
    <p:extLst>
      <p:ext uri="{BB962C8B-B14F-4D97-AF65-F5344CB8AC3E}">
        <p14:creationId xmlns:p14="http://schemas.microsoft.com/office/powerpoint/2010/main" val="9374081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32632" y="299972"/>
            <a:ext cx="6572250" cy="545542"/>
          </a:xfrm>
          <a:prstGeom prst="rect">
            <a:avLst/>
          </a:prstGeom>
        </p:spPr>
        <p:txBody>
          <a:bodyPr vert="horz" lIns="76192" tIns="38096" rIns="76192" bIns="38096" rtlCol="0" anchor="ctr">
            <a:normAutofit/>
          </a:bodyPr>
          <a:lstStyle/>
          <a:p>
            <a:pPr defTabSz="761890">
              <a:lnSpc>
                <a:spcPct val="90000"/>
              </a:lnSpc>
              <a:spcBef>
                <a:spcPct val="0"/>
              </a:spcBef>
              <a:defRPr/>
            </a:pPr>
            <a:r>
              <a:rPr lang="en-US" sz="3000" b="1" dirty="0" smtClean="0">
                <a:ea typeface="+mj-ea"/>
                <a:cs typeface="+mj-cs"/>
              </a:rPr>
              <a:t>Software trajectory</a:t>
            </a:r>
            <a:endParaRPr lang="en-US" sz="3000" b="1" dirty="0">
              <a:ea typeface="+mj-ea"/>
              <a:cs typeface="+mj-cs"/>
            </a:endParaRPr>
          </a:p>
        </p:txBody>
      </p:sp>
      <p:sp>
        <p:nvSpPr>
          <p:cNvPr id="6" name="Slide Number Placeholder 5"/>
          <p:cNvSpPr>
            <a:spLocks noGrp="1"/>
          </p:cNvSpPr>
          <p:nvPr>
            <p:ph type="sldNum" sz="quarter" idx="12"/>
          </p:nvPr>
        </p:nvSpPr>
        <p:spPr>
          <a:xfrm>
            <a:off x="5814370" y="4882727"/>
            <a:ext cx="1714500" cy="253560"/>
          </a:xfrm>
        </p:spPr>
        <p:txBody>
          <a:bodyPr/>
          <a:lstStyle/>
          <a:p>
            <a:fld id="{21343833-45AE-4428-A403-57386BC15C9D}" type="slidenum">
              <a:rPr lang="en-US" smtClean="0"/>
              <a:pPr/>
              <a:t>5</a:t>
            </a:fld>
            <a:endParaRPr lang="en-US" dirty="0"/>
          </a:p>
        </p:txBody>
      </p:sp>
      <p:cxnSp>
        <p:nvCxnSpPr>
          <p:cNvPr id="30" name="Straight Arrow Connector 29"/>
          <p:cNvCxnSpPr>
            <a:stCxn id="33" idx="2"/>
            <a:endCxn id="32" idx="0"/>
          </p:cNvCxnSpPr>
          <p:nvPr/>
        </p:nvCxnSpPr>
        <p:spPr>
          <a:xfrm flipH="1">
            <a:off x="3762375" y="1180927"/>
            <a:ext cx="15875" cy="3955360"/>
          </a:xfrm>
          <a:prstGeom prst="straightConnector1">
            <a:avLst/>
          </a:prstGeom>
          <a:noFill/>
          <a:ln w="28575" cap="flat" cmpd="sng" algn="ctr">
            <a:solidFill>
              <a:srgbClr val="9BBB59">
                <a:shade val="95000"/>
                <a:satMod val="105000"/>
              </a:srgbClr>
            </a:solidFill>
            <a:prstDash val="solid"/>
            <a:headEnd type="arrow"/>
            <a:tailEnd type="arrow"/>
          </a:ln>
          <a:effectLst/>
        </p:spPr>
      </p:cxnSp>
      <p:cxnSp>
        <p:nvCxnSpPr>
          <p:cNvPr id="31" name="Straight Arrow Connector 30"/>
          <p:cNvCxnSpPr/>
          <p:nvPr/>
        </p:nvCxnSpPr>
        <p:spPr>
          <a:xfrm>
            <a:off x="254000" y="3126258"/>
            <a:ext cx="7048500" cy="0"/>
          </a:xfrm>
          <a:prstGeom prst="straightConnector1">
            <a:avLst/>
          </a:prstGeom>
          <a:noFill/>
          <a:ln w="28575" cap="flat" cmpd="sng" algn="ctr">
            <a:solidFill>
              <a:srgbClr val="9BBB59">
                <a:shade val="95000"/>
                <a:satMod val="105000"/>
              </a:srgbClr>
            </a:solidFill>
            <a:prstDash val="solid"/>
            <a:headEnd type="arrow"/>
            <a:tailEnd type="arrow"/>
          </a:ln>
          <a:effectLst/>
        </p:spPr>
      </p:cxnSp>
      <p:sp>
        <p:nvSpPr>
          <p:cNvPr id="32" name="TextBox 31"/>
          <p:cNvSpPr txBox="1"/>
          <p:nvPr/>
        </p:nvSpPr>
        <p:spPr>
          <a:xfrm>
            <a:off x="2889250" y="5136287"/>
            <a:ext cx="1746250" cy="323165"/>
          </a:xfrm>
          <a:prstGeom prst="rect">
            <a:avLst/>
          </a:prstGeom>
          <a:noFill/>
        </p:spPr>
        <p:txBody>
          <a:bodyPr wrap="square" rtlCol="0">
            <a:spAutoFit/>
          </a:bodyPr>
          <a:lstStyle/>
          <a:p>
            <a:pPr algn="ctr" defTabSz="761970"/>
            <a:r>
              <a:rPr lang="en-US" sz="1500" b="1" kern="0" dirty="0">
                <a:solidFill>
                  <a:prstClr val="black"/>
                </a:solidFill>
              </a:rPr>
              <a:t>In-house </a:t>
            </a:r>
          </a:p>
        </p:txBody>
      </p:sp>
      <p:sp>
        <p:nvSpPr>
          <p:cNvPr id="33" name="TextBox 32"/>
          <p:cNvSpPr txBox="1"/>
          <p:nvPr/>
        </p:nvSpPr>
        <p:spPr>
          <a:xfrm>
            <a:off x="3175000" y="857762"/>
            <a:ext cx="1206500" cy="323165"/>
          </a:xfrm>
          <a:prstGeom prst="rect">
            <a:avLst/>
          </a:prstGeom>
          <a:noFill/>
        </p:spPr>
        <p:txBody>
          <a:bodyPr wrap="square" rtlCol="0">
            <a:spAutoFit/>
          </a:bodyPr>
          <a:lstStyle/>
          <a:p>
            <a:pPr algn="ctr" defTabSz="761970"/>
            <a:r>
              <a:rPr lang="en-US" sz="1500" b="1" kern="0" dirty="0">
                <a:solidFill>
                  <a:prstClr val="black"/>
                </a:solidFill>
              </a:rPr>
              <a:t>Outsourced</a:t>
            </a:r>
          </a:p>
        </p:txBody>
      </p:sp>
      <p:sp>
        <p:nvSpPr>
          <p:cNvPr id="34" name="TextBox 33"/>
          <p:cNvSpPr txBox="1"/>
          <p:nvPr/>
        </p:nvSpPr>
        <p:spPr>
          <a:xfrm>
            <a:off x="6167664" y="2786764"/>
            <a:ext cx="1206500" cy="323165"/>
          </a:xfrm>
          <a:prstGeom prst="rect">
            <a:avLst/>
          </a:prstGeom>
          <a:noFill/>
        </p:spPr>
        <p:txBody>
          <a:bodyPr wrap="square" rtlCol="0">
            <a:spAutoFit/>
          </a:bodyPr>
          <a:lstStyle/>
          <a:p>
            <a:pPr algn="r" defTabSz="761970"/>
            <a:r>
              <a:rPr lang="en-US" sz="1500" b="1" kern="0" dirty="0">
                <a:solidFill>
                  <a:prstClr val="black"/>
                </a:solidFill>
              </a:rPr>
              <a:t>Strategic</a:t>
            </a:r>
          </a:p>
        </p:txBody>
      </p:sp>
      <p:sp>
        <p:nvSpPr>
          <p:cNvPr id="35" name="TextBox 34"/>
          <p:cNvSpPr txBox="1"/>
          <p:nvPr/>
        </p:nvSpPr>
        <p:spPr>
          <a:xfrm>
            <a:off x="173943" y="2803093"/>
            <a:ext cx="1206500" cy="323165"/>
          </a:xfrm>
          <a:prstGeom prst="rect">
            <a:avLst/>
          </a:prstGeom>
          <a:noFill/>
        </p:spPr>
        <p:txBody>
          <a:bodyPr wrap="square" rtlCol="0">
            <a:spAutoFit/>
          </a:bodyPr>
          <a:lstStyle/>
          <a:p>
            <a:pPr defTabSz="761970"/>
            <a:r>
              <a:rPr lang="en-US" sz="1500" b="1" kern="0" dirty="0">
                <a:solidFill>
                  <a:prstClr val="black"/>
                </a:solidFill>
              </a:rPr>
              <a:t>Tactical</a:t>
            </a:r>
          </a:p>
        </p:txBody>
      </p:sp>
      <p:sp>
        <p:nvSpPr>
          <p:cNvPr id="44" name="TextBox 43"/>
          <p:cNvSpPr txBox="1"/>
          <p:nvPr/>
        </p:nvSpPr>
        <p:spPr>
          <a:xfrm>
            <a:off x="661305" y="1334935"/>
            <a:ext cx="2729593" cy="1477328"/>
          </a:xfrm>
          <a:prstGeom prst="rect">
            <a:avLst/>
          </a:prstGeom>
          <a:noFill/>
        </p:spPr>
        <p:txBody>
          <a:bodyPr wrap="square" rtlCol="0">
            <a:spAutoFit/>
          </a:bodyPr>
          <a:lstStyle/>
          <a:p>
            <a:pPr algn="ctr" defTabSz="761970"/>
            <a:r>
              <a:rPr lang="en-US" kern="0" dirty="0">
                <a:solidFill>
                  <a:prstClr val="black"/>
                </a:solidFill>
              </a:rPr>
              <a:t>Different solutions for different needs – QuickBooks, QB inventory module, Salesforce, </a:t>
            </a:r>
            <a:r>
              <a:rPr lang="en-US" kern="0" dirty="0" err="1">
                <a:solidFill>
                  <a:prstClr val="black"/>
                </a:solidFill>
              </a:rPr>
              <a:t>Wordpress</a:t>
            </a:r>
            <a:r>
              <a:rPr lang="en-US" kern="0" dirty="0">
                <a:solidFill>
                  <a:prstClr val="black"/>
                </a:solidFill>
              </a:rPr>
              <a:t>, </a:t>
            </a:r>
            <a:r>
              <a:rPr lang="en-US" kern="0" dirty="0" err="1">
                <a:solidFill>
                  <a:prstClr val="black"/>
                </a:solidFill>
              </a:rPr>
              <a:t>etc</a:t>
            </a:r>
            <a:endParaRPr lang="en-US" kern="0" dirty="0">
              <a:solidFill>
                <a:prstClr val="black"/>
              </a:solidFill>
            </a:endParaRPr>
          </a:p>
        </p:txBody>
      </p:sp>
      <p:sp>
        <p:nvSpPr>
          <p:cNvPr id="51" name="TextBox 50"/>
          <p:cNvSpPr txBox="1"/>
          <p:nvPr/>
        </p:nvSpPr>
        <p:spPr>
          <a:xfrm>
            <a:off x="4002765" y="1334935"/>
            <a:ext cx="3371399" cy="1477328"/>
          </a:xfrm>
          <a:prstGeom prst="rect">
            <a:avLst/>
          </a:prstGeom>
          <a:noFill/>
        </p:spPr>
        <p:txBody>
          <a:bodyPr wrap="square" rtlCol="0">
            <a:spAutoFit/>
          </a:bodyPr>
          <a:lstStyle/>
          <a:p>
            <a:pPr algn="ctr" defTabSz="761970"/>
            <a:r>
              <a:rPr lang="en-US" kern="0" dirty="0">
                <a:solidFill>
                  <a:prstClr val="black"/>
                </a:solidFill>
              </a:rPr>
              <a:t>Single </a:t>
            </a:r>
            <a:r>
              <a:rPr lang="en-US" kern="0" dirty="0" smtClean="0">
                <a:solidFill>
                  <a:prstClr val="black"/>
                </a:solidFill>
              </a:rPr>
              <a:t>system </a:t>
            </a:r>
            <a:r>
              <a:rPr lang="en-US" kern="0" dirty="0">
                <a:solidFill>
                  <a:prstClr val="black"/>
                </a:solidFill>
              </a:rPr>
              <a:t>that addresses majority of needs across business – purchasing, inventory, invoicing, logistics, ecommerce. May have QB separately.</a:t>
            </a:r>
          </a:p>
        </p:txBody>
      </p:sp>
      <p:sp>
        <p:nvSpPr>
          <p:cNvPr id="52" name="TextBox 51"/>
          <p:cNvSpPr txBox="1"/>
          <p:nvPr/>
        </p:nvSpPr>
        <p:spPr>
          <a:xfrm>
            <a:off x="857250" y="3618393"/>
            <a:ext cx="2424793" cy="1200329"/>
          </a:xfrm>
          <a:prstGeom prst="rect">
            <a:avLst/>
          </a:prstGeom>
          <a:noFill/>
        </p:spPr>
        <p:txBody>
          <a:bodyPr wrap="square" rtlCol="0">
            <a:spAutoFit/>
          </a:bodyPr>
          <a:lstStyle/>
          <a:p>
            <a:pPr algn="ctr" defTabSz="761970"/>
            <a:r>
              <a:rPr lang="en-US" kern="0" dirty="0">
                <a:solidFill>
                  <a:prstClr val="black"/>
                </a:solidFill>
              </a:rPr>
              <a:t>“Manual” solutions, often using Microsoft Office or Google applications</a:t>
            </a:r>
          </a:p>
        </p:txBody>
      </p:sp>
      <p:sp>
        <p:nvSpPr>
          <p:cNvPr id="53" name="TextBox 52"/>
          <p:cNvSpPr txBox="1"/>
          <p:nvPr/>
        </p:nvSpPr>
        <p:spPr>
          <a:xfrm>
            <a:off x="4198711" y="3387561"/>
            <a:ext cx="2994932" cy="1754326"/>
          </a:xfrm>
          <a:prstGeom prst="rect">
            <a:avLst/>
          </a:prstGeom>
          <a:noFill/>
        </p:spPr>
        <p:txBody>
          <a:bodyPr wrap="square" rtlCol="0">
            <a:spAutoFit/>
          </a:bodyPr>
          <a:lstStyle/>
          <a:p>
            <a:pPr algn="ctr" defTabSz="761970"/>
            <a:r>
              <a:rPr lang="en-US" kern="0" dirty="0">
                <a:solidFill>
                  <a:prstClr val="black"/>
                </a:solidFill>
              </a:rPr>
              <a:t>In-house system designed to meet unique model. </a:t>
            </a:r>
            <a:r>
              <a:rPr lang="en-US" kern="0" dirty="0" smtClean="0">
                <a:solidFill>
                  <a:prstClr val="black"/>
                </a:solidFill>
              </a:rPr>
              <a:t>Addresses </a:t>
            </a:r>
            <a:r>
              <a:rPr lang="en-US" kern="0" dirty="0">
                <a:solidFill>
                  <a:prstClr val="black"/>
                </a:solidFill>
              </a:rPr>
              <a:t>many needs across business – purchasing, inventory, invoicing, logistics, ecommerce. </a:t>
            </a:r>
          </a:p>
        </p:txBody>
      </p:sp>
    </p:spTree>
    <p:extLst>
      <p:ext uri="{BB962C8B-B14F-4D97-AF65-F5344CB8AC3E}">
        <p14:creationId xmlns:p14="http://schemas.microsoft.com/office/powerpoint/2010/main" val="327145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51" grpId="0"/>
      <p:bldP spid="52" grpId="0"/>
      <p:bldP spid="5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 philosophy</a:t>
            </a:r>
            <a:endParaRPr lang="en-US" dirty="0"/>
          </a:p>
        </p:txBody>
      </p:sp>
      <p:sp>
        <p:nvSpPr>
          <p:cNvPr id="3" name="Content Placeholder 2"/>
          <p:cNvSpPr>
            <a:spLocks noGrp="1"/>
          </p:cNvSpPr>
          <p:nvPr>
            <p:ph idx="1"/>
          </p:nvPr>
        </p:nvSpPr>
        <p:spPr/>
        <p:txBody>
          <a:bodyPr>
            <a:normAutofit fontScale="92500" lnSpcReduction="10000"/>
          </a:bodyPr>
          <a:lstStyle/>
          <a:p>
            <a:pPr>
              <a:lnSpc>
                <a:spcPct val="150000"/>
              </a:lnSpc>
              <a:tabLst>
                <a:tab pos="4476571" algn="l"/>
                <a:tab pos="5476656" algn="l"/>
              </a:tabLst>
            </a:pPr>
            <a:r>
              <a:rPr lang="en-US" sz="2400" b="1" dirty="0"/>
              <a:t>Technology should enable your business strategy – it is not </a:t>
            </a:r>
            <a:r>
              <a:rPr lang="en-US" sz="2400" b="1" i="1" dirty="0"/>
              <a:t>the </a:t>
            </a:r>
            <a:r>
              <a:rPr lang="en-US" sz="2400" b="1" dirty="0"/>
              <a:t>solution</a:t>
            </a:r>
          </a:p>
          <a:p>
            <a:pPr>
              <a:lnSpc>
                <a:spcPct val="150000"/>
              </a:lnSpc>
              <a:tabLst>
                <a:tab pos="4476571" algn="l"/>
                <a:tab pos="5476656" algn="l"/>
              </a:tabLst>
            </a:pPr>
            <a:r>
              <a:rPr lang="en-US" sz="2400" b="1" dirty="0"/>
              <a:t>Investments in technology are best made after strategic and operational foundations of a business are stable</a:t>
            </a:r>
          </a:p>
          <a:p>
            <a:pPr>
              <a:lnSpc>
                <a:spcPct val="150000"/>
              </a:lnSpc>
              <a:tabLst>
                <a:tab pos="4476571" algn="l"/>
                <a:tab pos="5476656" algn="l"/>
              </a:tabLst>
            </a:pPr>
            <a:r>
              <a:rPr lang="en-US" sz="2400" b="1" dirty="0"/>
              <a:t>Technology should </a:t>
            </a:r>
            <a:r>
              <a:rPr lang="en-US" sz="2400" b="1" i="1" dirty="0" smtClean="0"/>
              <a:t>generally </a:t>
            </a:r>
            <a:r>
              <a:rPr lang="en-US" sz="2400" b="1" dirty="0" smtClean="0"/>
              <a:t>be </a:t>
            </a:r>
            <a:r>
              <a:rPr lang="en-US" sz="2400" b="1" dirty="0"/>
              <a:t>adapted to meet a business’s processes </a:t>
            </a:r>
            <a:r>
              <a:rPr lang="en-US" sz="2400" b="1" dirty="0" smtClean="0"/>
              <a:t>needs</a:t>
            </a:r>
          </a:p>
          <a:p>
            <a:pPr>
              <a:lnSpc>
                <a:spcPct val="150000"/>
              </a:lnSpc>
              <a:tabLst>
                <a:tab pos="4476571" algn="l"/>
                <a:tab pos="5476656" algn="l"/>
              </a:tabLst>
            </a:pPr>
            <a:r>
              <a:rPr lang="en-US" sz="2400" b="1" dirty="0" smtClean="0"/>
              <a:t>Don’t </a:t>
            </a:r>
            <a:r>
              <a:rPr lang="en-US" sz="2400" b="1" dirty="0"/>
              <a:t>waste time reinventing the wheel</a:t>
            </a:r>
          </a:p>
          <a:p>
            <a:endParaRPr lang="en-US" dirty="0"/>
          </a:p>
        </p:txBody>
      </p:sp>
      <p:sp>
        <p:nvSpPr>
          <p:cNvPr id="4" name="Slide Number Placeholder 3"/>
          <p:cNvSpPr>
            <a:spLocks noGrp="1"/>
          </p:cNvSpPr>
          <p:nvPr>
            <p:ph type="sldNum" sz="quarter" idx="12"/>
          </p:nvPr>
        </p:nvSpPr>
        <p:spPr/>
        <p:txBody>
          <a:bodyPr/>
          <a:lstStyle/>
          <a:p>
            <a:fld id="{21343833-45AE-4428-A403-57386BC15C9D}" type="slidenum">
              <a:rPr lang="en-US" smtClean="0"/>
              <a:pPr/>
              <a:t>6</a:t>
            </a:fld>
            <a:endParaRPr lang="en-US" dirty="0"/>
          </a:p>
        </p:txBody>
      </p:sp>
    </p:spTree>
    <p:extLst>
      <p:ext uri="{BB962C8B-B14F-4D97-AF65-F5344CB8AC3E}">
        <p14:creationId xmlns:p14="http://schemas.microsoft.com/office/powerpoint/2010/main" val="15347244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considerations</a:t>
            </a:r>
            <a:endParaRPr lang="en-US" dirty="0"/>
          </a:p>
        </p:txBody>
      </p:sp>
      <p:sp>
        <p:nvSpPr>
          <p:cNvPr id="4" name="Slide Number Placeholder 3"/>
          <p:cNvSpPr>
            <a:spLocks noGrp="1"/>
          </p:cNvSpPr>
          <p:nvPr>
            <p:ph type="sldNum" sz="quarter" idx="12"/>
          </p:nvPr>
        </p:nvSpPr>
        <p:spPr/>
        <p:txBody>
          <a:bodyPr/>
          <a:lstStyle/>
          <a:p>
            <a:fld id="{21343833-45AE-4428-A403-57386BC15C9D}" type="slidenum">
              <a:rPr lang="en-US" smtClean="0"/>
              <a:pPr/>
              <a:t>7</a:t>
            </a:fld>
            <a:endParaRPr lang="en-US" dirty="0"/>
          </a:p>
        </p:txBody>
      </p:sp>
      <p:sp>
        <p:nvSpPr>
          <p:cNvPr id="6" name="Content Placeholder 2"/>
          <p:cNvSpPr>
            <a:spLocks noGrp="1"/>
          </p:cNvSpPr>
          <p:nvPr>
            <p:ph idx="1"/>
          </p:nvPr>
        </p:nvSpPr>
        <p:spPr>
          <a:xfrm>
            <a:off x="641709" y="1099460"/>
            <a:ext cx="2968108" cy="3648337"/>
          </a:xfrm>
          <a:solidFill>
            <a:schemeClr val="accent5">
              <a:lumMod val="20000"/>
              <a:lumOff val="80000"/>
            </a:schemeClr>
          </a:solidFill>
        </p:spPr>
        <p:txBody>
          <a:bodyPr anchor="ctr">
            <a:noAutofit/>
          </a:bodyPr>
          <a:lstStyle/>
          <a:p>
            <a:pPr marL="0" indent="0" algn="ctr">
              <a:lnSpc>
                <a:spcPct val="150000"/>
              </a:lnSpc>
              <a:buNone/>
              <a:tabLst>
                <a:tab pos="4476571" algn="l"/>
                <a:tab pos="5476656" algn="l"/>
              </a:tabLst>
            </a:pPr>
            <a:r>
              <a:rPr lang="en-US" sz="1800" b="1" dirty="0"/>
              <a:t>Functionality needs</a:t>
            </a:r>
          </a:p>
          <a:p>
            <a:pPr marL="0" indent="0" algn="ctr">
              <a:lnSpc>
                <a:spcPct val="150000"/>
              </a:lnSpc>
              <a:buNone/>
              <a:tabLst>
                <a:tab pos="4476571" algn="l"/>
                <a:tab pos="5476656" algn="l"/>
              </a:tabLst>
            </a:pPr>
            <a:r>
              <a:rPr lang="en-US" sz="1800" b="1" dirty="0"/>
              <a:t>Ease of use</a:t>
            </a:r>
          </a:p>
          <a:p>
            <a:pPr marL="0" indent="0" algn="ctr">
              <a:lnSpc>
                <a:spcPct val="150000"/>
              </a:lnSpc>
              <a:buNone/>
              <a:tabLst>
                <a:tab pos="4476571" algn="l"/>
                <a:tab pos="5476656" algn="l"/>
              </a:tabLst>
            </a:pPr>
            <a:r>
              <a:rPr lang="en-US" sz="1800" b="1" dirty="0"/>
              <a:t>Pricing structure</a:t>
            </a:r>
          </a:p>
          <a:p>
            <a:pPr marL="0" indent="0" algn="ctr">
              <a:lnSpc>
                <a:spcPct val="150000"/>
              </a:lnSpc>
              <a:buNone/>
              <a:tabLst>
                <a:tab pos="4476571" algn="l"/>
                <a:tab pos="5476656" algn="l"/>
              </a:tabLst>
            </a:pPr>
            <a:r>
              <a:rPr lang="en-US" sz="1800" b="1" dirty="0"/>
              <a:t>Total cost of ownership</a:t>
            </a:r>
          </a:p>
          <a:p>
            <a:pPr marL="0" indent="0" algn="ctr">
              <a:lnSpc>
                <a:spcPct val="150000"/>
              </a:lnSpc>
              <a:buNone/>
              <a:tabLst>
                <a:tab pos="4476571" algn="l"/>
                <a:tab pos="5476656" algn="l"/>
              </a:tabLst>
            </a:pPr>
            <a:r>
              <a:rPr lang="en-US" sz="1800" b="1" dirty="0"/>
              <a:t>Platform and architecture</a:t>
            </a:r>
          </a:p>
          <a:p>
            <a:pPr marL="0" indent="0" algn="ctr">
              <a:lnSpc>
                <a:spcPct val="150000"/>
              </a:lnSpc>
              <a:buNone/>
              <a:tabLst>
                <a:tab pos="4476571" algn="l"/>
                <a:tab pos="5476656" algn="l"/>
              </a:tabLst>
            </a:pPr>
            <a:r>
              <a:rPr lang="en-US" sz="1800" b="1" dirty="0"/>
              <a:t>Open source versus closed</a:t>
            </a:r>
          </a:p>
        </p:txBody>
      </p:sp>
      <p:sp>
        <p:nvSpPr>
          <p:cNvPr id="7" name="Content Placeholder 2"/>
          <p:cNvSpPr txBox="1">
            <a:spLocks/>
          </p:cNvSpPr>
          <p:nvPr/>
        </p:nvSpPr>
        <p:spPr>
          <a:xfrm>
            <a:off x="3999870" y="1099460"/>
            <a:ext cx="2968108" cy="3648337"/>
          </a:xfrm>
          <a:prstGeom prst="rect">
            <a:avLst/>
          </a:prstGeom>
          <a:solidFill>
            <a:schemeClr val="accent5">
              <a:lumMod val="20000"/>
              <a:lumOff val="80000"/>
            </a:schemeClr>
          </a:solidFill>
        </p:spPr>
        <p:txBody>
          <a:bodyPr vert="horz" lIns="76192" tIns="38096" rIns="76192" bIns="38096" rtlCol="0" anchor="ctr">
            <a:noAutofit/>
          </a:bodyPr>
          <a:lstStyle>
            <a:lvl1pPr marL="228576" indent="-228576" algn="l" defTabSz="914305"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28" indent="-228576" algn="l" defTabSz="914305"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81" indent="-228576" algn="l" defTabSz="914305"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33" indent="-228576"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184" indent="-228576"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37" indent="-228576"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489" indent="-228576"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41" indent="-228576"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794" indent="-228576"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tabLst>
                <a:tab pos="4476571" algn="l"/>
                <a:tab pos="5476656" algn="l"/>
              </a:tabLst>
            </a:pPr>
            <a:r>
              <a:rPr lang="en-US" sz="1800" b="1" dirty="0"/>
              <a:t>Data </a:t>
            </a:r>
            <a:r>
              <a:rPr lang="en-US" sz="1800" b="1" dirty="0" smtClean="0"/>
              <a:t>ownership</a:t>
            </a:r>
            <a:endParaRPr lang="en-US" sz="1800" b="1" dirty="0"/>
          </a:p>
          <a:p>
            <a:pPr marL="0" indent="0" algn="ctr">
              <a:lnSpc>
                <a:spcPct val="150000"/>
              </a:lnSpc>
              <a:buNone/>
              <a:tabLst>
                <a:tab pos="4476571" algn="l"/>
                <a:tab pos="5476656" algn="l"/>
              </a:tabLst>
            </a:pPr>
            <a:r>
              <a:rPr lang="en-US" sz="1800" b="1" dirty="0"/>
              <a:t>Integration</a:t>
            </a:r>
          </a:p>
          <a:p>
            <a:pPr marL="0" indent="0" algn="ctr">
              <a:lnSpc>
                <a:spcPct val="150000"/>
              </a:lnSpc>
              <a:buNone/>
              <a:tabLst>
                <a:tab pos="4476571" algn="l"/>
                <a:tab pos="5476656" algn="l"/>
              </a:tabLst>
            </a:pPr>
            <a:r>
              <a:rPr lang="en-US" sz="1800" b="1" dirty="0"/>
              <a:t>Deployment approach</a:t>
            </a:r>
          </a:p>
          <a:p>
            <a:pPr marL="0" indent="0" algn="ctr">
              <a:lnSpc>
                <a:spcPct val="150000"/>
              </a:lnSpc>
              <a:buNone/>
              <a:tabLst>
                <a:tab pos="4476571" algn="l"/>
                <a:tab pos="5476656" algn="l"/>
              </a:tabLst>
            </a:pPr>
            <a:r>
              <a:rPr lang="en-US" sz="1800" b="1" dirty="0"/>
              <a:t>Security and data protection</a:t>
            </a:r>
          </a:p>
          <a:p>
            <a:pPr marL="0" indent="0" algn="ctr">
              <a:lnSpc>
                <a:spcPct val="150000"/>
              </a:lnSpc>
              <a:buNone/>
              <a:tabLst>
                <a:tab pos="4476571" algn="l"/>
                <a:tab pos="5476656" algn="l"/>
              </a:tabLst>
            </a:pPr>
            <a:r>
              <a:rPr lang="en-US" sz="1800" b="1" dirty="0" smtClean="0"/>
              <a:t>Responsiveness, flexibility</a:t>
            </a:r>
            <a:endParaRPr lang="en-US" sz="1800" b="1" dirty="0"/>
          </a:p>
          <a:p>
            <a:pPr marL="0" indent="0" algn="ctr">
              <a:lnSpc>
                <a:spcPct val="150000"/>
              </a:lnSpc>
              <a:buNone/>
              <a:tabLst>
                <a:tab pos="4476571" algn="l"/>
                <a:tab pos="5476656" algn="l"/>
              </a:tabLst>
            </a:pPr>
            <a:r>
              <a:rPr lang="en-US" sz="1800" b="1" dirty="0"/>
              <a:t>Return on investment</a:t>
            </a:r>
          </a:p>
        </p:txBody>
      </p:sp>
      <p:sp>
        <p:nvSpPr>
          <p:cNvPr id="8" name="Rectangle 7"/>
          <p:cNvSpPr/>
          <p:nvPr/>
        </p:nvSpPr>
        <p:spPr>
          <a:xfrm>
            <a:off x="896593" y="1469205"/>
            <a:ext cx="2418107" cy="421206"/>
          </a:xfrm>
          <a:prstGeom prst="rect">
            <a:avLst/>
          </a:prstGeom>
          <a:solidFill>
            <a:schemeClr val="accent5">
              <a:alpha val="25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algn="ctr"/>
            <a:endParaRPr lang="en-US" sz="1500"/>
          </a:p>
        </p:txBody>
      </p:sp>
      <p:sp>
        <p:nvSpPr>
          <p:cNvPr id="9" name="Rectangle 8"/>
          <p:cNvSpPr/>
          <p:nvPr/>
        </p:nvSpPr>
        <p:spPr>
          <a:xfrm>
            <a:off x="4274870" y="4106721"/>
            <a:ext cx="2418107" cy="421206"/>
          </a:xfrm>
          <a:prstGeom prst="rect">
            <a:avLst/>
          </a:prstGeom>
          <a:solidFill>
            <a:schemeClr val="accent5">
              <a:alpha val="25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algn="ctr"/>
            <a:endParaRPr lang="en-US" sz="1500"/>
          </a:p>
        </p:txBody>
      </p:sp>
    </p:spTree>
    <p:extLst>
      <p:ext uri="{BB962C8B-B14F-4D97-AF65-F5344CB8AC3E}">
        <p14:creationId xmlns:p14="http://schemas.microsoft.com/office/powerpoint/2010/main" val="29898980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 search process</a:t>
            </a:r>
            <a:endParaRPr lang="en-US" dirty="0"/>
          </a:p>
        </p:txBody>
      </p:sp>
      <p:sp>
        <p:nvSpPr>
          <p:cNvPr id="9" name="Rectangle 8"/>
          <p:cNvSpPr/>
          <p:nvPr/>
        </p:nvSpPr>
        <p:spPr>
          <a:xfrm>
            <a:off x="563265" y="2053752"/>
            <a:ext cx="1463176" cy="765829"/>
          </a:xfrm>
          <a:prstGeom prst="rect">
            <a:avLst/>
          </a:prstGeom>
          <a:solidFill>
            <a:schemeClr val="accent5"/>
          </a:solidFill>
          <a:ln>
            <a:solidFill>
              <a:schemeClr val="accent5">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algn="ctr"/>
            <a:r>
              <a:rPr lang="en-US" sz="1500" b="1" dirty="0"/>
              <a:t>NEEDS </a:t>
            </a:r>
            <a:r>
              <a:rPr lang="en-US" sz="1500" b="1" dirty="0" smtClean="0"/>
              <a:t>ASSESSMENT, ROI MODEL</a:t>
            </a:r>
            <a:endParaRPr lang="en-US" sz="1500" b="1" dirty="0"/>
          </a:p>
        </p:txBody>
      </p:sp>
      <p:sp>
        <p:nvSpPr>
          <p:cNvPr id="10" name="Rectangle 9"/>
          <p:cNvSpPr/>
          <p:nvPr/>
        </p:nvSpPr>
        <p:spPr>
          <a:xfrm>
            <a:off x="563265" y="3227929"/>
            <a:ext cx="1463176" cy="765829"/>
          </a:xfrm>
          <a:prstGeom prst="rect">
            <a:avLst/>
          </a:prstGeom>
          <a:solidFill>
            <a:schemeClr val="accent5"/>
          </a:solidFill>
          <a:ln>
            <a:solidFill>
              <a:schemeClr val="accent5">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algn="ctr"/>
            <a:r>
              <a:rPr lang="en-US" sz="1500" b="1" dirty="0"/>
              <a:t>BUILD PIPELINE AND RESEARCH</a:t>
            </a:r>
          </a:p>
        </p:txBody>
      </p:sp>
      <p:sp>
        <p:nvSpPr>
          <p:cNvPr id="11" name="Rectangle 10"/>
          <p:cNvSpPr/>
          <p:nvPr/>
        </p:nvSpPr>
        <p:spPr>
          <a:xfrm>
            <a:off x="563265" y="4438754"/>
            <a:ext cx="1463176" cy="765829"/>
          </a:xfrm>
          <a:prstGeom prst="rect">
            <a:avLst/>
          </a:prstGeom>
          <a:solidFill>
            <a:schemeClr val="accent5"/>
          </a:solidFill>
          <a:ln>
            <a:solidFill>
              <a:schemeClr val="accent5">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algn="ctr"/>
            <a:r>
              <a:rPr lang="en-US" sz="1500" b="1" dirty="0"/>
              <a:t>EVALUATE AND SELECT</a:t>
            </a:r>
          </a:p>
        </p:txBody>
      </p:sp>
      <p:sp>
        <p:nvSpPr>
          <p:cNvPr id="13" name="Rectangle 12"/>
          <p:cNvSpPr/>
          <p:nvPr/>
        </p:nvSpPr>
        <p:spPr>
          <a:xfrm>
            <a:off x="3831224" y="2049157"/>
            <a:ext cx="1463176" cy="765829"/>
          </a:xfrm>
          <a:prstGeom prst="rect">
            <a:avLst/>
          </a:prstGeom>
          <a:solidFill>
            <a:schemeClr val="accent5">
              <a:lumMod val="20000"/>
              <a:lumOff val="8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algn="ctr"/>
            <a:r>
              <a:rPr lang="en-US" sz="1333" b="1" dirty="0" smtClean="0">
                <a:solidFill>
                  <a:schemeClr val="tx1"/>
                </a:solidFill>
              </a:rPr>
              <a:t>Functional </a:t>
            </a:r>
            <a:r>
              <a:rPr lang="en-US" sz="1333" b="1" dirty="0" err="1" smtClean="0">
                <a:solidFill>
                  <a:schemeClr val="tx1"/>
                </a:solidFill>
              </a:rPr>
              <a:t>Req’s</a:t>
            </a:r>
            <a:endParaRPr lang="en-US" sz="1333" b="1" dirty="0">
              <a:solidFill>
                <a:schemeClr val="tx1"/>
              </a:solidFill>
            </a:endParaRPr>
          </a:p>
        </p:txBody>
      </p:sp>
      <p:sp>
        <p:nvSpPr>
          <p:cNvPr id="14" name="Rectangle 13"/>
          <p:cNvSpPr/>
          <p:nvPr/>
        </p:nvSpPr>
        <p:spPr>
          <a:xfrm>
            <a:off x="5488770" y="2049157"/>
            <a:ext cx="1463176" cy="765829"/>
          </a:xfrm>
          <a:prstGeom prst="rect">
            <a:avLst/>
          </a:prstGeom>
          <a:solidFill>
            <a:schemeClr val="accent5">
              <a:lumMod val="20000"/>
              <a:lumOff val="8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algn="ctr"/>
            <a:r>
              <a:rPr lang="en-US" sz="1333" b="1" dirty="0" smtClean="0">
                <a:solidFill>
                  <a:schemeClr val="tx1"/>
                </a:solidFill>
              </a:rPr>
              <a:t>Other requirements</a:t>
            </a:r>
            <a:endParaRPr lang="en-US" sz="1333" b="1" dirty="0">
              <a:solidFill>
                <a:schemeClr val="tx1"/>
              </a:solidFill>
            </a:endParaRPr>
          </a:p>
        </p:txBody>
      </p:sp>
      <p:sp>
        <p:nvSpPr>
          <p:cNvPr id="15" name="Rectangle 14"/>
          <p:cNvSpPr/>
          <p:nvPr/>
        </p:nvSpPr>
        <p:spPr>
          <a:xfrm>
            <a:off x="2173677" y="3227929"/>
            <a:ext cx="1463176" cy="765829"/>
          </a:xfrm>
          <a:prstGeom prst="rect">
            <a:avLst/>
          </a:prstGeom>
          <a:solidFill>
            <a:schemeClr val="accent5">
              <a:lumMod val="20000"/>
              <a:lumOff val="8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algn="ctr"/>
            <a:r>
              <a:rPr lang="en-US" sz="1333" b="1" dirty="0">
                <a:solidFill>
                  <a:schemeClr val="tx1"/>
                </a:solidFill>
              </a:rPr>
              <a:t>Identify potential software solutions</a:t>
            </a:r>
          </a:p>
        </p:txBody>
      </p:sp>
      <p:sp>
        <p:nvSpPr>
          <p:cNvPr id="16" name="Rectangle 15"/>
          <p:cNvSpPr/>
          <p:nvPr/>
        </p:nvSpPr>
        <p:spPr>
          <a:xfrm>
            <a:off x="3831224" y="3227929"/>
            <a:ext cx="1463176" cy="765829"/>
          </a:xfrm>
          <a:prstGeom prst="rect">
            <a:avLst/>
          </a:prstGeom>
          <a:solidFill>
            <a:schemeClr val="accent5">
              <a:lumMod val="20000"/>
              <a:lumOff val="8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algn="ctr"/>
            <a:r>
              <a:rPr lang="en-US" sz="1333" b="1">
                <a:solidFill>
                  <a:schemeClr val="tx1"/>
                </a:solidFill>
              </a:rPr>
              <a:t>Assess features through meetings, demos</a:t>
            </a:r>
            <a:endParaRPr lang="en-US" sz="1333" b="1" dirty="0">
              <a:solidFill>
                <a:schemeClr val="tx1"/>
              </a:solidFill>
            </a:endParaRPr>
          </a:p>
        </p:txBody>
      </p:sp>
      <p:sp>
        <p:nvSpPr>
          <p:cNvPr id="17" name="Rectangle 16"/>
          <p:cNvSpPr/>
          <p:nvPr/>
        </p:nvSpPr>
        <p:spPr>
          <a:xfrm>
            <a:off x="5488770" y="3227929"/>
            <a:ext cx="1463176" cy="765829"/>
          </a:xfrm>
          <a:prstGeom prst="rect">
            <a:avLst/>
          </a:prstGeom>
          <a:solidFill>
            <a:schemeClr val="accent5">
              <a:lumMod val="20000"/>
              <a:lumOff val="8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algn="ctr"/>
            <a:r>
              <a:rPr lang="en-US" sz="1333" b="1" dirty="0" smtClean="0">
                <a:solidFill>
                  <a:schemeClr val="tx1"/>
                </a:solidFill>
              </a:rPr>
              <a:t>Consider </a:t>
            </a:r>
            <a:r>
              <a:rPr lang="en-US" sz="1333" b="1" dirty="0">
                <a:solidFill>
                  <a:schemeClr val="tx1"/>
                </a:solidFill>
              </a:rPr>
              <a:t>in-house </a:t>
            </a:r>
            <a:r>
              <a:rPr lang="en-US" sz="1333" b="1" dirty="0" smtClean="0">
                <a:solidFill>
                  <a:schemeClr val="tx1"/>
                </a:solidFill>
              </a:rPr>
              <a:t>development</a:t>
            </a:r>
            <a:endParaRPr lang="en-US" sz="1333" b="1" dirty="0">
              <a:solidFill>
                <a:schemeClr val="tx1"/>
              </a:solidFill>
            </a:endParaRPr>
          </a:p>
        </p:txBody>
      </p:sp>
      <p:sp>
        <p:nvSpPr>
          <p:cNvPr id="18" name="Rectangle 17"/>
          <p:cNvSpPr/>
          <p:nvPr/>
        </p:nvSpPr>
        <p:spPr>
          <a:xfrm>
            <a:off x="2173677" y="4438754"/>
            <a:ext cx="1463176" cy="765829"/>
          </a:xfrm>
          <a:prstGeom prst="rect">
            <a:avLst/>
          </a:prstGeom>
          <a:solidFill>
            <a:schemeClr val="accent5">
              <a:lumMod val="20000"/>
              <a:lumOff val="8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algn="ctr"/>
            <a:r>
              <a:rPr lang="en-US" sz="1333" b="1">
                <a:solidFill>
                  <a:schemeClr val="tx1"/>
                </a:solidFill>
              </a:rPr>
              <a:t>Free trial period</a:t>
            </a:r>
            <a:endParaRPr lang="en-US" sz="1333" b="1" dirty="0">
              <a:solidFill>
                <a:schemeClr val="tx1"/>
              </a:solidFill>
            </a:endParaRPr>
          </a:p>
        </p:txBody>
      </p:sp>
      <p:sp>
        <p:nvSpPr>
          <p:cNvPr id="19" name="Rectangle 18"/>
          <p:cNvSpPr/>
          <p:nvPr/>
        </p:nvSpPr>
        <p:spPr>
          <a:xfrm>
            <a:off x="3831224" y="4438754"/>
            <a:ext cx="1463176" cy="765829"/>
          </a:xfrm>
          <a:prstGeom prst="rect">
            <a:avLst/>
          </a:prstGeom>
          <a:solidFill>
            <a:schemeClr val="accent5">
              <a:lumMod val="20000"/>
              <a:lumOff val="8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algn="ctr"/>
            <a:r>
              <a:rPr lang="en-US" sz="1333" b="1" dirty="0" smtClean="0">
                <a:solidFill>
                  <a:schemeClr val="tx1"/>
                </a:solidFill>
              </a:rPr>
              <a:t>Gather </a:t>
            </a:r>
            <a:r>
              <a:rPr lang="en-US" sz="1333" b="1" dirty="0">
                <a:solidFill>
                  <a:schemeClr val="tx1"/>
                </a:solidFill>
              </a:rPr>
              <a:t>feedback from </a:t>
            </a:r>
            <a:r>
              <a:rPr lang="en-US" sz="1333" b="1" dirty="0" smtClean="0">
                <a:solidFill>
                  <a:schemeClr val="tx1"/>
                </a:solidFill>
              </a:rPr>
              <a:t>team</a:t>
            </a:r>
            <a:endParaRPr lang="en-US" sz="1333" b="1" dirty="0">
              <a:solidFill>
                <a:schemeClr val="tx1"/>
              </a:solidFill>
            </a:endParaRPr>
          </a:p>
        </p:txBody>
      </p:sp>
      <p:sp>
        <p:nvSpPr>
          <p:cNvPr id="20" name="Rectangle 19"/>
          <p:cNvSpPr/>
          <p:nvPr/>
        </p:nvSpPr>
        <p:spPr>
          <a:xfrm>
            <a:off x="5488770" y="4438754"/>
            <a:ext cx="1463176" cy="765829"/>
          </a:xfrm>
          <a:prstGeom prst="rect">
            <a:avLst/>
          </a:prstGeom>
          <a:solidFill>
            <a:schemeClr val="accent5">
              <a:lumMod val="20000"/>
              <a:lumOff val="8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algn="ctr"/>
            <a:r>
              <a:rPr lang="en-US" sz="1333" b="1" dirty="0" smtClean="0">
                <a:solidFill>
                  <a:schemeClr val="tx1"/>
                </a:solidFill>
              </a:rPr>
              <a:t>Evaluate ROI</a:t>
            </a:r>
            <a:endParaRPr lang="en-US" sz="1333" b="1" dirty="0">
              <a:solidFill>
                <a:schemeClr val="tx1"/>
              </a:solidFill>
            </a:endParaRPr>
          </a:p>
        </p:txBody>
      </p:sp>
      <p:sp>
        <p:nvSpPr>
          <p:cNvPr id="21" name="Rectangle 20"/>
          <p:cNvSpPr/>
          <p:nvPr/>
        </p:nvSpPr>
        <p:spPr>
          <a:xfrm>
            <a:off x="2116800" y="1994375"/>
            <a:ext cx="3239881" cy="884464"/>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algn="ctr"/>
            <a:endParaRPr lang="en-US" sz="1500"/>
          </a:p>
        </p:txBody>
      </p:sp>
      <p:sp>
        <p:nvSpPr>
          <p:cNvPr id="22" name="Rectangle 21"/>
          <p:cNvSpPr/>
          <p:nvPr/>
        </p:nvSpPr>
        <p:spPr>
          <a:xfrm>
            <a:off x="563265" y="967410"/>
            <a:ext cx="1463176" cy="765829"/>
          </a:xfrm>
          <a:prstGeom prst="rect">
            <a:avLst/>
          </a:prstGeom>
          <a:solidFill>
            <a:schemeClr val="accent5"/>
          </a:solidFill>
          <a:ln>
            <a:solidFill>
              <a:schemeClr val="accent5">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algn="ctr"/>
            <a:r>
              <a:rPr lang="en-US" sz="1500" b="1" dirty="0" smtClean="0"/>
              <a:t>ASSEMBLE TEAM</a:t>
            </a:r>
            <a:endParaRPr lang="en-US" sz="1500" b="1" dirty="0"/>
          </a:p>
        </p:txBody>
      </p:sp>
      <p:sp>
        <p:nvSpPr>
          <p:cNvPr id="23" name="Rectangle 22"/>
          <p:cNvSpPr/>
          <p:nvPr/>
        </p:nvSpPr>
        <p:spPr>
          <a:xfrm>
            <a:off x="2173677" y="967410"/>
            <a:ext cx="1463176" cy="765829"/>
          </a:xfrm>
          <a:prstGeom prst="rect">
            <a:avLst/>
          </a:prstGeom>
          <a:solidFill>
            <a:schemeClr val="accent5">
              <a:lumMod val="20000"/>
              <a:lumOff val="8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algn="ctr"/>
            <a:r>
              <a:rPr lang="en-US" sz="1333" b="1" dirty="0" smtClean="0">
                <a:solidFill>
                  <a:schemeClr val="tx1"/>
                </a:solidFill>
              </a:rPr>
              <a:t>Identify expertise needed</a:t>
            </a:r>
            <a:endParaRPr lang="en-US" sz="1333" b="1" dirty="0">
              <a:solidFill>
                <a:schemeClr val="tx1"/>
              </a:solidFill>
            </a:endParaRPr>
          </a:p>
        </p:txBody>
      </p:sp>
      <p:sp>
        <p:nvSpPr>
          <p:cNvPr id="24" name="Rectangle 23"/>
          <p:cNvSpPr/>
          <p:nvPr/>
        </p:nvSpPr>
        <p:spPr>
          <a:xfrm>
            <a:off x="3831224" y="967410"/>
            <a:ext cx="1463176" cy="765829"/>
          </a:xfrm>
          <a:prstGeom prst="rect">
            <a:avLst/>
          </a:prstGeom>
          <a:solidFill>
            <a:schemeClr val="accent5">
              <a:lumMod val="20000"/>
              <a:lumOff val="8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algn="ctr"/>
            <a:r>
              <a:rPr lang="en-US" sz="1333" b="1" dirty="0" smtClean="0">
                <a:solidFill>
                  <a:schemeClr val="tx1"/>
                </a:solidFill>
              </a:rPr>
              <a:t>Select individuals</a:t>
            </a:r>
            <a:endParaRPr lang="en-US" sz="1333" b="1" dirty="0">
              <a:solidFill>
                <a:schemeClr val="tx1"/>
              </a:solidFill>
            </a:endParaRPr>
          </a:p>
        </p:txBody>
      </p:sp>
      <p:sp>
        <p:nvSpPr>
          <p:cNvPr id="25" name="Rectangle 24"/>
          <p:cNvSpPr/>
          <p:nvPr/>
        </p:nvSpPr>
        <p:spPr>
          <a:xfrm>
            <a:off x="5488770" y="967410"/>
            <a:ext cx="1463176" cy="765829"/>
          </a:xfrm>
          <a:prstGeom prst="rect">
            <a:avLst/>
          </a:prstGeom>
          <a:solidFill>
            <a:schemeClr val="accent5">
              <a:lumMod val="20000"/>
              <a:lumOff val="8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algn="ctr"/>
            <a:r>
              <a:rPr lang="en-US" sz="1333" b="1" dirty="0" smtClean="0">
                <a:solidFill>
                  <a:schemeClr val="tx1"/>
                </a:solidFill>
              </a:rPr>
              <a:t>Establish roles</a:t>
            </a:r>
            <a:endParaRPr lang="en-US" sz="1333" b="1" dirty="0">
              <a:solidFill>
                <a:schemeClr val="tx1"/>
              </a:solidFill>
            </a:endParaRPr>
          </a:p>
        </p:txBody>
      </p:sp>
      <p:sp>
        <p:nvSpPr>
          <p:cNvPr id="27" name="Rectangle 26"/>
          <p:cNvSpPr/>
          <p:nvPr/>
        </p:nvSpPr>
        <p:spPr>
          <a:xfrm>
            <a:off x="5403690" y="4379436"/>
            <a:ext cx="1646191" cy="884464"/>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algn="ctr"/>
            <a:endParaRPr lang="en-US" sz="1500"/>
          </a:p>
        </p:txBody>
      </p:sp>
      <p:sp>
        <p:nvSpPr>
          <p:cNvPr id="26" name="Rectangle 25"/>
          <p:cNvSpPr/>
          <p:nvPr/>
        </p:nvSpPr>
        <p:spPr>
          <a:xfrm>
            <a:off x="2116800" y="3171290"/>
            <a:ext cx="1584641" cy="884464"/>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algn="ctr"/>
            <a:endParaRPr lang="en-US" sz="1500"/>
          </a:p>
        </p:txBody>
      </p:sp>
      <p:sp>
        <p:nvSpPr>
          <p:cNvPr id="28" name="Oval 27"/>
          <p:cNvSpPr/>
          <p:nvPr/>
        </p:nvSpPr>
        <p:spPr>
          <a:xfrm>
            <a:off x="1950830" y="3057364"/>
            <a:ext cx="331939" cy="33193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b="1" dirty="0" smtClean="0"/>
              <a:t>2</a:t>
            </a:r>
            <a:endParaRPr lang="en-US" sz="1200" b="1" dirty="0"/>
          </a:p>
        </p:txBody>
      </p:sp>
      <p:sp>
        <p:nvSpPr>
          <p:cNvPr id="29" name="Oval 28"/>
          <p:cNvSpPr/>
          <p:nvPr/>
        </p:nvSpPr>
        <p:spPr>
          <a:xfrm>
            <a:off x="5294400" y="4240731"/>
            <a:ext cx="331939" cy="33193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b="1" dirty="0" smtClean="0"/>
              <a:t>3</a:t>
            </a:r>
            <a:endParaRPr lang="en-US" sz="1200" b="1" dirty="0"/>
          </a:p>
        </p:txBody>
      </p:sp>
      <p:grpSp>
        <p:nvGrpSpPr>
          <p:cNvPr id="5" name="Group 4"/>
          <p:cNvGrpSpPr/>
          <p:nvPr/>
        </p:nvGrpSpPr>
        <p:grpSpPr>
          <a:xfrm>
            <a:off x="2173677" y="2049157"/>
            <a:ext cx="1740707" cy="765829"/>
            <a:chOff x="2173677" y="2049157"/>
            <a:chExt cx="1740707" cy="765829"/>
          </a:xfrm>
        </p:grpSpPr>
        <p:sp>
          <p:nvSpPr>
            <p:cNvPr id="12" name="Rectangle 11"/>
            <p:cNvSpPr/>
            <p:nvPr/>
          </p:nvSpPr>
          <p:spPr>
            <a:xfrm>
              <a:off x="2173677" y="2049157"/>
              <a:ext cx="1463176" cy="765829"/>
            </a:xfrm>
            <a:prstGeom prst="rect">
              <a:avLst/>
            </a:prstGeom>
            <a:solidFill>
              <a:schemeClr val="accent5">
                <a:lumMod val="20000"/>
                <a:lumOff val="8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algn="ctr"/>
              <a:r>
                <a:rPr lang="en-US" sz="1333" b="1" dirty="0">
                  <a:solidFill>
                    <a:schemeClr val="tx1"/>
                  </a:solidFill>
                </a:rPr>
                <a:t>Build process </a:t>
              </a:r>
              <a:r>
                <a:rPr lang="en-US" sz="1333" b="1" dirty="0" smtClean="0">
                  <a:solidFill>
                    <a:schemeClr val="tx1"/>
                  </a:solidFill>
                </a:rPr>
                <a:t>flow</a:t>
              </a:r>
              <a:endParaRPr lang="en-US" sz="1333" b="1" dirty="0">
                <a:solidFill>
                  <a:schemeClr val="tx1"/>
                </a:solidFill>
              </a:endParaRPr>
            </a:p>
          </p:txBody>
        </p:sp>
        <p:sp>
          <p:nvSpPr>
            <p:cNvPr id="4" name="Isosceles Triangle 3"/>
            <p:cNvSpPr/>
            <p:nvPr/>
          </p:nvSpPr>
          <p:spPr>
            <a:xfrm rot="5400000">
              <a:off x="3526077" y="2298526"/>
              <a:ext cx="501041" cy="275573"/>
            </a:xfrm>
            <a:prstGeom prst="triangle">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grpSp>
      <p:sp>
        <p:nvSpPr>
          <p:cNvPr id="3" name="Oval 2"/>
          <p:cNvSpPr/>
          <p:nvPr/>
        </p:nvSpPr>
        <p:spPr>
          <a:xfrm>
            <a:off x="1957657" y="1854868"/>
            <a:ext cx="331939" cy="33193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b="1" dirty="0" smtClean="0"/>
              <a:t>1</a:t>
            </a:r>
            <a:endParaRPr lang="en-US" sz="1200" b="1" dirty="0"/>
          </a:p>
        </p:txBody>
      </p:sp>
    </p:spTree>
    <p:extLst>
      <p:ext uri="{BB962C8B-B14F-4D97-AF65-F5344CB8AC3E}">
        <p14:creationId xmlns:p14="http://schemas.microsoft.com/office/powerpoint/2010/main" val="1483751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7" grpId="0" animBg="1"/>
      <p:bldP spid="26" grpId="0" animBg="1"/>
      <p:bldP spid="28" grpId="0" animBg="1"/>
      <p:bldP spid="29" grpId="0" animBg="1"/>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Every food business is different</a:t>
            </a:r>
            <a:endParaRPr lang="en-US" dirty="0"/>
          </a:p>
        </p:txBody>
      </p:sp>
      <p:sp>
        <p:nvSpPr>
          <p:cNvPr id="4" name="Slide Number Placeholder 3"/>
          <p:cNvSpPr>
            <a:spLocks noGrp="1"/>
          </p:cNvSpPr>
          <p:nvPr>
            <p:ph type="sldNum" sz="quarter" idx="12"/>
          </p:nvPr>
        </p:nvSpPr>
        <p:spPr>
          <a:xfrm>
            <a:off x="5381625" y="5308390"/>
            <a:ext cx="1714500" cy="304271"/>
          </a:xfrm>
        </p:spPr>
        <p:txBody>
          <a:bodyPr/>
          <a:lstStyle/>
          <a:p>
            <a:fld id="{21343833-45AE-4428-A403-57386BC15C9D}" type="slidenum">
              <a:rPr lang="en-US" smtClean="0"/>
              <a:pPr/>
              <a:t>9</a:t>
            </a:fld>
            <a:endParaRPr lang="en-US" dirty="0"/>
          </a:p>
        </p:txBody>
      </p:sp>
      <p:sp>
        <p:nvSpPr>
          <p:cNvPr id="14" name="Content Placeholder 2"/>
          <p:cNvSpPr>
            <a:spLocks noGrp="1"/>
          </p:cNvSpPr>
          <p:nvPr>
            <p:ph idx="1"/>
          </p:nvPr>
        </p:nvSpPr>
        <p:spPr>
          <a:xfrm>
            <a:off x="469232" y="1266577"/>
            <a:ext cx="3157054" cy="1019384"/>
          </a:xfrm>
          <a:no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marL="0" indent="0" algn="ctr" defTabSz="914305">
              <a:buNone/>
            </a:pPr>
            <a:r>
              <a:rPr lang="en-US" sz="3600" b="1" dirty="0" smtClean="0">
                <a:solidFill>
                  <a:schemeClr val="accent5"/>
                </a:solidFill>
              </a:rPr>
              <a:t>Aggregator and distributor</a:t>
            </a:r>
            <a:endParaRPr lang="en-US" sz="3600" b="1" dirty="0">
              <a:solidFill>
                <a:schemeClr val="accent5"/>
              </a:solidFill>
            </a:endParaRPr>
          </a:p>
        </p:txBody>
      </p:sp>
      <p:sp>
        <p:nvSpPr>
          <p:cNvPr id="15" name="Content Placeholder 2"/>
          <p:cNvSpPr txBox="1">
            <a:spLocks/>
          </p:cNvSpPr>
          <p:nvPr/>
        </p:nvSpPr>
        <p:spPr>
          <a:xfrm>
            <a:off x="469232" y="2508259"/>
            <a:ext cx="3157054" cy="1019384"/>
          </a:xfrm>
          <a:prstGeom prst="rect">
            <a:avLst/>
          </a:prstGeom>
          <a:noFill/>
          <a:ln w="12700" cap="flat" cmpd="sng" algn="ctr">
            <a:noFill/>
            <a:prstDash val="solid"/>
            <a:miter lim="800000"/>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lvl1pPr marL="190492" indent="-190492" algn="l" defTabSz="761970" rtl="0" eaLnBrk="1" latinLnBrk="0" hangingPunct="1">
              <a:lnSpc>
                <a:spcPct val="90000"/>
              </a:lnSpc>
              <a:spcBef>
                <a:spcPts val="833"/>
              </a:spcBef>
              <a:buFont typeface="Arial" panose="020B0604020202020204" pitchFamily="34" charset="0"/>
              <a:buChar char="•"/>
              <a:defRPr sz="2333" kern="1200">
                <a:solidFill>
                  <a:schemeClr val="lt1"/>
                </a:solidFill>
                <a:latin typeface="+mn-lt"/>
                <a:ea typeface="+mn-ea"/>
                <a:cs typeface="+mn-cs"/>
              </a:defRPr>
            </a:lvl1pPr>
            <a:lvl2pPr marL="571477" indent="-190492" algn="l" defTabSz="761970" rtl="0" eaLnBrk="1" latinLnBrk="0" hangingPunct="1">
              <a:lnSpc>
                <a:spcPct val="90000"/>
              </a:lnSpc>
              <a:spcBef>
                <a:spcPts val="417"/>
              </a:spcBef>
              <a:buFont typeface="Arial" panose="020B0604020202020204" pitchFamily="34" charset="0"/>
              <a:buChar char="•"/>
              <a:defRPr sz="2000" kern="1200">
                <a:solidFill>
                  <a:schemeClr val="lt1"/>
                </a:solidFill>
                <a:latin typeface="+mn-lt"/>
                <a:ea typeface="+mn-ea"/>
                <a:cs typeface="+mn-cs"/>
              </a:defRPr>
            </a:lvl2pPr>
            <a:lvl3pPr marL="952462" indent="-190492" algn="l" defTabSz="761970" rtl="0" eaLnBrk="1" latinLnBrk="0" hangingPunct="1">
              <a:lnSpc>
                <a:spcPct val="90000"/>
              </a:lnSpc>
              <a:spcBef>
                <a:spcPts val="417"/>
              </a:spcBef>
              <a:buFont typeface="Arial" panose="020B0604020202020204" pitchFamily="34" charset="0"/>
              <a:buChar char="•"/>
              <a:defRPr sz="1667" kern="1200">
                <a:solidFill>
                  <a:schemeClr val="lt1"/>
                </a:solidFill>
                <a:latin typeface="+mn-lt"/>
                <a:ea typeface="+mn-ea"/>
                <a:cs typeface="+mn-cs"/>
              </a:defRPr>
            </a:lvl3pPr>
            <a:lvl4pPr marL="1333447"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4pPr>
            <a:lvl5pPr marL="1714431"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5pPr>
            <a:lvl6pPr marL="2095416"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6pPr>
            <a:lvl7pPr marL="2476401"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7pPr>
            <a:lvl8pPr marL="2857386"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8pPr>
            <a:lvl9pPr marL="3238370"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9pPr>
          </a:lstStyle>
          <a:p>
            <a:pPr marL="0" indent="0" algn="ctr" defTabSz="914305">
              <a:buFont typeface="Arial" panose="020B0604020202020204" pitchFamily="34" charset="0"/>
              <a:buNone/>
            </a:pPr>
            <a:r>
              <a:rPr lang="en-US" sz="3600" b="1" dirty="0" smtClean="0">
                <a:solidFill>
                  <a:schemeClr val="accent5"/>
                </a:solidFill>
              </a:rPr>
              <a:t>Processor</a:t>
            </a:r>
            <a:endParaRPr lang="en-US" sz="3600" b="1" dirty="0">
              <a:solidFill>
                <a:schemeClr val="accent5"/>
              </a:solidFill>
            </a:endParaRPr>
          </a:p>
        </p:txBody>
      </p:sp>
      <p:sp>
        <p:nvSpPr>
          <p:cNvPr id="16" name="Content Placeholder 2"/>
          <p:cNvSpPr txBox="1">
            <a:spLocks/>
          </p:cNvSpPr>
          <p:nvPr/>
        </p:nvSpPr>
        <p:spPr>
          <a:xfrm>
            <a:off x="469232" y="3749941"/>
            <a:ext cx="3157054" cy="1019384"/>
          </a:xfrm>
          <a:prstGeom prst="rect">
            <a:avLst/>
          </a:prstGeom>
          <a:noFill/>
          <a:ln w="12700" cap="flat" cmpd="sng" algn="ctr">
            <a:noFill/>
            <a:prstDash val="solid"/>
            <a:miter lim="800000"/>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lvl1pPr marL="190492" indent="-190492" algn="l" defTabSz="761970" rtl="0" eaLnBrk="1" latinLnBrk="0" hangingPunct="1">
              <a:lnSpc>
                <a:spcPct val="90000"/>
              </a:lnSpc>
              <a:spcBef>
                <a:spcPts val="833"/>
              </a:spcBef>
              <a:buFont typeface="Arial" panose="020B0604020202020204" pitchFamily="34" charset="0"/>
              <a:buChar char="•"/>
              <a:defRPr sz="2333" kern="1200">
                <a:solidFill>
                  <a:schemeClr val="lt1"/>
                </a:solidFill>
                <a:latin typeface="+mn-lt"/>
                <a:ea typeface="+mn-ea"/>
                <a:cs typeface="+mn-cs"/>
              </a:defRPr>
            </a:lvl1pPr>
            <a:lvl2pPr marL="571477" indent="-190492" algn="l" defTabSz="761970" rtl="0" eaLnBrk="1" latinLnBrk="0" hangingPunct="1">
              <a:lnSpc>
                <a:spcPct val="90000"/>
              </a:lnSpc>
              <a:spcBef>
                <a:spcPts val="417"/>
              </a:spcBef>
              <a:buFont typeface="Arial" panose="020B0604020202020204" pitchFamily="34" charset="0"/>
              <a:buChar char="•"/>
              <a:defRPr sz="2000" kern="1200">
                <a:solidFill>
                  <a:schemeClr val="lt1"/>
                </a:solidFill>
                <a:latin typeface="+mn-lt"/>
                <a:ea typeface="+mn-ea"/>
                <a:cs typeface="+mn-cs"/>
              </a:defRPr>
            </a:lvl2pPr>
            <a:lvl3pPr marL="952462" indent="-190492" algn="l" defTabSz="761970" rtl="0" eaLnBrk="1" latinLnBrk="0" hangingPunct="1">
              <a:lnSpc>
                <a:spcPct val="90000"/>
              </a:lnSpc>
              <a:spcBef>
                <a:spcPts val="417"/>
              </a:spcBef>
              <a:buFont typeface="Arial" panose="020B0604020202020204" pitchFamily="34" charset="0"/>
              <a:buChar char="•"/>
              <a:defRPr sz="1667" kern="1200">
                <a:solidFill>
                  <a:schemeClr val="lt1"/>
                </a:solidFill>
                <a:latin typeface="+mn-lt"/>
                <a:ea typeface="+mn-ea"/>
                <a:cs typeface="+mn-cs"/>
              </a:defRPr>
            </a:lvl3pPr>
            <a:lvl4pPr marL="1333447"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4pPr>
            <a:lvl5pPr marL="1714431"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5pPr>
            <a:lvl6pPr marL="2095416"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6pPr>
            <a:lvl7pPr marL="2476401"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7pPr>
            <a:lvl8pPr marL="2857386"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8pPr>
            <a:lvl9pPr marL="3238370"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9pPr>
          </a:lstStyle>
          <a:p>
            <a:pPr marL="0" indent="0" algn="ctr" defTabSz="914305">
              <a:buFont typeface="Arial" panose="020B0604020202020204" pitchFamily="34" charset="0"/>
              <a:buNone/>
            </a:pPr>
            <a:r>
              <a:rPr lang="en-US" sz="3600" b="1" dirty="0" smtClean="0">
                <a:solidFill>
                  <a:schemeClr val="accent5"/>
                </a:solidFill>
              </a:rPr>
              <a:t>Broker</a:t>
            </a:r>
            <a:endParaRPr lang="en-US" sz="3600" b="1" dirty="0">
              <a:solidFill>
                <a:schemeClr val="accent5"/>
              </a:solidFill>
            </a:endParaRPr>
          </a:p>
        </p:txBody>
      </p:sp>
      <p:sp>
        <p:nvSpPr>
          <p:cNvPr id="17" name="Content Placeholder 2"/>
          <p:cNvSpPr txBox="1">
            <a:spLocks/>
          </p:cNvSpPr>
          <p:nvPr/>
        </p:nvSpPr>
        <p:spPr>
          <a:xfrm>
            <a:off x="4009779" y="2508259"/>
            <a:ext cx="3157054" cy="1019384"/>
          </a:xfrm>
          <a:prstGeom prst="rect">
            <a:avLst/>
          </a:prstGeom>
          <a:noFill/>
          <a:ln w="12700" cap="flat" cmpd="sng" algn="ctr">
            <a:noFill/>
            <a:prstDash val="solid"/>
            <a:miter lim="800000"/>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lvl1pPr marL="190492" indent="-190492" algn="l" defTabSz="761970" rtl="0" eaLnBrk="1" latinLnBrk="0" hangingPunct="1">
              <a:lnSpc>
                <a:spcPct val="90000"/>
              </a:lnSpc>
              <a:spcBef>
                <a:spcPts val="833"/>
              </a:spcBef>
              <a:buFont typeface="Arial" panose="020B0604020202020204" pitchFamily="34" charset="0"/>
              <a:buChar char="•"/>
              <a:defRPr sz="2333" kern="1200">
                <a:solidFill>
                  <a:schemeClr val="lt1"/>
                </a:solidFill>
                <a:latin typeface="+mn-lt"/>
                <a:ea typeface="+mn-ea"/>
                <a:cs typeface="+mn-cs"/>
              </a:defRPr>
            </a:lvl1pPr>
            <a:lvl2pPr marL="571477" indent="-190492" algn="l" defTabSz="761970" rtl="0" eaLnBrk="1" latinLnBrk="0" hangingPunct="1">
              <a:lnSpc>
                <a:spcPct val="90000"/>
              </a:lnSpc>
              <a:spcBef>
                <a:spcPts val="417"/>
              </a:spcBef>
              <a:buFont typeface="Arial" panose="020B0604020202020204" pitchFamily="34" charset="0"/>
              <a:buChar char="•"/>
              <a:defRPr sz="2000" kern="1200">
                <a:solidFill>
                  <a:schemeClr val="lt1"/>
                </a:solidFill>
                <a:latin typeface="+mn-lt"/>
                <a:ea typeface="+mn-ea"/>
                <a:cs typeface="+mn-cs"/>
              </a:defRPr>
            </a:lvl2pPr>
            <a:lvl3pPr marL="952462" indent="-190492" algn="l" defTabSz="761970" rtl="0" eaLnBrk="1" latinLnBrk="0" hangingPunct="1">
              <a:lnSpc>
                <a:spcPct val="90000"/>
              </a:lnSpc>
              <a:spcBef>
                <a:spcPts val="417"/>
              </a:spcBef>
              <a:buFont typeface="Arial" panose="020B0604020202020204" pitchFamily="34" charset="0"/>
              <a:buChar char="•"/>
              <a:defRPr sz="1667" kern="1200">
                <a:solidFill>
                  <a:schemeClr val="lt1"/>
                </a:solidFill>
                <a:latin typeface="+mn-lt"/>
                <a:ea typeface="+mn-ea"/>
                <a:cs typeface="+mn-cs"/>
              </a:defRPr>
            </a:lvl3pPr>
            <a:lvl4pPr marL="1333447"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4pPr>
            <a:lvl5pPr marL="1714431"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5pPr>
            <a:lvl6pPr marL="2095416"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6pPr>
            <a:lvl7pPr marL="2476401"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7pPr>
            <a:lvl8pPr marL="2857386"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8pPr>
            <a:lvl9pPr marL="3238370"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9pPr>
          </a:lstStyle>
          <a:p>
            <a:pPr marL="0" indent="0" algn="ctr" defTabSz="914305">
              <a:buFont typeface="Arial" panose="020B0604020202020204" pitchFamily="34" charset="0"/>
              <a:buNone/>
            </a:pPr>
            <a:r>
              <a:rPr lang="en-US" sz="3600" b="1" dirty="0" smtClean="0">
                <a:solidFill>
                  <a:schemeClr val="accent5"/>
                </a:solidFill>
              </a:rPr>
              <a:t>CSA</a:t>
            </a:r>
            <a:endParaRPr lang="en-US" sz="3600" b="1" dirty="0">
              <a:solidFill>
                <a:schemeClr val="accent5"/>
              </a:solidFill>
            </a:endParaRPr>
          </a:p>
        </p:txBody>
      </p:sp>
      <p:sp>
        <p:nvSpPr>
          <p:cNvPr id="19" name="Content Placeholder 2"/>
          <p:cNvSpPr txBox="1">
            <a:spLocks/>
          </p:cNvSpPr>
          <p:nvPr/>
        </p:nvSpPr>
        <p:spPr>
          <a:xfrm>
            <a:off x="4009779" y="3749941"/>
            <a:ext cx="3157054" cy="1019384"/>
          </a:xfrm>
          <a:prstGeom prst="rect">
            <a:avLst/>
          </a:prstGeom>
          <a:noFill/>
          <a:ln w="12700" cap="flat" cmpd="sng" algn="ctr">
            <a:noFill/>
            <a:prstDash val="solid"/>
            <a:miter lim="800000"/>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lvl1pPr marL="190492" indent="-190492" algn="l" defTabSz="761970" rtl="0" eaLnBrk="1" latinLnBrk="0" hangingPunct="1">
              <a:lnSpc>
                <a:spcPct val="90000"/>
              </a:lnSpc>
              <a:spcBef>
                <a:spcPts val="833"/>
              </a:spcBef>
              <a:buFont typeface="Arial" panose="020B0604020202020204" pitchFamily="34" charset="0"/>
              <a:buChar char="•"/>
              <a:defRPr sz="2333" kern="1200">
                <a:solidFill>
                  <a:schemeClr val="lt1"/>
                </a:solidFill>
                <a:latin typeface="+mn-lt"/>
                <a:ea typeface="+mn-ea"/>
                <a:cs typeface="+mn-cs"/>
              </a:defRPr>
            </a:lvl1pPr>
            <a:lvl2pPr marL="571477" indent="-190492" algn="l" defTabSz="761970" rtl="0" eaLnBrk="1" latinLnBrk="0" hangingPunct="1">
              <a:lnSpc>
                <a:spcPct val="90000"/>
              </a:lnSpc>
              <a:spcBef>
                <a:spcPts val="417"/>
              </a:spcBef>
              <a:buFont typeface="Arial" panose="020B0604020202020204" pitchFamily="34" charset="0"/>
              <a:buChar char="•"/>
              <a:defRPr sz="2000" kern="1200">
                <a:solidFill>
                  <a:schemeClr val="lt1"/>
                </a:solidFill>
                <a:latin typeface="+mn-lt"/>
                <a:ea typeface="+mn-ea"/>
                <a:cs typeface="+mn-cs"/>
              </a:defRPr>
            </a:lvl2pPr>
            <a:lvl3pPr marL="952462" indent="-190492" algn="l" defTabSz="761970" rtl="0" eaLnBrk="1" latinLnBrk="0" hangingPunct="1">
              <a:lnSpc>
                <a:spcPct val="90000"/>
              </a:lnSpc>
              <a:spcBef>
                <a:spcPts val="417"/>
              </a:spcBef>
              <a:buFont typeface="Arial" panose="020B0604020202020204" pitchFamily="34" charset="0"/>
              <a:buChar char="•"/>
              <a:defRPr sz="1667" kern="1200">
                <a:solidFill>
                  <a:schemeClr val="lt1"/>
                </a:solidFill>
                <a:latin typeface="+mn-lt"/>
                <a:ea typeface="+mn-ea"/>
                <a:cs typeface="+mn-cs"/>
              </a:defRPr>
            </a:lvl3pPr>
            <a:lvl4pPr marL="1333447"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4pPr>
            <a:lvl5pPr marL="1714431"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5pPr>
            <a:lvl6pPr marL="2095416"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6pPr>
            <a:lvl7pPr marL="2476401"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7pPr>
            <a:lvl8pPr marL="2857386"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8pPr>
            <a:lvl9pPr marL="3238370"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9pPr>
          </a:lstStyle>
          <a:p>
            <a:pPr marL="0" indent="0" algn="ctr" defTabSz="914305">
              <a:buFont typeface="Arial" panose="020B0604020202020204" pitchFamily="34" charset="0"/>
              <a:buNone/>
            </a:pPr>
            <a:r>
              <a:rPr lang="en-US" sz="3600" b="1" dirty="0" smtClean="0">
                <a:solidFill>
                  <a:schemeClr val="accent5"/>
                </a:solidFill>
              </a:rPr>
              <a:t>Restaurant</a:t>
            </a:r>
            <a:endParaRPr lang="en-US" sz="3600" b="1" dirty="0">
              <a:solidFill>
                <a:schemeClr val="accent5"/>
              </a:solidFill>
            </a:endParaRPr>
          </a:p>
        </p:txBody>
      </p:sp>
      <p:sp>
        <p:nvSpPr>
          <p:cNvPr id="20" name="Content Placeholder 2"/>
          <p:cNvSpPr txBox="1">
            <a:spLocks/>
          </p:cNvSpPr>
          <p:nvPr/>
        </p:nvSpPr>
        <p:spPr>
          <a:xfrm>
            <a:off x="4009779" y="1207079"/>
            <a:ext cx="3157054" cy="1019384"/>
          </a:xfrm>
          <a:prstGeom prst="rect">
            <a:avLst/>
          </a:prstGeom>
          <a:noFill/>
          <a:ln w="12700" cap="flat" cmpd="sng" algn="ctr">
            <a:noFill/>
            <a:prstDash val="solid"/>
            <a:miter lim="800000"/>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lvl1pPr marL="190492" indent="-190492" algn="l" defTabSz="761970" rtl="0" eaLnBrk="1" latinLnBrk="0" hangingPunct="1">
              <a:lnSpc>
                <a:spcPct val="90000"/>
              </a:lnSpc>
              <a:spcBef>
                <a:spcPts val="833"/>
              </a:spcBef>
              <a:buFont typeface="Arial" panose="020B0604020202020204" pitchFamily="34" charset="0"/>
              <a:buChar char="•"/>
              <a:defRPr sz="2333" kern="1200">
                <a:solidFill>
                  <a:schemeClr val="lt1"/>
                </a:solidFill>
                <a:latin typeface="+mn-lt"/>
                <a:ea typeface="+mn-ea"/>
                <a:cs typeface="+mn-cs"/>
              </a:defRPr>
            </a:lvl1pPr>
            <a:lvl2pPr marL="571477" indent="-190492" algn="l" defTabSz="761970" rtl="0" eaLnBrk="1" latinLnBrk="0" hangingPunct="1">
              <a:lnSpc>
                <a:spcPct val="90000"/>
              </a:lnSpc>
              <a:spcBef>
                <a:spcPts val="417"/>
              </a:spcBef>
              <a:buFont typeface="Arial" panose="020B0604020202020204" pitchFamily="34" charset="0"/>
              <a:buChar char="•"/>
              <a:defRPr sz="2000" kern="1200">
                <a:solidFill>
                  <a:schemeClr val="lt1"/>
                </a:solidFill>
                <a:latin typeface="+mn-lt"/>
                <a:ea typeface="+mn-ea"/>
                <a:cs typeface="+mn-cs"/>
              </a:defRPr>
            </a:lvl2pPr>
            <a:lvl3pPr marL="952462" indent="-190492" algn="l" defTabSz="761970" rtl="0" eaLnBrk="1" latinLnBrk="0" hangingPunct="1">
              <a:lnSpc>
                <a:spcPct val="90000"/>
              </a:lnSpc>
              <a:spcBef>
                <a:spcPts val="417"/>
              </a:spcBef>
              <a:buFont typeface="Arial" panose="020B0604020202020204" pitchFamily="34" charset="0"/>
              <a:buChar char="•"/>
              <a:defRPr sz="1667" kern="1200">
                <a:solidFill>
                  <a:schemeClr val="lt1"/>
                </a:solidFill>
                <a:latin typeface="+mn-lt"/>
                <a:ea typeface="+mn-ea"/>
                <a:cs typeface="+mn-cs"/>
              </a:defRPr>
            </a:lvl3pPr>
            <a:lvl4pPr marL="1333447"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4pPr>
            <a:lvl5pPr marL="1714431"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5pPr>
            <a:lvl6pPr marL="2095416"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6pPr>
            <a:lvl7pPr marL="2476401"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7pPr>
            <a:lvl8pPr marL="2857386"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8pPr>
            <a:lvl9pPr marL="3238370" indent="-190492" algn="l" defTabSz="761970" rtl="0" eaLnBrk="1" latinLnBrk="0" hangingPunct="1">
              <a:lnSpc>
                <a:spcPct val="90000"/>
              </a:lnSpc>
              <a:spcBef>
                <a:spcPts val="417"/>
              </a:spcBef>
              <a:buFont typeface="Arial" panose="020B0604020202020204" pitchFamily="34" charset="0"/>
              <a:buChar char="•"/>
              <a:defRPr sz="1500" kern="1200">
                <a:solidFill>
                  <a:schemeClr val="lt1"/>
                </a:solidFill>
                <a:latin typeface="+mn-lt"/>
                <a:ea typeface="+mn-ea"/>
                <a:cs typeface="+mn-cs"/>
              </a:defRPr>
            </a:lvl9pPr>
          </a:lstStyle>
          <a:p>
            <a:pPr marL="0" indent="0" algn="ctr" defTabSz="914305">
              <a:buFont typeface="Arial" panose="020B0604020202020204" pitchFamily="34" charset="0"/>
              <a:buNone/>
            </a:pPr>
            <a:r>
              <a:rPr lang="en-US" sz="3600" b="1" dirty="0" smtClean="0">
                <a:solidFill>
                  <a:schemeClr val="accent5"/>
                </a:solidFill>
              </a:rPr>
              <a:t>Online store</a:t>
            </a:r>
            <a:endParaRPr lang="en-US" sz="3600" b="1" dirty="0">
              <a:solidFill>
                <a:schemeClr val="accent5"/>
              </a:solidFill>
            </a:endParaRPr>
          </a:p>
        </p:txBody>
      </p:sp>
      <p:sp>
        <p:nvSpPr>
          <p:cNvPr id="22" name="Oval 21"/>
          <p:cNvSpPr/>
          <p:nvPr/>
        </p:nvSpPr>
        <p:spPr>
          <a:xfrm>
            <a:off x="7166833" y="88698"/>
            <a:ext cx="331939" cy="33193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b="1" dirty="0" smtClean="0"/>
              <a:t>1</a:t>
            </a:r>
            <a:endParaRPr lang="en-US" sz="1200" b="1" dirty="0"/>
          </a:p>
        </p:txBody>
      </p:sp>
    </p:spTree>
    <p:extLst>
      <p:ext uri="{BB962C8B-B14F-4D97-AF65-F5344CB8AC3E}">
        <p14:creationId xmlns:p14="http://schemas.microsoft.com/office/powerpoint/2010/main" val="2521294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12942</TotalTime>
  <Words>1976</Words>
  <Application>Microsoft Office PowerPoint</Application>
  <PresentationFormat>Custom</PresentationFormat>
  <Paragraphs>286</Paragraphs>
  <Slides>17</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Arial Black</vt:lpstr>
      <vt:lpstr>Calibri</vt:lpstr>
      <vt:lpstr>Calibri Light</vt:lpstr>
      <vt:lpstr>Times New Roman</vt:lpstr>
      <vt:lpstr>Wingdings</vt:lpstr>
      <vt:lpstr>Office Theme</vt:lpstr>
      <vt:lpstr>PowerPoint Presentation</vt:lpstr>
      <vt:lpstr>Objectives</vt:lpstr>
      <vt:lpstr>My background</vt:lpstr>
      <vt:lpstr>My background</vt:lpstr>
      <vt:lpstr>PowerPoint Presentation</vt:lpstr>
      <vt:lpstr>Technology philosophy</vt:lpstr>
      <vt:lpstr>Selection considerations</vt:lpstr>
      <vt:lpstr>Technology search process</vt:lpstr>
      <vt:lpstr>Every food business is different</vt:lpstr>
      <vt:lpstr>Build process flow - framework</vt:lpstr>
      <vt:lpstr>Process flow example</vt:lpstr>
      <vt:lpstr>Build requirements list</vt:lpstr>
      <vt:lpstr>Features and functionality</vt:lpstr>
      <vt:lpstr>Software categories</vt:lpstr>
      <vt:lpstr>Software categories</vt:lpstr>
      <vt:lpstr>Return on investment evaluation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 and timeline</dc:title>
  <dc:creator>Saloni Doshi</dc:creator>
  <cp:lastModifiedBy>Saloni Doshi</cp:lastModifiedBy>
  <cp:revision>259</cp:revision>
  <dcterms:created xsi:type="dcterms:W3CDTF">2014-03-02T18:27:49Z</dcterms:created>
  <dcterms:modified xsi:type="dcterms:W3CDTF">2014-09-23T18:55:01Z</dcterms:modified>
</cp:coreProperties>
</file>