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6" r:id="rId4"/>
    <p:sldMasterId id="2147483699" r:id="rId5"/>
  </p:sldMasterIdLst>
  <p:notesMasterIdLst>
    <p:notesMasterId r:id="rId54"/>
  </p:notesMasterIdLst>
  <p:sldIdLst>
    <p:sldId id="257" r:id="rId6"/>
    <p:sldId id="305" r:id="rId7"/>
    <p:sldId id="261" r:id="rId8"/>
    <p:sldId id="267" r:id="rId9"/>
    <p:sldId id="262" r:id="rId10"/>
    <p:sldId id="263" r:id="rId11"/>
    <p:sldId id="264" r:id="rId12"/>
    <p:sldId id="265" r:id="rId13"/>
    <p:sldId id="266" r:id="rId14"/>
    <p:sldId id="288" r:id="rId15"/>
    <p:sldId id="268" r:id="rId16"/>
    <p:sldId id="306"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304"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259" r:id="rId52"/>
    <p:sldId id="260" r:id="rId5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79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48931-2436-6441-B82B-368B01649FE0}" type="doc">
      <dgm:prSet loTypeId="urn:microsoft.com/office/officeart/2005/8/layout/hChevron3" loCatId="" qsTypeId="urn:microsoft.com/office/officeart/2005/8/quickstyle/simple2" qsCatId="simple" csTypeId="urn:microsoft.com/office/officeart/2005/8/colors/accent1_3" csCatId="accent1" phldr="1"/>
      <dgm:spPr/>
    </dgm:pt>
    <dgm:pt modelId="{560AB073-7A61-9C49-9652-F42CE8C8CE7B}">
      <dgm:prSet phldrT="[Text]"/>
      <dgm:spPr/>
      <dgm:t>
        <a:bodyPr/>
        <a:lstStyle/>
        <a:p>
          <a:r>
            <a:rPr lang="en-US" dirty="0" smtClean="0"/>
            <a:t>Document Analysis</a:t>
          </a:r>
          <a:endParaRPr lang="en-US" dirty="0"/>
        </a:p>
      </dgm:t>
    </dgm:pt>
    <dgm:pt modelId="{2FF7716A-49C3-4241-B72B-A833E3A26D46}" type="parTrans" cxnId="{41C18CE8-BB0C-724E-8CAC-3E2D666DE600}">
      <dgm:prSet/>
      <dgm:spPr/>
      <dgm:t>
        <a:bodyPr/>
        <a:lstStyle/>
        <a:p>
          <a:endParaRPr lang="en-US"/>
        </a:p>
      </dgm:t>
    </dgm:pt>
    <dgm:pt modelId="{FF7C0266-88FA-D341-8E39-23A94C3053BC}" type="sibTrans" cxnId="{41C18CE8-BB0C-724E-8CAC-3E2D666DE600}">
      <dgm:prSet/>
      <dgm:spPr/>
      <dgm:t>
        <a:bodyPr/>
        <a:lstStyle/>
        <a:p>
          <a:endParaRPr lang="en-US"/>
        </a:p>
      </dgm:t>
    </dgm:pt>
    <dgm:pt modelId="{0C50C4EF-F3D2-874D-A906-DD3129D46D1A}">
      <dgm:prSet phldrT="[Text]"/>
      <dgm:spPr/>
      <dgm:t>
        <a:bodyPr/>
        <a:lstStyle/>
        <a:p>
          <a:r>
            <a:rPr lang="en-US" dirty="0" smtClean="0"/>
            <a:t>Key Stakeholder Interviews</a:t>
          </a:r>
          <a:endParaRPr lang="en-US" dirty="0"/>
        </a:p>
      </dgm:t>
    </dgm:pt>
    <dgm:pt modelId="{BC2075AC-4219-B34C-8168-DD33D34A6CE8}" type="parTrans" cxnId="{6D542A5F-C692-CA4A-99E4-EA3F932E153F}">
      <dgm:prSet/>
      <dgm:spPr/>
      <dgm:t>
        <a:bodyPr/>
        <a:lstStyle/>
        <a:p>
          <a:endParaRPr lang="en-US"/>
        </a:p>
      </dgm:t>
    </dgm:pt>
    <dgm:pt modelId="{FF5F28A5-B3CE-6B48-9CC2-AE3EFC282BCD}" type="sibTrans" cxnId="{6D542A5F-C692-CA4A-99E4-EA3F932E153F}">
      <dgm:prSet/>
      <dgm:spPr/>
      <dgm:t>
        <a:bodyPr/>
        <a:lstStyle/>
        <a:p>
          <a:endParaRPr lang="en-US"/>
        </a:p>
      </dgm:t>
    </dgm:pt>
    <dgm:pt modelId="{1FC92A59-D6CF-4E4D-BACF-CD762D53A0D5}">
      <dgm:prSet phldrT="[Text]"/>
      <dgm:spPr/>
      <dgm:t>
        <a:bodyPr/>
        <a:lstStyle/>
        <a:p>
          <a:r>
            <a:rPr lang="en-US" smtClean="0"/>
            <a:t>Student </a:t>
          </a:r>
          <a:r>
            <a:rPr lang="en-US" dirty="0" smtClean="0"/>
            <a:t>Focus Groups</a:t>
          </a:r>
          <a:endParaRPr lang="en-US" dirty="0"/>
        </a:p>
      </dgm:t>
    </dgm:pt>
    <dgm:pt modelId="{6E829F12-FB17-D146-B8AA-05D1B89E0D5C}" type="parTrans" cxnId="{50A1D35C-A181-C740-B7EF-B0B3A7E77A34}">
      <dgm:prSet/>
      <dgm:spPr/>
      <dgm:t>
        <a:bodyPr/>
        <a:lstStyle/>
        <a:p>
          <a:endParaRPr lang="en-US"/>
        </a:p>
      </dgm:t>
    </dgm:pt>
    <dgm:pt modelId="{08077345-27FD-9340-9366-33E87612E50D}" type="sibTrans" cxnId="{50A1D35C-A181-C740-B7EF-B0B3A7E77A34}">
      <dgm:prSet/>
      <dgm:spPr/>
      <dgm:t>
        <a:bodyPr/>
        <a:lstStyle/>
        <a:p>
          <a:endParaRPr lang="en-US"/>
        </a:p>
      </dgm:t>
    </dgm:pt>
    <dgm:pt modelId="{A725C1DF-276E-D44E-906E-44050A588412}" type="pres">
      <dgm:prSet presAssocID="{87D48931-2436-6441-B82B-368B01649FE0}" presName="Name0" presStyleCnt="0">
        <dgm:presLayoutVars>
          <dgm:dir/>
          <dgm:resizeHandles val="exact"/>
        </dgm:presLayoutVars>
      </dgm:prSet>
      <dgm:spPr/>
    </dgm:pt>
    <dgm:pt modelId="{312DD568-4ECE-FB40-9FF1-EFE764235870}" type="pres">
      <dgm:prSet presAssocID="{560AB073-7A61-9C49-9652-F42CE8C8CE7B}" presName="parTxOnly" presStyleLbl="node1" presStyleIdx="0" presStyleCnt="3">
        <dgm:presLayoutVars>
          <dgm:bulletEnabled val="1"/>
        </dgm:presLayoutVars>
      </dgm:prSet>
      <dgm:spPr/>
      <dgm:t>
        <a:bodyPr/>
        <a:lstStyle/>
        <a:p>
          <a:endParaRPr lang="en-US"/>
        </a:p>
      </dgm:t>
    </dgm:pt>
    <dgm:pt modelId="{81E5C3C6-4732-3B4D-BB87-3128EA2621DA}" type="pres">
      <dgm:prSet presAssocID="{FF7C0266-88FA-D341-8E39-23A94C3053BC}" presName="parSpace" presStyleCnt="0"/>
      <dgm:spPr/>
    </dgm:pt>
    <dgm:pt modelId="{7F623085-E7A5-ED41-97AB-FB45EB7BD03E}" type="pres">
      <dgm:prSet presAssocID="{0C50C4EF-F3D2-874D-A906-DD3129D46D1A}" presName="parTxOnly" presStyleLbl="node1" presStyleIdx="1" presStyleCnt="3">
        <dgm:presLayoutVars>
          <dgm:bulletEnabled val="1"/>
        </dgm:presLayoutVars>
      </dgm:prSet>
      <dgm:spPr/>
      <dgm:t>
        <a:bodyPr/>
        <a:lstStyle/>
        <a:p>
          <a:endParaRPr lang="en-US"/>
        </a:p>
      </dgm:t>
    </dgm:pt>
    <dgm:pt modelId="{949619B7-DBD6-3549-9AC7-18B991C55E0D}" type="pres">
      <dgm:prSet presAssocID="{FF5F28A5-B3CE-6B48-9CC2-AE3EFC282BCD}" presName="parSpace" presStyleCnt="0"/>
      <dgm:spPr/>
    </dgm:pt>
    <dgm:pt modelId="{446849BF-9687-EE4F-85FF-A8B826265ED0}" type="pres">
      <dgm:prSet presAssocID="{1FC92A59-D6CF-4E4D-BACF-CD762D53A0D5}" presName="parTxOnly" presStyleLbl="node1" presStyleIdx="2" presStyleCnt="3">
        <dgm:presLayoutVars>
          <dgm:bulletEnabled val="1"/>
        </dgm:presLayoutVars>
      </dgm:prSet>
      <dgm:spPr/>
      <dgm:t>
        <a:bodyPr/>
        <a:lstStyle/>
        <a:p>
          <a:endParaRPr lang="en-US"/>
        </a:p>
      </dgm:t>
    </dgm:pt>
  </dgm:ptLst>
  <dgm:cxnLst>
    <dgm:cxn modelId="{230E47E9-DD30-034A-AD3F-ECDFE3FAD894}" type="presOf" srcId="{1FC92A59-D6CF-4E4D-BACF-CD762D53A0D5}" destId="{446849BF-9687-EE4F-85FF-A8B826265ED0}" srcOrd="0" destOrd="0" presId="urn:microsoft.com/office/officeart/2005/8/layout/hChevron3"/>
    <dgm:cxn modelId="{41C18CE8-BB0C-724E-8CAC-3E2D666DE600}" srcId="{87D48931-2436-6441-B82B-368B01649FE0}" destId="{560AB073-7A61-9C49-9652-F42CE8C8CE7B}" srcOrd="0" destOrd="0" parTransId="{2FF7716A-49C3-4241-B72B-A833E3A26D46}" sibTransId="{FF7C0266-88FA-D341-8E39-23A94C3053BC}"/>
    <dgm:cxn modelId="{5E5E7245-2FD7-5B44-A9B7-2481075C98D8}" type="presOf" srcId="{560AB073-7A61-9C49-9652-F42CE8C8CE7B}" destId="{312DD568-4ECE-FB40-9FF1-EFE764235870}" srcOrd="0" destOrd="0" presId="urn:microsoft.com/office/officeart/2005/8/layout/hChevron3"/>
    <dgm:cxn modelId="{6D542A5F-C692-CA4A-99E4-EA3F932E153F}" srcId="{87D48931-2436-6441-B82B-368B01649FE0}" destId="{0C50C4EF-F3D2-874D-A906-DD3129D46D1A}" srcOrd="1" destOrd="0" parTransId="{BC2075AC-4219-B34C-8168-DD33D34A6CE8}" sibTransId="{FF5F28A5-B3CE-6B48-9CC2-AE3EFC282BCD}"/>
    <dgm:cxn modelId="{28BAB6B2-ED42-0448-B712-CF7154AB61C4}" type="presOf" srcId="{0C50C4EF-F3D2-874D-A906-DD3129D46D1A}" destId="{7F623085-E7A5-ED41-97AB-FB45EB7BD03E}" srcOrd="0" destOrd="0" presId="urn:microsoft.com/office/officeart/2005/8/layout/hChevron3"/>
    <dgm:cxn modelId="{50A1D35C-A181-C740-B7EF-B0B3A7E77A34}" srcId="{87D48931-2436-6441-B82B-368B01649FE0}" destId="{1FC92A59-D6CF-4E4D-BACF-CD762D53A0D5}" srcOrd="2" destOrd="0" parTransId="{6E829F12-FB17-D146-B8AA-05D1B89E0D5C}" sibTransId="{08077345-27FD-9340-9366-33E87612E50D}"/>
    <dgm:cxn modelId="{2F1BACAC-8553-AD41-A0CF-3C1135681E45}" type="presOf" srcId="{87D48931-2436-6441-B82B-368B01649FE0}" destId="{A725C1DF-276E-D44E-906E-44050A588412}" srcOrd="0" destOrd="0" presId="urn:microsoft.com/office/officeart/2005/8/layout/hChevron3"/>
    <dgm:cxn modelId="{6FB8F4B8-1B0E-1140-8C32-35AD7AF7F682}" type="presParOf" srcId="{A725C1DF-276E-D44E-906E-44050A588412}" destId="{312DD568-4ECE-FB40-9FF1-EFE764235870}" srcOrd="0" destOrd="0" presId="urn:microsoft.com/office/officeart/2005/8/layout/hChevron3"/>
    <dgm:cxn modelId="{9A4048BA-7600-4B48-9FED-366A78F7DC80}" type="presParOf" srcId="{A725C1DF-276E-D44E-906E-44050A588412}" destId="{81E5C3C6-4732-3B4D-BB87-3128EA2621DA}" srcOrd="1" destOrd="0" presId="urn:microsoft.com/office/officeart/2005/8/layout/hChevron3"/>
    <dgm:cxn modelId="{85337550-52C4-4F4D-BE67-C54831D8557A}" type="presParOf" srcId="{A725C1DF-276E-D44E-906E-44050A588412}" destId="{7F623085-E7A5-ED41-97AB-FB45EB7BD03E}" srcOrd="2" destOrd="0" presId="urn:microsoft.com/office/officeart/2005/8/layout/hChevron3"/>
    <dgm:cxn modelId="{C4FCD209-3A88-4847-AFE1-01E0580748CD}" type="presParOf" srcId="{A725C1DF-276E-D44E-906E-44050A588412}" destId="{949619B7-DBD6-3549-9AC7-18B991C55E0D}" srcOrd="3" destOrd="0" presId="urn:microsoft.com/office/officeart/2005/8/layout/hChevron3"/>
    <dgm:cxn modelId="{5CFCD58F-35F5-8746-A662-7D4CCCCC25FF}" type="presParOf" srcId="{A725C1DF-276E-D44E-906E-44050A588412}" destId="{446849BF-9687-EE4F-85FF-A8B826265ED0}"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DD568-4ECE-FB40-9FF1-EFE764235870}">
      <dsp:nvSpPr>
        <dsp:cNvPr id="0" name=""/>
        <dsp:cNvSpPr/>
      </dsp:nvSpPr>
      <dsp:spPr>
        <a:xfrm>
          <a:off x="3367" y="1044604"/>
          <a:ext cx="2944664" cy="1177865"/>
        </a:xfrm>
        <a:prstGeom prst="homePlate">
          <a:avLst/>
        </a:prstGeom>
        <a:solidFill>
          <a:schemeClr val="accent1">
            <a:shade val="8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n-US" sz="2500" kern="1200" dirty="0" smtClean="0"/>
            <a:t>Document Analysis</a:t>
          </a:r>
          <a:endParaRPr lang="en-US" sz="2500" kern="1200" dirty="0"/>
        </a:p>
      </dsp:txBody>
      <dsp:txXfrm>
        <a:off x="3367" y="1044604"/>
        <a:ext cx="2650198" cy="1177865"/>
      </dsp:txXfrm>
    </dsp:sp>
    <dsp:sp modelId="{7F623085-E7A5-ED41-97AB-FB45EB7BD03E}">
      <dsp:nvSpPr>
        <dsp:cNvPr id="0" name=""/>
        <dsp:cNvSpPr/>
      </dsp:nvSpPr>
      <dsp:spPr>
        <a:xfrm>
          <a:off x="2359099" y="1044604"/>
          <a:ext cx="2944664" cy="1177865"/>
        </a:xfrm>
        <a:prstGeom prst="chevron">
          <a:avLst/>
        </a:prstGeom>
        <a:solidFill>
          <a:schemeClr val="accent1">
            <a:shade val="80000"/>
            <a:hueOff val="323596"/>
            <a:satOff val="-28132"/>
            <a:lumOff val="1836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n-US" sz="2500" kern="1200" dirty="0" smtClean="0"/>
            <a:t>Key Stakeholder Interviews</a:t>
          </a:r>
          <a:endParaRPr lang="en-US" sz="2500" kern="1200" dirty="0"/>
        </a:p>
      </dsp:txBody>
      <dsp:txXfrm>
        <a:off x="2948032" y="1044604"/>
        <a:ext cx="1766799" cy="1177865"/>
      </dsp:txXfrm>
    </dsp:sp>
    <dsp:sp modelId="{446849BF-9687-EE4F-85FF-A8B826265ED0}">
      <dsp:nvSpPr>
        <dsp:cNvPr id="0" name=""/>
        <dsp:cNvSpPr/>
      </dsp:nvSpPr>
      <dsp:spPr>
        <a:xfrm>
          <a:off x="4714830" y="1044604"/>
          <a:ext cx="2944664" cy="1177865"/>
        </a:xfrm>
        <a:prstGeom prst="chevron">
          <a:avLst/>
        </a:prstGeom>
        <a:solidFill>
          <a:schemeClr val="accent1">
            <a:shade val="80000"/>
            <a:hueOff val="647191"/>
            <a:satOff val="-56264"/>
            <a:lumOff val="3672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n-US" sz="2500" kern="1200" smtClean="0"/>
            <a:t>Student </a:t>
          </a:r>
          <a:r>
            <a:rPr lang="en-US" sz="2500" kern="1200" dirty="0" smtClean="0"/>
            <a:t>Focus Groups</a:t>
          </a:r>
          <a:endParaRPr lang="en-US" sz="2500" kern="1200" dirty="0"/>
        </a:p>
      </dsp:txBody>
      <dsp:txXfrm>
        <a:off x="5303763" y="1044604"/>
        <a:ext cx="1766799" cy="117786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81341A-4FCC-DD4F-A25F-9E81995E628F}" type="datetimeFigureOut">
              <a:rPr lang="fr-FR" smtClean="0"/>
              <a:t>15-05-19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7696F-1B1A-D842-A918-A9F5D4C070C3}" type="slidenum">
              <a:rPr lang="fr-FR" smtClean="0"/>
              <a:t>‹#›</a:t>
            </a:fld>
            <a:endParaRPr lang="fr-FR"/>
          </a:p>
        </p:txBody>
      </p:sp>
    </p:spTree>
    <p:extLst>
      <p:ext uri="{BB962C8B-B14F-4D97-AF65-F5344CB8AC3E}">
        <p14:creationId xmlns:p14="http://schemas.microsoft.com/office/powerpoint/2010/main" val="41908799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17696F-1B1A-D842-A918-A9F5D4C070C3}" type="slidenum">
              <a:rPr lang="fr-FR" smtClean="0"/>
              <a:t>3</a:t>
            </a:fld>
            <a:endParaRPr lang="fr-FR"/>
          </a:p>
        </p:txBody>
      </p:sp>
    </p:spTree>
    <p:extLst>
      <p:ext uri="{BB962C8B-B14F-4D97-AF65-F5344CB8AC3E}">
        <p14:creationId xmlns:p14="http://schemas.microsoft.com/office/powerpoint/2010/main" val="2792507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Analysis Grid for Environments Link to Obesity (ANGELO) framework is a conceptual model developed to identify specific factors contributing to an </a:t>
            </a:r>
            <a:r>
              <a:rPr lang="en-US" baseline="0" dirty="0" err="1" smtClean="0"/>
              <a:t>obesogenic</a:t>
            </a:r>
            <a:r>
              <a:rPr lang="en-US" baseline="0" dirty="0" smtClean="0"/>
              <a:t> environment. The ANGELO framework is a two by four grid that divides FOOD and PHYSICAL ACTIVITY environments by level (micro and macro) and type (economic, sociocultural, physical, political).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physical environment refers to "what is available", including both visible and less tangible factors such as nutrition education and training opportunities.  The sociocultural environment refers to the attitudes and values associated with a community or society.  The economic environment includes the cost of food, and interventions that may affect food intake (e.g., taxes, subsidies). Laws, regulation, policies and institutional rules affect the food-related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of individuals (political environment)” (</a:t>
            </a:r>
            <a:r>
              <a:rPr lang="en-US" sz="1200" kern="1200" dirty="0" err="1" smtClean="0">
                <a:solidFill>
                  <a:schemeClr val="tx1"/>
                </a:solidFill>
                <a:effectLst/>
                <a:latin typeface="+mn-lt"/>
                <a:ea typeface="+mn-ea"/>
                <a:cs typeface="+mn-cs"/>
              </a:rPr>
              <a:t>Swinburn</a:t>
            </a:r>
            <a:r>
              <a:rPr lang="en-US" sz="1200" kern="1200" dirty="0" smtClean="0">
                <a:solidFill>
                  <a:schemeClr val="tx1"/>
                </a:solidFill>
                <a:effectLst/>
                <a:latin typeface="+mn-lt"/>
                <a:ea typeface="+mn-ea"/>
                <a:cs typeface="+mn-cs"/>
              </a:rPr>
              <a:t>, Egger &amp; </a:t>
            </a:r>
            <a:r>
              <a:rPr lang="en-US" sz="1200" kern="1200" dirty="0" err="1" smtClean="0">
                <a:solidFill>
                  <a:schemeClr val="tx1"/>
                </a:solidFill>
                <a:effectLst/>
                <a:latin typeface="+mn-lt"/>
                <a:ea typeface="+mn-ea"/>
                <a:cs typeface="+mn-cs"/>
              </a:rPr>
              <a:t>Raza</a:t>
            </a:r>
            <a:r>
              <a:rPr lang="en-US" sz="1200" kern="1200" dirty="0" smtClean="0">
                <a:solidFill>
                  <a:schemeClr val="tx1"/>
                </a:solidFill>
                <a:effectLst/>
                <a:latin typeface="+mn-lt"/>
                <a:ea typeface="+mn-ea"/>
                <a:cs typeface="+mn-cs"/>
              </a:rPr>
              <a:t>, 1999).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1ADEF4E-A64D-1947-8B4C-9282DCD2FBC3}"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777221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DEF4E-A64D-1947-8B4C-9282DCD2FBC3}"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174783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analysis and interpretation occurred concurrently with data collection; qualitative analysis is an iterative process.</a:t>
            </a:r>
            <a:r>
              <a:rPr lang="en-US" sz="1200" kern="1200" baseline="30000" dirty="0" smtClean="0">
                <a:solidFill>
                  <a:schemeClr val="tx1"/>
                </a:solidFill>
                <a:effectLst/>
                <a:latin typeface="+mn-lt"/>
                <a:ea typeface="+mn-ea"/>
                <a:cs typeface="+mn-cs"/>
              </a:rPr>
              <a:t>20</a:t>
            </a:r>
            <a:r>
              <a:rPr lang="en-US" sz="1200" kern="1200" dirty="0" smtClean="0">
                <a:solidFill>
                  <a:schemeClr val="tx1"/>
                </a:solidFill>
                <a:effectLst/>
                <a:latin typeface="+mn-lt"/>
                <a:ea typeface="+mn-ea"/>
                <a:cs typeface="+mn-cs"/>
              </a:rPr>
              <a:t> A theme code manual was developed based on the principles of the ANGELO framework.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Data were entered into a qualitative analysis software package (</a:t>
            </a:r>
            <a:r>
              <a:rPr lang="en-US" sz="1200" kern="1200" dirty="0" err="1" smtClean="0">
                <a:solidFill>
                  <a:schemeClr val="tx1"/>
                </a:solidFill>
                <a:effectLst/>
                <a:latin typeface="+mn-lt"/>
                <a:ea typeface="+mn-ea"/>
                <a:cs typeface="+mn-cs"/>
              </a:rPr>
              <a:t>NVivo</a:t>
            </a:r>
            <a:r>
              <a:rPr lang="en-US" sz="1200" kern="1200" dirty="0" smtClean="0">
                <a:solidFill>
                  <a:schemeClr val="tx1"/>
                </a:solidFill>
                <a:effectLst/>
                <a:latin typeface="+mn-lt"/>
                <a:ea typeface="+mn-ea"/>
                <a:cs typeface="+mn-cs"/>
              </a:rPr>
              <a:t> 8.0) for subsequent thematic analysis</a:t>
            </a:r>
            <a:endParaRPr lang="en-US" dirty="0" smtClean="0"/>
          </a:p>
          <a:p>
            <a:endParaRPr lang="en-US" dirty="0" smtClean="0"/>
          </a:p>
          <a:p>
            <a:r>
              <a:rPr lang="en-US" dirty="0" smtClean="0"/>
              <a:t>This brief presentation will focus only on the findings of key stakeholder interviews</a:t>
            </a:r>
            <a:r>
              <a:rPr lang="en-US" baseline="0" dirty="0" smtClean="0"/>
              <a:t> and student focus groups.</a:t>
            </a:r>
            <a:endParaRPr lang="en-US" dirty="0"/>
          </a:p>
        </p:txBody>
      </p:sp>
      <p:sp>
        <p:nvSpPr>
          <p:cNvPr id="4" name="Slide Number Placeholder 3"/>
          <p:cNvSpPr>
            <a:spLocks noGrp="1"/>
          </p:cNvSpPr>
          <p:nvPr>
            <p:ph type="sldNum" sz="quarter" idx="10"/>
          </p:nvPr>
        </p:nvSpPr>
        <p:spPr/>
        <p:txBody>
          <a:bodyPr/>
          <a:lstStyle/>
          <a:p>
            <a:fld id="{C1ADEF4E-A64D-1947-8B4C-9282DCD2FBC3}"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3760588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ECONOMIC ENVIRONMENT: Results reveal a link between the new provincial food and beverage policy, the cost of healthy food for sale and a loss of revenue generation. Given the higher cost of policy-compliant (nutritious) food for sale in the cafeteria, respondents recognized that policy guidelines act as a barrier, particularly for vulnerable students, for whom opportunities to access food (healthy or otherwise) may already be constrained at home. While the cost of healthy food for sale was a concern across all schools in the study, it was more pronounced in schools where a larger percentage of the school population was considered low income. Results indicate that stringent nutrition policy guidelines lead some students off campus to fast-food outlets and/or grocery stores, where food is less costly.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focus of policy – selling nutritious foods at school more than 80% of the time – raises the cost of food for sale and, subsequently, reduces the number of student food purchases at school. As a result, given that schools receive a portion of funding from cafeteria and related food sales (e.g. tuck shops, vending machines), reduced food sales result in lower revenue. Thus, schools are required to engage in more fundraising activities.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Opportunities for food-related school fundraising within PPM 150 are limited as bake sales are restricted to ten days per school year. Given that cafeteria providers appear unable to provide nutritious food within the nutritional confines of the policy at an appropriate cost, schools risk losing revenue and, ultimately, risk losing their cafeteria. A revenue loss means that cafeteria staff risk losing their jobs, which means that students face the double burden of: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being unable to afford the healthy food being offered for sale in the cafeteria (despite the option to bring food from home); and (ii) playing a larger role in food production in the cafeteria, as part of their family studies/food courses. Respondents revealed the tension between, on one hand, providing nutritious foods to students and, on the other, the revenues that schools gain as a result of selling unhealthful foods.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PHYSICAL ENVIRONMENT: Respondents revealed that the close geographical proximity of schools to fast-food outlets acted as an obvious barrier to policy implementation. Students attending schools located near a downtown core were more likely to be in walking distance of inexpensive, unhealthy foods and thereby were more likely to purchase these types of foods. Loss of cafeteria revenue is at least partially related to unrestricted access to off-campus food outlets, resulting</a:t>
            </a:r>
          </a:p>
          <a:p>
            <a:r>
              <a:rPr lang="en-US" sz="1200" b="0" i="0" u="none" strike="noStrike" kern="1200" baseline="0" dirty="0" smtClean="0">
                <a:solidFill>
                  <a:schemeClr val="tx1"/>
                </a:solidFill>
                <a:latin typeface="+mn-lt"/>
                <a:ea typeface="+mn-ea"/>
                <a:cs typeface="+mn-cs"/>
              </a:rPr>
              <a:t>in what school-based respondents perceived as competition between internal (i.e. school cafeterias, vending machines, tuck shops) and external community-based</a:t>
            </a:r>
          </a:p>
          <a:p>
            <a:r>
              <a:rPr lang="en-US" sz="1200" b="0" i="0" u="none" strike="noStrike" kern="1200" baseline="0" dirty="0" smtClean="0">
                <a:solidFill>
                  <a:schemeClr val="tx1"/>
                </a:solidFill>
                <a:latin typeface="+mn-lt"/>
                <a:ea typeface="+mn-ea"/>
                <a:cs typeface="+mn-cs"/>
              </a:rPr>
              <a:t>food-service providers.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While some respondents highlighted the link between healthy eating and improved student learning, they also acknowledged the role of hunger as an acute barrier to student learning. The school food and beverage policy was designed to provide nutrition standards and criteria in schools. Although nutritional health was a key priority of many school-level respondents, issues of poverty and hunger also existed. According to one vice principal, ensuring that students are being fed healthy foods </a:t>
            </a:r>
            <a:r>
              <a:rPr lang="en-US" sz="1200" b="0" i="0" u="none" strike="noStrike" kern="1200" baseline="0" dirty="0" err="1" smtClean="0">
                <a:solidFill>
                  <a:schemeClr val="tx1"/>
                </a:solidFill>
                <a:latin typeface="+mn-lt"/>
                <a:ea typeface="+mn-ea"/>
                <a:cs typeface="+mn-cs"/>
              </a:rPr>
              <a:t>vis</a:t>
            </a:r>
            <a:r>
              <a:rPr lang="en-US" sz="1200" b="0" i="0" u="none" strike="noStrike" kern="1200" baseline="0" dirty="0" smtClean="0">
                <a:solidFill>
                  <a:schemeClr val="tx1"/>
                </a:solidFill>
                <a:latin typeface="+mn-lt"/>
                <a:ea typeface="+mn-ea"/>
                <a:cs typeface="+mn-cs"/>
              </a:rPr>
              <a:t>-a`-</a:t>
            </a:r>
            <a:r>
              <a:rPr lang="en-US" sz="1200" b="0" i="0" u="none" strike="noStrike" kern="1200" baseline="0" dirty="0" err="1" smtClean="0">
                <a:solidFill>
                  <a:schemeClr val="tx1"/>
                </a:solidFill>
                <a:latin typeface="+mn-lt"/>
                <a:ea typeface="+mn-ea"/>
                <a:cs typeface="+mn-cs"/>
              </a:rPr>
              <a:t>vis</a:t>
            </a:r>
            <a:r>
              <a:rPr lang="en-US" sz="1200" b="0" i="0" u="none" strike="noStrike" kern="1200" baseline="0" dirty="0" smtClean="0">
                <a:solidFill>
                  <a:schemeClr val="tx1"/>
                </a:solidFill>
                <a:latin typeface="+mn-lt"/>
                <a:ea typeface="+mn-ea"/>
                <a:cs typeface="+mn-cs"/>
              </a:rPr>
              <a:t> school meal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(e.g. subsidized food available to students who qualify) was deliberately connected to student learning. These, and other, types of strategies to promote healthy eating were common in many schools. Such strategies were consistent with PPM 150 in the contexts of nutritional standards and changing student eating </a:t>
            </a:r>
            <a:r>
              <a:rPr lang="en-US" sz="1200" b="0" i="0" u="none" strike="noStrike" kern="1200" baseline="0" dirty="0" err="1" smtClean="0">
                <a:solidFill>
                  <a:schemeClr val="tx1"/>
                </a:solidFill>
                <a:latin typeface="+mn-lt"/>
                <a:ea typeface="+mn-ea"/>
                <a:cs typeface="+mn-cs"/>
              </a:rPr>
              <a:t>behaviours</a:t>
            </a:r>
            <a:r>
              <a:rPr lang="en-US" sz="1200" b="0" i="0" u="none" strike="noStrike" kern="1200" baseline="0" dirty="0" smtClean="0">
                <a:solidFill>
                  <a:schemeClr val="tx1"/>
                </a:solidFill>
                <a:latin typeface="+mn-lt"/>
                <a:ea typeface="+mn-ea"/>
                <a:cs typeface="+mn-cs"/>
              </a:rPr>
              <a:t> and food preferences.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POLITICAL ENVIRONMENT: Some respondents revealed that the school food and beverage policy (i.e. nutrition standards, nutrition criteria) is restrictive in nature. In this way, a family studies teacher reported some of the barriers related to accessing </a:t>
            </a:r>
            <a:r>
              <a:rPr lang="en-US" sz="1200" b="0" i="0" u="none" strike="noStrike" kern="1200" baseline="0" dirty="0" err="1" smtClean="0">
                <a:solidFill>
                  <a:schemeClr val="tx1"/>
                </a:solidFill>
                <a:latin typeface="+mn-lt"/>
                <a:ea typeface="+mn-ea"/>
                <a:cs typeface="+mn-cs"/>
              </a:rPr>
              <a:t>policycompliant</a:t>
            </a:r>
            <a:r>
              <a:rPr lang="en-US" sz="1200" b="0" i="0" u="none" strike="noStrike" kern="1200" baseline="0" dirty="0" smtClean="0">
                <a:solidFill>
                  <a:schemeClr val="tx1"/>
                </a:solidFill>
                <a:latin typeface="+mn-lt"/>
                <a:ea typeface="+mn-ea"/>
                <a:cs typeface="+mn-cs"/>
              </a:rPr>
              <a:t> food, consistent with nutrition standards and criteria, available to sell in cafeterias. While many schools have a food-service provider in the cafeteria, in others, students in family studies/food courses are responsible for cafeteria food production. In addition to issues related to food-service provision, some respondents indicated that the policy guidelines were too restrictive in nature, and that secondary students should be given the option to make food-related choices on their own and in moderation.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a number of key stakeholders who are integral to the success of the school food and beverage policy, including: teachers, vice principals, principals, school healthy action teams, government representatives (both policy makers and funders), parents, students, cafeteria service providers, and members of the school council. While some respondents felt strongly that responsibility for school nutrition was at the school level, others felt that regardless of what schools are doing to promote healthy eating in schools, primary responsibility needed to lie with parents.  Findings indicate that the role of public health in school </a:t>
            </a:r>
            <a:r>
              <a:rPr lang="en-US" sz="1200" b="0" i="0" u="none" strike="noStrike" kern="1200" baseline="0" dirty="0" err="1" smtClean="0">
                <a:solidFill>
                  <a:schemeClr val="tx1"/>
                </a:solidFill>
                <a:latin typeface="+mn-lt"/>
                <a:ea typeface="+mn-ea"/>
                <a:cs typeface="+mn-cs"/>
              </a:rPr>
              <a:t>nutritionpolicy</a:t>
            </a:r>
            <a:r>
              <a:rPr lang="en-US" sz="1200" b="0" i="0" u="none" strike="noStrike" kern="1200" baseline="0" dirty="0" smtClean="0">
                <a:solidFill>
                  <a:schemeClr val="tx1"/>
                </a:solidFill>
                <a:latin typeface="+mn-lt"/>
                <a:ea typeface="+mn-ea"/>
                <a:cs typeface="+mn-cs"/>
              </a:rPr>
              <a:t> implementation deserves further examination.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SOCIOCULTURAL  ENVIRONMENT: Both community- and school-level respondents observed the stigma that students experience as a result of not having enough food and/or not having money to purchase food at school. Some schools provide students with cafeteria lunch coupons as a way of reducing stigma. Other strategies include inviting teachers and principals to join students for breakfast at the SNP in order to ensure students that they are universal in nature. SNP are mandated to be policy compliant (</a:t>
            </a:r>
            <a:r>
              <a:rPr lang="en-US" sz="1200" b="0" i="0" u="none" strike="noStrike" kern="1200" baseline="0" dirty="0" err="1" smtClean="0">
                <a:solidFill>
                  <a:schemeClr val="tx1"/>
                </a:solidFill>
                <a:latin typeface="+mn-lt"/>
                <a:ea typeface="+mn-ea"/>
                <a:cs typeface="+mn-cs"/>
              </a:rPr>
              <a:t>vis</a:t>
            </a:r>
            <a:r>
              <a:rPr lang="en-US" sz="1200" b="0" i="0" u="none" strike="noStrike" kern="1200" baseline="0" dirty="0" smtClean="0">
                <a:solidFill>
                  <a:schemeClr val="tx1"/>
                </a:solidFill>
                <a:latin typeface="+mn-lt"/>
                <a:ea typeface="+mn-ea"/>
                <a:cs typeface="+mn-cs"/>
              </a:rPr>
              <a:t>-a`-</a:t>
            </a:r>
            <a:r>
              <a:rPr lang="en-US" sz="1200" b="0" i="0" u="none" strike="noStrike" kern="1200" baseline="0" dirty="0" err="1" smtClean="0">
                <a:solidFill>
                  <a:schemeClr val="tx1"/>
                </a:solidFill>
                <a:latin typeface="+mn-lt"/>
                <a:ea typeface="+mn-ea"/>
                <a:cs typeface="+mn-cs"/>
              </a:rPr>
              <a:t>vis</a:t>
            </a:r>
            <a:r>
              <a:rPr lang="en-US" sz="1200" b="0" i="0" u="none" strike="noStrike" kern="1200" baseline="0" dirty="0" smtClean="0">
                <a:solidFill>
                  <a:schemeClr val="tx1"/>
                </a:solidFill>
                <a:latin typeface="+mn-lt"/>
                <a:ea typeface="+mn-ea"/>
                <a:cs typeface="+mn-cs"/>
              </a:rPr>
              <a:t> the 2008 Nutrition Guidelines), but given the high cost of nutritious food and a limited operating budget (SNP receive partial ministry funding, donations, and funds incurred by school fundraising), SNP are at risk of being shut down.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culture of the school nutrition environment appears to be largely dependent on the buy-in of key school-level personnel. Teacher support for SNP is a vital component of their promotion and successful implementation at the school level. Role </a:t>
            </a:r>
            <a:r>
              <a:rPr lang="en-US" sz="1200" b="0" i="0" u="none" strike="noStrike" kern="1200" baseline="0" dirty="0" err="1" smtClean="0">
                <a:solidFill>
                  <a:schemeClr val="tx1"/>
                </a:solidFill>
                <a:latin typeface="+mn-lt"/>
                <a:ea typeface="+mn-ea"/>
                <a:cs typeface="+mn-cs"/>
              </a:rPr>
              <a:t>modelling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behaviours</a:t>
            </a:r>
            <a:r>
              <a:rPr lang="en-US" sz="1200" b="0" i="0" u="none" strike="noStrike" kern="1200" baseline="0" dirty="0" smtClean="0">
                <a:solidFill>
                  <a:schemeClr val="tx1"/>
                </a:solidFill>
                <a:latin typeface="+mn-lt"/>
                <a:ea typeface="+mn-ea"/>
                <a:cs typeface="+mn-cs"/>
              </a:rPr>
              <a:t> help to create a culture in schools where nutrition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are seen as universal and acceptable.</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ADEF4E-A64D-1947-8B4C-9282DCD2FBC3}"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4049192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ECONOMIC ENVIRONMENT: </a:t>
            </a:r>
            <a:r>
              <a:rPr lang="en-US" sz="1200" kern="1200" dirty="0" smtClean="0">
                <a:solidFill>
                  <a:schemeClr val="tx1"/>
                </a:solidFill>
                <a:effectLst/>
                <a:latin typeface="+mn-lt"/>
                <a:ea typeface="+mn-ea"/>
                <a:cs typeface="+mn-cs"/>
              </a:rPr>
              <a:t>The high cost of food for sale in school cafeterias acts as a barrier to the consumption of nutritious food.  In conjunction with the implementation of PPM 150, some schools saw the introduction of a new food service provider, which was accompanied by a rise in food prices. In addition, food prices and food quality were inconsistent.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High priced food led some students to purchase food off-campus. Students compared themselves to others in terms of how often they could purchase food during school hours. There was a link between what students could afford to eat at school, and their self-image. Not having enough money to purchase food during school hours created a sense of stigma. Lowering food prices seemed like an obvious solution. However, students were acutely aware that cafeteria sales generate profit, of which some schools receive a portion</a:t>
            </a:r>
            <a:r>
              <a:rPr lang="en-US" dirty="0" smtClean="0">
                <a:effectLst/>
              </a:rPr>
              <a: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PHYSICAL ENVIRONMENT: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physical environment includes proximity of schools to fast-food outlets, access to non-policy compliant-foods, and cafeteria space. Proximity to fast food outlets led to increased access during lunchtime hours, or during breaks. All participating schools were located in densely populated </a:t>
            </a:r>
            <a:r>
              <a:rPr lang="en-US" sz="1200" kern="1200" dirty="0" err="1" smtClean="0">
                <a:solidFill>
                  <a:schemeClr val="tx1"/>
                </a:solidFill>
                <a:effectLst/>
                <a:latin typeface="+mn-lt"/>
                <a:ea typeface="+mn-ea"/>
                <a:cs typeface="+mn-cs"/>
              </a:rPr>
              <a:t>neighbourhoods</a:t>
            </a:r>
            <a:r>
              <a:rPr lang="en-US" sz="1200" kern="1200" dirty="0" smtClean="0">
                <a:solidFill>
                  <a:schemeClr val="tx1"/>
                </a:solidFill>
                <a:effectLst/>
                <a:latin typeface="+mn-lt"/>
                <a:ea typeface="+mn-ea"/>
                <a:cs typeface="+mn-cs"/>
              </a:rPr>
              <a:t> in close proximity to numerous fast-food outlets, and many students chose to purchase food off-campus.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Access to non-policy compliant foods and beverages was also available through adjoining or affiliated buildings (e.g., vending machines in community recreation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not under the same jurisdictional guidelines. Given that the entire student body ate lunch during the same time period, one school did not have enough space in the cafeteria for students to eat together.  At another school, in what was once considered a food friendly space, library renovations meant that students were prohibited from eating there. </a:t>
            </a:r>
          </a:p>
          <a:p>
            <a:endParaRPr lang="en-US" dirty="0" smtClean="0"/>
          </a:p>
          <a:p>
            <a:r>
              <a:rPr lang="en-US" dirty="0" smtClean="0"/>
              <a:t>SOCIOCULTURAL ENVIRONMENT: </a:t>
            </a:r>
            <a:r>
              <a:rPr lang="en-US" sz="1200" kern="1200" dirty="0" smtClean="0">
                <a:solidFill>
                  <a:schemeClr val="tx1"/>
                </a:solidFill>
                <a:effectLst/>
                <a:latin typeface="+mn-lt"/>
                <a:ea typeface="+mn-ea"/>
                <a:cs typeface="+mn-cs"/>
              </a:rPr>
              <a:t>The sociocultural environment includes nutrition knowledge and education, time constraints as a predictor of healthy eating, and student engagement.  While participants’ agree that knowledge and education about nutrition came mostly from their parents and the school curriculum, responses varied about the extent to which healthy eating was important to young people. Despite this, students were still cognizant of the positive impact of healthy foods on their health and wellbeing.  Body image, self-esteem and mental health were also linked to healthy eating.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Results reveal that time constraints were a key factors shaping students' healthy eating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In</a:t>
            </a:r>
            <a:r>
              <a:rPr lang="en-US" sz="1200" kern="1200" baseline="0" dirty="0" smtClean="0">
                <a:solidFill>
                  <a:schemeClr val="tx1"/>
                </a:solidFill>
                <a:effectLst/>
                <a:latin typeface="+mn-lt"/>
                <a:ea typeface="+mn-ea"/>
                <a:cs typeface="+mn-cs"/>
              </a:rPr>
              <a:t> addition, g</a:t>
            </a:r>
            <a:r>
              <a:rPr lang="en-US" sz="1200" kern="1200" dirty="0" smtClean="0">
                <a:solidFill>
                  <a:schemeClr val="tx1"/>
                </a:solidFill>
                <a:effectLst/>
                <a:latin typeface="+mn-lt"/>
                <a:ea typeface="+mn-ea"/>
                <a:cs typeface="+mn-cs"/>
              </a:rPr>
              <a:t>arnering student input on the issue of nutrition was an important opportunity to promote dialogue between students, teachers and administrators. Participants saw value in having their voices heard, identifying a lack of a formal communication strategy as it related to PPM 150.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Having a choice in the types of foods offered for sale in the school setting was one strategy for engaging students.  At one school, several respondents were members of a school-based advocacy team developing an organic food garden in order to cook school meals, and support student education regarding crop sustainability and eating locally.  Results reveal that the impetus for organic gardening was both social and economic in nature. One participating school offered a culinary arts program where students were involved in preparing foods for the school-based breakfast program. This program created a vital link between students and the nutrition environment, helping them to cultivate their culinary skills by preparing foods for other students in the school.</a:t>
            </a:r>
          </a:p>
          <a:p>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1ADEF4E-A64D-1947-8B4C-9282DCD2FBC3}"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2196589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smtClean="0">
                <a:solidFill>
                  <a:schemeClr val="tx1"/>
                </a:solidFill>
                <a:effectLst/>
                <a:latin typeface="+mn-lt"/>
                <a:ea typeface="+mn-ea"/>
                <a:cs typeface="+mn-cs"/>
              </a:rPr>
              <a:t>Making nutritious food available to youth was a key priority at all levels.  Broader community settings were the focus at the federal level, while the school setting was the primary focus at the provincial level.  These broader federal and provincial level themes related to the provision of nutritious food in school (</a:t>
            </a:r>
            <a:r>
              <a:rPr lang="en-US" sz="1200" i="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translated directly to the regional level vis-à-vis nutrition standards (i.e., sell most, sell less, not permitted for sale) and nutrition criteria (i.e., fat and sodium content) (</a:t>
            </a:r>
            <a:r>
              <a:rPr lang="en-US" sz="1200" i="1"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a:t>
            </a:r>
          </a:p>
          <a:p>
            <a:pPr marL="228600" indent="-228600">
              <a:buAutoNum type="arabicPeriod"/>
            </a:pPr>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Although the accessibility of nutritious food in schools was a key federal level priority, it was less so at the provincial level, and virtually absent from regional level policy, which acts as a barrier if youth are being raised in families where food access is limited at both home and at school.</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 Nutrition education was a key federal and provincial level priority.  The provision of nutrition education in the school vis-à-vis curricular changes and services related to healthy eating was perceived as vital at these higher-levels. Although a large proportion (92%) of regional-level policies included a statement about the link between nutrition and improved learning outcomes, there was a lack of information about strategies to improve the quality and amount of nutrition education provided at the school level.  Given that education is under provincial jurisdiction, regional-level policy should reflect the provincial mandate.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indent="-228600">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C1ADEF4E-A64D-1947-8B4C-9282DCD2FBC3}"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3960178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DEF4E-A64D-1947-8B4C-9282DCD2FBC3}"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3627325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u="none" strike="noStrike" kern="1200" baseline="0" dirty="0" smtClean="0">
                <a:solidFill>
                  <a:schemeClr val="tx1"/>
                </a:solidFill>
                <a:latin typeface="+mn-lt"/>
                <a:ea typeface="+mn-ea"/>
                <a:cs typeface="+mn-cs"/>
              </a:rPr>
              <a:t>First, given the varied landscape of school nutrition policy in Canada and that a national school meal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has yet to be developed, all cafeterias are revenue driven. Ontario currently lacks a provincial funding strategy tied to the school food and beverage policy, and the high cost of policy-compliant foods for sale acts as a key barrier at the school level.  The implications of the high cost of nutritious foods are twofold: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students choose to go off campus to purchase food elsewhere; and (ii) schools subsequently generate less revenue from food sales. Some populations are more vulnerable than others, particularly in low-income </a:t>
            </a:r>
            <a:r>
              <a:rPr lang="en-US" sz="1200" b="0" i="0" u="none" strike="noStrike" kern="1200" baseline="0" dirty="0" err="1" smtClean="0">
                <a:solidFill>
                  <a:schemeClr val="tx1"/>
                </a:solidFill>
                <a:latin typeface="+mn-lt"/>
                <a:ea typeface="+mn-ea"/>
                <a:cs typeface="+mn-cs"/>
              </a:rPr>
              <a:t>neighbourhoods</a:t>
            </a:r>
            <a:r>
              <a:rPr lang="en-US" sz="1200" b="0" i="0" u="none" strike="noStrike" kern="1200" baseline="0" dirty="0" smtClean="0">
                <a:solidFill>
                  <a:schemeClr val="tx1"/>
                </a:solidFill>
                <a:latin typeface="+mn-lt"/>
                <a:ea typeface="+mn-ea"/>
                <a:cs typeface="+mn-cs"/>
              </a:rPr>
              <a:t>. The school is a vital setting for nutrition interventions, including offering subsidized breakfast, snack and lunch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via SNP. These findings support the need for a stronger financial commitment from both national and provincial governments to provide subsidized policy-compliant foods in schools through PPM 150 and local-level SNP.</a:t>
            </a:r>
          </a:p>
          <a:p>
            <a:pPr marL="228600" indent="-228600">
              <a:buFont typeface="+mj-lt"/>
              <a:buAutoNum type="arabicPeriod"/>
            </a:pPr>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Findings related to the proximity of schools to off-site fast-food outlets reveal important policy-related implications. Given that secondary-school students have access to the external food environment, a perception exists that schools are in competition with fast food and other off-site food outlets. Our findings indicate that students attending schools located in low-income </a:t>
            </a:r>
            <a:r>
              <a:rPr lang="en-US" sz="1200" b="0" i="0" u="none" strike="noStrike" kern="1200" baseline="0" dirty="0" err="1" smtClean="0">
                <a:solidFill>
                  <a:schemeClr val="tx1"/>
                </a:solidFill>
                <a:latin typeface="+mn-lt"/>
                <a:ea typeface="+mn-ea"/>
                <a:cs typeface="+mn-cs"/>
              </a:rPr>
              <a:t>neighbourhoods</a:t>
            </a:r>
            <a:r>
              <a:rPr lang="en-US" sz="1200" b="0" i="0" u="none" strike="noStrike" kern="1200" baseline="0" dirty="0" smtClean="0">
                <a:solidFill>
                  <a:schemeClr val="tx1"/>
                </a:solidFill>
                <a:latin typeface="+mn-lt"/>
                <a:ea typeface="+mn-ea"/>
                <a:cs typeface="+mn-cs"/>
              </a:rPr>
              <a:t> may be even more likely to purchase foods from the external food environment, and therefore may be at an increased risk of obesity and other nutrition related chronic diseases(2,34). Analyses of the external </a:t>
            </a:r>
            <a:r>
              <a:rPr lang="en-US" sz="1200" b="0" i="0" u="none" strike="noStrike" kern="1200" baseline="0" dirty="0" err="1" smtClean="0">
                <a:solidFill>
                  <a:schemeClr val="tx1"/>
                </a:solidFill>
                <a:latin typeface="+mn-lt"/>
                <a:ea typeface="+mn-ea"/>
                <a:cs typeface="+mn-cs"/>
              </a:rPr>
              <a:t>neighbourhood</a:t>
            </a:r>
            <a:r>
              <a:rPr lang="en-US" sz="1200" b="0" i="0" u="none" strike="noStrike" kern="1200" baseline="0" dirty="0" smtClean="0">
                <a:solidFill>
                  <a:schemeClr val="tx1"/>
                </a:solidFill>
                <a:latin typeface="+mn-lt"/>
                <a:ea typeface="+mn-ea"/>
                <a:cs typeface="+mn-cs"/>
              </a:rPr>
              <a:t> food environment surrounding schools are warranted in Ontario, Canada, particularly in light of the implementation of PPM 150.</a:t>
            </a:r>
          </a:p>
          <a:p>
            <a:pPr marL="228600" indent="-228600">
              <a:buFont typeface="+mj-lt"/>
              <a:buAutoNum type="arabicPeriod"/>
            </a:pPr>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Third, respondents consistently indicated that a range of key stakeholders could play a larger role in school nutrition policy implementation. Our findings reveal that consistent communications (e.g. newsletters, public meetings, student assemblies) between all stakeholders (e.g. government, school-level personnel, students, parents, community groups, public health) throughout policy implementation would enhance the process. Results of the present research also point to a need for a process to create more alignment and consistency between PPM 150 and SNP, which could be supported by public health dietitians given their expertise and knowledge about nutrition standards and criteria.</a:t>
            </a:r>
          </a:p>
          <a:p>
            <a:pPr marL="0" indent="0">
              <a:buFont typeface="+mj-lt"/>
              <a:buNone/>
            </a:pPr>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Fourth, reducing the role of stigma related to students accessing SNP in schools was a key concern. Our findings suggest that student participation in SNP is compromised because of the potential for it to identify them as low income(37). Role </a:t>
            </a:r>
            <a:r>
              <a:rPr lang="en-US" sz="1200" b="0" i="0" u="none" strike="noStrike" kern="1200" baseline="0" dirty="0" err="1" smtClean="0">
                <a:solidFill>
                  <a:schemeClr val="tx1"/>
                </a:solidFill>
                <a:latin typeface="+mn-lt"/>
                <a:ea typeface="+mn-ea"/>
                <a:cs typeface="+mn-cs"/>
              </a:rPr>
              <a:t>modelling</a:t>
            </a:r>
            <a:r>
              <a:rPr lang="en-US" sz="1200" b="0" i="0" u="none" strike="noStrike" kern="1200" baseline="0" dirty="0" smtClean="0">
                <a:solidFill>
                  <a:schemeClr val="tx1"/>
                </a:solidFill>
                <a:latin typeface="+mn-lt"/>
                <a:ea typeface="+mn-ea"/>
                <a:cs typeface="+mn-cs"/>
              </a:rPr>
              <a:t> healthy eating </a:t>
            </a:r>
            <a:r>
              <a:rPr lang="en-US" sz="1200" b="0" i="0" u="none" strike="noStrike" kern="1200" baseline="0" dirty="0" err="1" smtClean="0">
                <a:solidFill>
                  <a:schemeClr val="tx1"/>
                </a:solidFill>
                <a:latin typeface="+mn-lt"/>
                <a:ea typeface="+mn-ea"/>
                <a:cs typeface="+mn-cs"/>
              </a:rPr>
              <a:t>behaviours</a:t>
            </a:r>
            <a:r>
              <a:rPr lang="en-US" sz="1200" b="0" i="0" u="none" strike="noStrike" kern="1200" baseline="0" dirty="0" smtClean="0">
                <a:solidFill>
                  <a:schemeClr val="tx1"/>
                </a:solidFill>
                <a:latin typeface="+mn-lt"/>
                <a:ea typeface="+mn-ea"/>
                <a:cs typeface="+mn-cs"/>
              </a:rPr>
              <a:t> can positively impact the extent to which students experience stigma. While school-based strategies to reduce this stigma (i.e. emphasizing the universal nature of SNP, inviting teachers to attend) have been met with varying degrees of success, it is nevertheless an important priority. School culture was also raised as an important opportunity to promote and support PPM 150. For example, school garden initiatives have been shown to promote healthy nutritional intake, academic engagement and students’ sense of connection with their school(38). In addition, given that overweight and obese youth are at an increased risk of being the victims of physical and verbal abuse(3,4), there is an opportunity to explore the social environment and social networks in the context of food and issues of body image and disordered eating(39,40).</a:t>
            </a:r>
          </a:p>
          <a:p>
            <a:pPr marL="228600" indent="-228600">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C1ADEF4E-A64D-1947-8B4C-9282DCD2FBC3}"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2946053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The high cost of food significantly impedes students' access to affordable, healthful foods in school cafeterias, particularly in low income neighbourhoods.</a:t>
            </a:r>
            <a:r>
              <a:rPr lang="en-US" sz="1200" kern="1200" baseline="300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 As a result, schools see fewer students purchasing food in the cafeteria, and more students purchasing non-policy compliant-food off-campus. The implications of this change in purchasing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are twofold: 1) food purchased off-campus may be less nutritious than cafeteria food; and, 2) schools risk experiencing a loss in cafeteria revenue. This study makes a contribution to the very limited Canadian literature on the financial impact of non-funded nutrition policies in schools.</a:t>
            </a:r>
            <a:r>
              <a:rPr lang="en-US" sz="1200" kern="1200" baseline="30000" dirty="0" smtClean="0">
                <a:solidFill>
                  <a:schemeClr val="tx1"/>
                </a:solidFill>
                <a:effectLst/>
                <a:latin typeface="+mn-lt"/>
                <a:ea typeface="+mn-ea"/>
                <a:cs typeface="+mn-cs"/>
              </a:rPr>
              <a:t>13</a:t>
            </a:r>
            <a:r>
              <a:rPr lang="en-US" sz="1200" kern="1200" dirty="0" smtClean="0">
                <a:solidFill>
                  <a:schemeClr val="tx1"/>
                </a:solidFill>
                <a:effectLst/>
                <a:latin typeface="+mn-lt"/>
                <a:ea typeface="+mn-ea"/>
                <a:cs typeface="+mn-cs"/>
              </a:rPr>
              <a:t>  An opportunity exists to further explore the role of potential pricing strategies and food subsidies, including partnerships with local food providers.</a:t>
            </a:r>
            <a:r>
              <a:rPr lang="en-US" sz="1200" kern="1200" baseline="30000" dirty="0" smtClean="0">
                <a:solidFill>
                  <a:schemeClr val="tx1"/>
                </a:solidFill>
                <a:effectLst/>
                <a:latin typeface="+mn-lt"/>
                <a:ea typeface="+mn-ea"/>
                <a:cs typeface="+mn-cs"/>
              </a:rPr>
              <a:t>19</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sz="1200" kern="1200" baseline="3000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Access to non-policy compliant-food in adjoining buildings acts as a key barrier to successful implementation of PPM 150. Our findings are consistent with recent Canadian findings</a:t>
            </a:r>
            <a:r>
              <a:rPr lang="en-US" sz="1200" kern="1200" baseline="30000" dirty="0" smtClean="0">
                <a:solidFill>
                  <a:schemeClr val="tx1"/>
                </a:solidFill>
                <a:effectLst/>
                <a:latin typeface="+mn-lt"/>
                <a:ea typeface="+mn-ea"/>
                <a:cs typeface="+mn-cs"/>
              </a:rPr>
              <a:t>11,13,24-25</a:t>
            </a:r>
            <a:r>
              <a:rPr lang="en-US" sz="1200" kern="1200" dirty="0" smtClean="0">
                <a:solidFill>
                  <a:schemeClr val="tx1"/>
                </a:solidFill>
                <a:effectLst/>
                <a:latin typeface="+mn-lt"/>
                <a:ea typeface="+mn-ea"/>
                <a:cs typeface="+mn-cs"/>
              </a:rPr>
              <a:t>, which indicate that schools in close proximity to fast-food outlets (convenience stores and restaurants) are perceived to be in competition with each other, and result in inconsistent messaging about food. In response, closed secondary school campuses in the US – where students are not permitted to leave school property at lunch – have been explored; findings reveal that students on closed campuses consumed fast food and convenience store foods less frequently.</a:t>
            </a:r>
            <a:r>
              <a:rPr lang="en-US" sz="1200" kern="1200" baseline="30000" dirty="0" smtClean="0">
                <a:solidFill>
                  <a:schemeClr val="tx1"/>
                </a:solidFill>
                <a:effectLst/>
                <a:latin typeface="+mn-lt"/>
                <a:ea typeface="+mn-ea"/>
                <a:cs typeface="+mn-cs"/>
              </a:rPr>
              <a:t>26</a:t>
            </a:r>
            <a:r>
              <a:rPr lang="en-US" sz="1200" kern="1200" dirty="0" smtClean="0">
                <a:solidFill>
                  <a:schemeClr val="tx1"/>
                </a:solidFill>
                <a:effectLst/>
                <a:latin typeface="+mn-lt"/>
                <a:ea typeface="+mn-ea"/>
                <a:cs typeface="+mn-cs"/>
              </a:rPr>
              <a:t> Closed campuses may be worth exploring in the Canadian context, particularly at the secondary school level where local barriers to PPM 150 include access to off-site and adjacent food outlets.  Further, extending PPM 150 to government buildings which youth frequent (e.g., community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hockey arenas, pools) may also help to support student nutrition.  This approach, however, would benefit from a provincial financial commitment in order to reduce the cost of healthy foods for sale in schools. </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sz="1200" kern="120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Student involvement in nutrition programs (i.e., breakfast, snack, lunch programs) through advisory councils and food preparation were useful ways to link students with their school nutrition environment, including peer modeling and communication with teachers and administrators who are responsible for food and nutrition. Our results indicate the value in school garden programs, particularly as a way of engaging student populations in food and nutrition issues. School garden initiatives are worth exploring further in this context, particularly given recent US evidence to support their important role in promoting nutritional intake, students’ connections with their school, and academic engagement.</a:t>
            </a:r>
            <a:r>
              <a:rPr lang="en-US" sz="1200" kern="1200" baseline="30000" dirty="0" smtClean="0">
                <a:solidFill>
                  <a:schemeClr val="tx1"/>
                </a:solidFill>
                <a:effectLst/>
                <a:latin typeface="+mn-lt"/>
                <a:ea typeface="+mn-ea"/>
                <a:cs typeface="+mn-cs"/>
              </a:rPr>
              <a:t>28-29</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1ADEF4E-A64D-1947-8B4C-9282DCD2FBC3}"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239376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solidFill>
                  <a:prstClr val="black"/>
                </a:solidFill>
              </a:rPr>
              <a:t>The Ontario Student Nutrition Program Network (OSNPN) is comprised of representatives from the 14 Lead Agencies who administer provincial grant funds to support the development and implementation of healthy breakfast, snack and at times lunch programs across the province.  These 14 Lead Agencies in turn, work with over 54 Community Partnerships across the province that bring together representatives from school boards,  public health units, communities and parents, to provide a network of support for school programs at the local level.</a:t>
            </a:r>
            <a:endParaRPr lang="en-US" i="1" dirty="0">
              <a:solidFill>
                <a:prstClr val="black"/>
              </a:solidFill>
            </a:endParaRPr>
          </a:p>
          <a:p>
            <a:endParaRPr lang="en-CA" dirty="0"/>
          </a:p>
        </p:txBody>
      </p:sp>
      <p:sp>
        <p:nvSpPr>
          <p:cNvPr id="4" name="Slide Number Placeholder 3"/>
          <p:cNvSpPr>
            <a:spLocks noGrp="1"/>
          </p:cNvSpPr>
          <p:nvPr>
            <p:ph type="sldNum" sz="quarter" idx="10"/>
          </p:nvPr>
        </p:nvSpPr>
        <p:spPr/>
        <p:txBody>
          <a:bodyPr/>
          <a:lstStyle/>
          <a:p>
            <a:fld id="{720A3AAA-04C9-4CEC-9E0B-CDA0FFF56BBE}" type="slidenum">
              <a:rPr lang="en-CA" smtClean="0"/>
              <a:pPr/>
              <a:t>12</a:t>
            </a:fld>
            <a:endParaRPr lang="en-CA"/>
          </a:p>
        </p:txBody>
      </p:sp>
    </p:spTree>
    <p:extLst>
      <p:ext uri="{BB962C8B-B14F-4D97-AF65-F5344CB8AC3E}">
        <p14:creationId xmlns:p14="http://schemas.microsoft.com/office/powerpoint/2010/main" val="230684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1" i="1" u="none" dirty="0"/>
          </a:p>
        </p:txBody>
      </p:sp>
      <p:sp>
        <p:nvSpPr>
          <p:cNvPr id="4" name="Slide Number Placeholder 3"/>
          <p:cNvSpPr>
            <a:spLocks noGrp="1"/>
          </p:cNvSpPr>
          <p:nvPr>
            <p:ph type="sldNum" sz="quarter" idx="10"/>
          </p:nvPr>
        </p:nvSpPr>
        <p:spPr/>
        <p:txBody>
          <a:bodyPr/>
          <a:lstStyle/>
          <a:p>
            <a:fld id="{720A3AAA-04C9-4CEC-9E0B-CDA0FFF56BBE}" type="slidenum">
              <a:rPr lang="en-CA" smtClean="0">
                <a:solidFill>
                  <a:prstClr val="black"/>
                </a:solidFill>
                <a:latin typeface="Calibri"/>
              </a:rPr>
              <a:pPr/>
              <a:t>28</a:t>
            </a:fld>
            <a:endParaRPr lang="en-CA">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1" i="1" u="none" dirty="0"/>
          </a:p>
        </p:txBody>
      </p:sp>
      <p:sp>
        <p:nvSpPr>
          <p:cNvPr id="4" name="Slide Number Placeholder 3"/>
          <p:cNvSpPr>
            <a:spLocks noGrp="1"/>
          </p:cNvSpPr>
          <p:nvPr>
            <p:ph type="sldNum" sz="quarter" idx="10"/>
          </p:nvPr>
        </p:nvSpPr>
        <p:spPr/>
        <p:txBody>
          <a:bodyPr/>
          <a:lstStyle/>
          <a:p>
            <a:fld id="{720A3AAA-04C9-4CEC-9E0B-CDA0FFF56BBE}" type="slidenum">
              <a:rPr lang="en-CA" smtClean="0">
                <a:solidFill>
                  <a:prstClr val="black"/>
                </a:solidFill>
                <a:latin typeface="Calibri"/>
              </a:rPr>
              <a:pPr/>
              <a:t>29</a:t>
            </a:fld>
            <a:endParaRPr lang="en-CA">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1" i="1" u="none" dirty="0"/>
          </a:p>
        </p:txBody>
      </p:sp>
      <p:sp>
        <p:nvSpPr>
          <p:cNvPr id="4" name="Slide Number Placeholder 3"/>
          <p:cNvSpPr>
            <a:spLocks noGrp="1"/>
          </p:cNvSpPr>
          <p:nvPr>
            <p:ph type="sldNum" sz="quarter" idx="10"/>
          </p:nvPr>
        </p:nvSpPr>
        <p:spPr/>
        <p:txBody>
          <a:bodyPr/>
          <a:lstStyle/>
          <a:p>
            <a:fld id="{720A3AAA-04C9-4CEC-9E0B-CDA0FFF56BBE}" type="slidenum">
              <a:rPr lang="en-CA" smtClean="0">
                <a:solidFill>
                  <a:prstClr val="black"/>
                </a:solidFill>
                <a:latin typeface="Calibri"/>
              </a:rPr>
              <a:pPr/>
              <a:t>30</a:t>
            </a:fld>
            <a:endParaRPr lang="en-CA">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a:cs typeface="Arial"/>
              </a:rPr>
              <a:t>Rates of child/adolescent obesity (2004-2009) are virtually identical between Canada and the US,</a:t>
            </a:r>
            <a:r>
              <a:rPr lang="en-US" sz="1200" baseline="0" dirty="0" smtClean="0">
                <a:solidFill>
                  <a:schemeClr val="tx1"/>
                </a:solidFill>
                <a:latin typeface="Arial"/>
                <a:cs typeface="Arial"/>
              </a:rPr>
              <a:t> at 30%</a:t>
            </a:r>
            <a:r>
              <a:rPr lang="en-US" sz="1200" baseline="0" dirty="0" smtClean="0">
                <a:solidFill>
                  <a:schemeClr val="tx1"/>
                </a:solidFill>
                <a:latin typeface="Arial"/>
                <a:cs typeface="Arial"/>
              </a:rPr>
              <a:t>.</a:t>
            </a:r>
            <a:endParaRPr lang="en-US" sz="1200" dirty="0" smtClean="0">
              <a:solidFill>
                <a:schemeClr val="tx1"/>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a:ea typeface="Arial Narrow" charset="0"/>
              <a:cs typeface="Arial"/>
            </a:endParaRPr>
          </a:p>
          <a:p>
            <a:r>
              <a:rPr lang="en-US" sz="1200" b="0" dirty="0" smtClean="0">
                <a:latin typeface="Arial"/>
                <a:ea typeface="Arial Narrow" charset="0"/>
                <a:cs typeface="Arial"/>
              </a:rPr>
              <a:t>High rates</a:t>
            </a:r>
            <a:r>
              <a:rPr lang="en-US" sz="1200" b="0" baseline="0" dirty="0" smtClean="0">
                <a:latin typeface="Arial"/>
                <a:ea typeface="Arial Narrow" charset="0"/>
                <a:cs typeface="Arial"/>
              </a:rPr>
              <a:t> of obesity translate to a </a:t>
            </a:r>
            <a:r>
              <a:rPr lang="en-US" sz="1200" b="1" baseline="0" dirty="0" smtClean="0">
                <a:latin typeface="Arial"/>
                <a:ea typeface="Arial Narrow" charset="0"/>
                <a:cs typeface="Arial"/>
              </a:rPr>
              <a:t>t</a:t>
            </a:r>
            <a:r>
              <a:rPr lang="en-US" sz="1200" b="1" dirty="0" smtClean="0">
                <a:latin typeface="Arial"/>
                <a:ea typeface="Arial Narrow" charset="0"/>
                <a:cs typeface="Arial"/>
              </a:rPr>
              <a:t>remendous</a:t>
            </a:r>
            <a:r>
              <a:rPr lang="en-US" sz="1200" b="1" baseline="0" dirty="0" smtClean="0">
                <a:latin typeface="Arial"/>
                <a:ea typeface="Arial Narrow" charset="0"/>
                <a:cs typeface="Arial"/>
              </a:rPr>
              <a:t> </a:t>
            </a:r>
            <a:r>
              <a:rPr lang="en-US" sz="1200" b="1" dirty="0" smtClean="0">
                <a:latin typeface="Arial"/>
                <a:ea typeface="Arial Narrow" charset="0"/>
                <a:cs typeface="Arial"/>
              </a:rPr>
              <a:t>BURDEN of ILLNESS on</a:t>
            </a:r>
            <a:r>
              <a:rPr lang="en-US" sz="1200" b="1" baseline="0" dirty="0" smtClean="0">
                <a:latin typeface="Arial"/>
                <a:ea typeface="Arial Narrow" charset="0"/>
                <a:cs typeface="Arial"/>
              </a:rPr>
              <a:t> the h</a:t>
            </a:r>
            <a:r>
              <a:rPr lang="en-US" sz="1200" b="1" dirty="0" smtClean="0">
                <a:latin typeface="Arial"/>
                <a:ea typeface="Arial Narrow" charset="0"/>
                <a:cs typeface="Arial"/>
              </a:rPr>
              <a:t>ealth care system,</a:t>
            </a:r>
            <a:r>
              <a:rPr lang="en-US" sz="1200" b="1" baseline="0" dirty="0" smtClean="0">
                <a:latin typeface="Arial"/>
                <a:ea typeface="Arial Narrow" charset="0"/>
                <a:cs typeface="Arial"/>
              </a:rPr>
              <a:t> i</a:t>
            </a:r>
            <a:r>
              <a:rPr lang="en-US" sz="1200" b="1" dirty="0" smtClean="0">
                <a:latin typeface="Arial"/>
                <a:ea typeface="Arial Narrow" charset="0"/>
                <a:cs typeface="Arial"/>
              </a:rPr>
              <a:t>ndividuals,</a:t>
            </a:r>
            <a:r>
              <a:rPr lang="en-US" sz="1200" b="1" baseline="0" dirty="0" smtClean="0">
                <a:latin typeface="Arial"/>
                <a:ea typeface="Arial Narrow" charset="0"/>
                <a:cs typeface="Arial"/>
              </a:rPr>
              <a:t> and f</a:t>
            </a:r>
            <a:r>
              <a:rPr lang="en-US" sz="1200" b="1" dirty="0" smtClean="0">
                <a:latin typeface="Arial"/>
                <a:ea typeface="Arial Narrow" charset="0"/>
                <a:cs typeface="Arial"/>
              </a:rPr>
              <a:t>amilies.</a:t>
            </a:r>
          </a:p>
          <a:p>
            <a:pPr>
              <a:buNone/>
            </a:pPr>
            <a:endParaRPr lang="en-US" sz="1200" dirty="0" smtClean="0">
              <a:latin typeface="Arial"/>
              <a:ea typeface="Arial Narrow" charset="0"/>
              <a:cs typeface="Arial"/>
            </a:endParaRPr>
          </a:p>
          <a:p>
            <a:pPr>
              <a:buNone/>
            </a:pPr>
            <a:r>
              <a:rPr lang="en-US" sz="1200" u="sng" dirty="0" smtClean="0">
                <a:latin typeface="Arial"/>
                <a:ea typeface="Arial Narrow" charset="0"/>
                <a:cs typeface="Arial"/>
              </a:rPr>
              <a:t>Direct costs</a:t>
            </a:r>
            <a:r>
              <a:rPr lang="en-US" sz="1200" dirty="0" smtClean="0">
                <a:latin typeface="Arial"/>
                <a:ea typeface="Arial Narrow" charset="0"/>
                <a:cs typeface="Arial"/>
              </a:rPr>
              <a:t>: medications, hospital and physician care, links with chronic diseases- cardiovascular disease and cancer</a:t>
            </a:r>
          </a:p>
          <a:p>
            <a:pPr>
              <a:buNone/>
            </a:pPr>
            <a:endParaRPr lang="en-US" sz="1200" dirty="0" smtClean="0">
              <a:latin typeface="Arial"/>
              <a:ea typeface="Arial Narrow" charset="0"/>
              <a:cs typeface="Arial"/>
            </a:endParaRPr>
          </a:p>
          <a:p>
            <a:pPr>
              <a:buNone/>
            </a:pPr>
            <a:r>
              <a:rPr lang="en-US" sz="1200" u="sng" dirty="0" smtClean="0">
                <a:latin typeface="Arial"/>
                <a:ea typeface="Arial Narrow" charset="0"/>
                <a:cs typeface="Arial"/>
              </a:rPr>
              <a:t>Indirect costs</a:t>
            </a:r>
            <a:r>
              <a:rPr lang="en-US" sz="1200" dirty="0" smtClean="0">
                <a:latin typeface="Arial"/>
                <a:ea typeface="Arial Narrow" charset="0"/>
                <a:cs typeface="Arial"/>
              </a:rPr>
              <a:t>: lost years of life to premature death, reduced QOL, lost person-days of work</a:t>
            </a:r>
          </a:p>
          <a:p>
            <a:endParaRPr lang="en-US" sz="1200" dirty="0" smtClean="0">
              <a:latin typeface="Arial"/>
              <a:ea typeface="Arial Narrow" charset="0"/>
              <a:cs typeface="Arial"/>
            </a:endParaRPr>
          </a:p>
          <a:p>
            <a:r>
              <a:rPr lang="en-US" sz="1200" kern="1200" dirty="0" smtClean="0">
                <a:solidFill>
                  <a:schemeClr val="tx1"/>
                </a:solidFill>
                <a:effectLst/>
                <a:latin typeface="+mn-lt"/>
                <a:ea typeface="+mn-ea"/>
                <a:cs typeface="+mn-cs"/>
              </a:rPr>
              <a:t>“Given that young people are vulnerable to overweight and obesity, and that the ensuing health implications are varied and unique, differing from those of adults, the obesity-related health outcomes of children and adolescents need to be studied separately.  In addition, there is a strong propensity for overweight and obesity to persist into adulthood” (Roberts, et al., 2012). </a:t>
            </a:r>
            <a:endParaRPr lang="en-US" sz="1200" dirty="0" smtClean="0">
              <a:latin typeface="Arial"/>
              <a:ea typeface="Arial Narrow" charset="0"/>
              <a:cs typeface="Arial"/>
            </a:endParaRPr>
          </a:p>
          <a:p>
            <a:endParaRPr lang="en-US" dirty="0" smtClean="0"/>
          </a:p>
          <a:p>
            <a:pPr marL="342900" lvl="0" indent="-342900">
              <a:spcBef>
                <a:spcPct val="20000"/>
              </a:spcBef>
            </a:pPr>
            <a:r>
              <a:rPr lang="en-US" sz="1200" u="sng" dirty="0" err="1" smtClean="0">
                <a:latin typeface="Arial"/>
                <a:ea typeface="Arial Narrow" charset="0"/>
                <a:cs typeface="Arial"/>
              </a:rPr>
              <a:t>Obesogenic</a:t>
            </a:r>
            <a:r>
              <a:rPr lang="en-US" sz="1200" u="sng" dirty="0" smtClean="0">
                <a:latin typeface="Arial"/>
                <a:ea typeface="Arial Narrow" charset="0"/>
                <a:cs typeface="Arial"/>
              </a:rPr>
              <a:t> Environments</a:t>
            </a:r>
            <a:endParaRPr lang="en-US" sz="1200" dirty="0" smtClean="0">
              <a:latin typeface="Arial"/>
              <a:ea typeface="Arial Narrow" charset="0"/>
              <a:cs typeface="Arial"/>
            </a:endParaRPr>
          </a:p>
          <a:p>
            <a:pPr marL="342900" lvl="0" indent="-342900">
              <a:spcBef>
                <a:spcPct val="20000"/>
              </a:spcBef>
            </a:pPr>
            <a:r>
              <a:rPr lang="en-US" sz="1200" dirty="0" smtClean="0">
                <a:latin typeface="Arial"/>
                <a:ea typeface="Arial Narrow" charset="0"/>
                <a:cs typeface="Arial"/>
              </a:rPr>
              <a:t>	An ecological approach defines “obesity as a normal response to an abnormal environment, rather than vice versa”; increased focus on the environment as an </a:t>
            </a:r>
            <a:r>
              <a:rPr lang="en-US" sz="1200" i="1" dirty="0" smtClean="0">
                <a:latin typeface="Arial"/>
                <a:ea typeface="Arial Narrow" charset="0"/>
                <a:cs typeface="Arial"/>
              </a:rPr>
              <a:t>important pathway to human health</a:t>
            </a:r>
            <a:r>
              <a:rPr lang="en-US" sz="1200" i="0" dirty="0" smtClean="0">
                <a:latin typeface="Arial"/>
                <a:ea typeface="Arial Narrow" charset="0"/>
                <a:cs typeface="Arial"/>
              </a:rPr>
              <a:t> </a:t>
            </a:r>
          </a:p>
          <a:p>
            <a:pPr marL="342900" lvl="0" indent="-342900">
              <a:spcBef>
                <a:spcPct val="20000"/>
              </a:spcBef>
            </a:pPr>
            <a:endParaRPr lang="en-US" sz="1200" i="0" dirty="0" smtClean="0">
              <a:latin typeface="Arial"/>
              <a:ea typeface="Arial Narrow" charset="0"/>
              <a:cs typeface="Arial"/>
            </a:endParaRPr>
          </a:p>
          <a:p>
            <a:pPr marL="342900" marR="0" lvl="0" indent="-342900" algn="l" defTabSz="457200" rtl="0" eaLnBrk="1" fontAlgn="auto" latinLnBrk="0" hangingPunct="1">
              <a:lnSpc>
                <a:spcPct val="100000"/>
              </a:lnSpc>
              <a:spcBef>
                <a:spcPct val="20000"/>
              </a:spcBef>
              <a:spcAft>
                <a:spcPts val="0"/>
              </a:spcAft>
              <a:buClrTx/>
              <a:buSzTx/>
              <a:buFontTx/>
              <a:buNone/>
              <a:tabLst/>
              <a:defRPr/>
            </a:pPr>
            <a:r>
              <a:rPr lang="en-US" sz="1200" kern="1200" dirty="0" smtClean="0">
                <a:solidFill>
                  <a:schemeClr val="tx1"/>
                </a:solidFill>
                <a:effectLst/>
                <a:latin typeface="+mn-lt"/>
                <a:ea typeface="+mn-ea"/>
                <a:cs typeface="+mn-cs"/>
              </a:rPr>
              <a:t>“An exploration of environmental components (e.g., social, economic, political and physical) shaping school nutrition policy will help develop an understanding for the role of the school environment in either promoting or inhibiting opportunities for healthful eating.” </a:t>
            </a:r>
          </a:p>
          <a:p>
            <a:pPr marL="342900" lvl="0" indent="-342900">
              <a:spcBef>
                <a:spcPct val="20000"/>
              </a:spcBef>
            </a:pPr>
            <a:endParaRPr lang="en-US" sz="1400" dirty="0" smtClean="0">
              <a:latin typeface="Arial"/>
              <a:ea typeface="Arial Narrow" charset="0"/>
              <a:cs typeface="Arial"/>
            </a:endParaRPr>
          </a:p>
          <a:p>
            <a:endParaRPr lang="en-US" dirty="0" smtClean="0"/>
          </a:p>
          <a:p>
            <a:pPr marL="342900" lvl="0" indent="-342900">
              <a:spcBef>
                <a:spcPct val="20000"/>
              </a:spcBef>
            </a:pPr>
            <a:endParaRPr lang="en-US" dirty="0"/>
          </a:p>
        </p:txBody>
      </p:sp>
      <p:sp>
        <p:nvSpPr>
          <p:cNvPr id="4" name="Slide Number Placeholder 3"/>
          <p:cNvSpPr>
            <a:spLocks noGrp="1"/>
          </p:cNvSpPr>
          <p:nvPr>
            <p:ph type="sldNum" sz="quarter" idx="10"/>
          </p:nvPr>
        </p:nvSpPr>
        <p:spPr/>
        <p:txBody>
          <a:bodyPr/>
          <a:lstStyle/>
          <a:p>
            <a:fld id="{C1ADEF4E-A64D-1947-8B4C-9282DCD2FBC3}" type="slidenum">
              <a:rPr lang="en-US">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324095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a:cs typeface="Arial"/>
              </a:rPr>
              <a:t>Rates of child/adolescent obesity (2004-2009) are virtually identical between Canada and the US,</a:t>
            </a:r>
            <a:r>
              <a:rPr lang="en-US" sz="1200" baseline="0" dirty="0" smtClean="0">
                <a:solidFill>
                  <a:schemeClr val="tx1"/>
                </a:solidFill>
                <a:latin typeface="Arial"/>
                <a:cs typeface="Arial"/>
              </a:rPr>
              <a:t> at 30%.</a:t>
            </a:r>
            <a:endParaRPr lang="en-US" sz="1200" dirty="0" smtClean="0">
              <a:solidFill>
                <a:schemeClr val="tx1"/>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a:ea typeface="Arial Narrow" charset="0"/>
              <a:cs typeface="Arial"/>
            </a:endParaRPr>
          </a:p>
          <a:p>
            <a:r>
              <a:rPr lang="en-US" sz="1200" b="0" dirty="0" smtClean="0">
                <a:latin typeface="Arial"/>
                <a:ea typeface="Arial Narrow" charset="0"/>
                <a:cs typeface="Arial"/>
              </a:rPr>
              <a:t>High rates</a:t>
            </a:r>
            <a:r>
              <a:rPr lang="en-US" sz="1200" b="0" baseline="0" dirty="0" smtClean="0">
                <a:latin typeface="Arial"/>
                <a:ea typeface="Arial Narrow" charset="0"/>
                <a:cs typeface="Arial"/>
              </a:rPr>
              <a:t> of obesity translate to a </a:t>
            </a:r>
            <a:r>
              <a:rPr lang="en-US" sz="1200" b="1" baseline="0" dirty="0" smtClean="0">
                <a:latin typeface="Arial"/>
                <a:ea typeface="Arial Narrow" charset="0"/>
                <a:cs typeface="Arial"/>
              </a:rPr>
              <a:t>t</a:t>
            </a:r>
            <a:r>
              <a:rPr lang="en-US" sz="1200" b="1" dirty="0" smtClean="0">
                <a:latin typeface="Arial"/>
                <a:ea typeface="Arial Narrow" charset="0"/>
                <a:cs typeface="Arial"/>
              </a:rPr>
              <a:t>remendous</a:t>
            </a:r>
            <a:r>
              <a:rPr lang="en-US" sz="1200" b="1" baseline="0" dirty="0" smtClean="0">
                <a:latin typeface="Arial"/>
                <a:ea typeface="Arial Narrow" charset="0"/>
                <a:cs typeface="Arial"/>
              </a:rPr>
              <a:t> </a:t>
            </a:r>
            <a:r>
              <a:rPr lang="en-US" sz="1200" b="1" dirty="0" smtClean="0">
                <a:latin typeface="Arial"/>
                <a:ea typeface="Arial Narrow" charset="0"/>
                <a:cs typeface="Arial"/>
              </a:rPr>
              <a:t>BURDEN of ILLNESS on</a:t>
            </a:r>
            <a:r>
              <a:rPr lang="en-US" sz="1200" b="1" baseline="0" dirty="0" smtClean="0">
                <a:latin typeface="Arial"/>
                <a:ea typeface="Arial Narrow" charset="0"/>
                <a:cs typeface="Arial"/>
              </a:rPr>
              <a:t> the h</a:t>
            </a:r>
            <a:r>
              <a:rPr lang="en-US" sz="1200" b="1" dirty="0" smtClean="0">
                <a:latin typeface="Arial"/>
                <a:ea typeface="Arial Narrow" charset="0"/>
                <a:cs typeface="Arial"/>
              </a:rPr>
              <a:t>ealth care system,</a:t>
            </a:r>
            <a:r>
              <a:rPr lang="en-US" sz="1200" b="1" baseline="0" dirty="0" smtClean="0">
                <a:latin typeface="Arial"/>
                <a:ea typeface="Arial Narrow" charset="0"/>
                <a:cs typeface="Arial"/>
              </a:rPr>
              <a:t> i</a:t>
            </a:r>
            <a:r>
              <a:rPr lang="en-US" sz="1200" b="1" dirty="0" smtClean="0">
                <a:latin typeface="Arial"/>
                <a:ea typeface="Arial Narrow" charset="0"/>
                <a:cs typeface="Arial"/>
              </a:rPr>
              <a:t>ndividuals,</a:t>
            </a:r>
            <a:r>
              <a:rPr lang="en-US" sz="1200" b="1" baseline="0" dirty="0" smtClean="0">
                <a:latin typeface="Arial"/>
                <a:ea typeface="Arial Narrow" charset="0"/>
                <a:cs typeface="Arial"/>
              </a:rPr>
              <a:t> and f</a:t>
            </a:r>
            <a:r>
              <a:rPr lang="en-US" sz="1200" b="1" dirty="0" smtClean="0">
                <a:latin typeface="Arial"/>
                <a:ea typeface="Arial Narrow" charset="0"/>
                <a:cs typeface="Arial"/>
              </a:rPr>
              <a:t>amilies.</a:t>
            </a:r>
          </a:p>
          <a:p>
            <a:pPr>
              <a:buNone/>
            </a:pPr>
            <a:endParaRPr lang="en-US" sz="1200" dirty="0" smtClean="0">
              <a:latin typeface="Arial"/>
              <a:ea typeface="Arial Narrow" charset="0"/>
              <a:cs typeface="Arial"/>
            </a:endParaRPr>
          </a:p>
          <a:p>
            <a:pPr>
              <a:buNone/>
            </a:pPr>
            <a:r>
              <a:rPr lang="en-US" sz="1200" u="sng" dirty="0" smtClean="0">
                <a:latin typeface="Arial"/>
                <a:ea typeface="Arial Narrow" charset="0"/>
                <a:cs typeface="Arial"/>
              </a:rPr>
              <a:t>Direct costs</a:t>
            </a:r>
            <a:r>
              <a:rPr lang="en-US" sz="1200" dirty="0" smtClean="0">
                <a:latin typeface="Arial"/>
                <a:ea typeface="Arial Narrow" charset="0"/>
                <a:cs typeface="Arial"/>
              </a:rPr>
              <a:t>: medications, hospital and physician care, links with chronic diseases- cardiovascular disease and cancer</a:t>
            </a:r>
          </a:p>
          <a:p>
            <a:pPr>
              <a:buNone/>
            </a:pPr>
            <a:endParaRPr lang="en-US" sz="1200" dirty="0" smtClean="0">
              <a:latin typeface="Arial"/>
              <a:ea typeface="Arial Narrow" charset="0"/>
              <a:cs typeface="Arial"/>
            </a:endParaRPr>
          </a:p>
          <a:p>
            <a:pPr>
              <a:buNone/>
            </a:pPr>
            <a:r>
              <a:rPr lang="en-US" sz="1200" u="sng" dirty="0" smtClean="0">
                <a:latin typeface="Arial"/>
                <a:ea typeface="Arial Narrow" charset="0"/>
                <a:cs typeface="Arial"/>
              </a:rPr>
              <a:t>Indirect costs</a:t>
            </a:r>
            <a:r>
              <a:rPr lang="en-US" sz="1200" dirty="0" smtClean="0">
                <a:latin typeface="Arial"/>
                <a:ea typeface="Arial Narrow" charset="0"/>
                <a:cs typeface="Arial"/>
              </a:rPr>
              <a:t>: lost years of life to premature death, reduced QOL, lost person-days of work</a:t>
            </a:r>
          </a:p>
          <a:p>
            <a:endParaRPr lang="en-US" sz="1200" dirty="0" smtClean="0">
              <a:latin typeface="Arial"/>
              <a:ea typeface="Arial Narrow" charset="0"/>
              <a:cs typeface="Arial"/>
            </a:endParaRPr>
          </a:p>
          <a:p>
            <a:r>
              <a:rPr lang="en-US" sz="1200" kern="1200" dirty="0" smtClean="0">
                <a:solidFill>
                  <a:schemeClr val="tx1"/>
                </a:solidFill>
                <a:effectLst/>
                <a:latin typeface="+mn-lt"/>
                <a:ea typeface="+mn-ea"/>
                <a:cs typeface="+mn-cs"/>
              </a:rPr>
              <a:t>“Given that young people are vulnerable to overweight and obesity, and that the ensuing health implications are varied and unique, differing from those of adults, the obesity-related health outcomes of children and adolescents need to be studied separately.  In addition, there is a strong propensity for overweight and obesity to persist into adulthood” (Roberts, et al., 2012). </a:t>
            </a:r>
            <a:endParaRPr lang="en-US" sz="1200" dirty="0" smtClean="0">
              <a:latin typeface="Arial"/>
              <a:ea typeface="Arial Narrow" charset="0"/>
              <a:cs typeface="Arial"/>
            </a:endParaRPr>
          </a:p>
          <a:p>
            <a:endParaRPr lang="en-US" dirty="0" smtClean="0"/>
          </a:p>
          <a:p>
            <a:pPr marL="342900" lvl="0" indent="-342900">
              <a:spcBef>
                <a:spcPct val="20000"/>
              </a:spcBef>
            </a:pPr>
            <a:r>
              <a:rPr lang="en-US" sz="1200" u="sng" dirty="0" err="1" smtClean="0">
                <a:latin typeface="Arial"/>
                <a:ea typeface="Arial Narrow" charset="0"/>
                <a:cs typeface="Arial"/>
              </a:rPr>
              <a:t>Obesogenic</a:t>
            </a:r>
            <a:r>
              <a:rPr lang="en-US" sz="1200" u="sng" dirty="0" smtClean="0">
                <a:latin typeface="Arial"/>
                <a:ea typeface="Arial Narrow" charset="0"/>
                <a:cs typeface="Arial"/>
              </a:rPr>
              <a:t> Environments</a:t>
            </a:r>
            <a:endParaRPr lang="en-US" sz="1200" dirty="0" smtClean="0">
              <a:latin typeface="Arial"/>
              <a:ea typeface="Arial Narrow" charset="0"/>
              <a:cs typeface="Arial"/>
            </a:endParaRPr>
          </a:p>
          <a:p>
            <a:pPr marL="342900" lvl="0" indent="-342900">
              <a:spcBef>
                <a:spcPct val="20000"/>
              </a:spcBef>
            </a:pPr>
            <a:r>
              <a:rPr lang="en-US" sz="1200" dirty="0" smtClean="0">
                <a:latin typeface="Arial"/>
                <a:ea typeface="Arial Narrow" charset="0"/>
                <a:cs typeface="Arial"/>
              </a:rPr>
              <a:t>	An ecological approach defines “obesity as a normal response to an abnormal environment, rather than vice versa”; increased focus on the environment as an </a:t>
            </a:r>
            <a:r>
              <a:rPr lang="en-US" sz="1200" i="1" dirty="0" smtClean="0">
                <a:latin typeface="Arial"/>
                <a:ea typeface="Arial Narrow" charset="0"/>
                <a:cs typeface="Arial"/>
              </a:rPr>
              <a:t>important pathway to human health</a:t>
            </a:r>
            <a:r>
              <a:rPr lang="en-US" sz="1200" i="0" dirty="0" smtClean="0">
                <a:latin typeface="Arial"/>
                <a:ea typeface="Arial Narrow" charset="0"/>
                <a:cs typeface="Arial"/>
              </a:rPr>
              <a:t> </a:t>
            </a:r>
          </a:p>
          <a:p>
            <a:pPr marL="342900" lvl="0" indent="-342900">
              <a:spcBef>
                <a:spcPct val="20000"/>
              </a:spcBef>
            </a:pPr>
            <a:endParaRPr lang="en-US" sz="1200" i="0" dirty="0" smtClean="0">
              <a:latin typeface="Arial"/>
              <a:ea typeface="Arial Narrow" charset="0"/>
              <a:cs typeface="Arial"/>
            </a:endParaRPr>
          </a:p>
          <a:p>
            <a:pPr marL="342900" marR="0" lvl="0" indent="-342900" algn="l" defTabSz="457200" rtl="0" eaLnBrk="1" fontAlgn="auto" latinLnBrk="0" hangingPunct="1">
              <a:lnSpc>
                <a:spcPct val="100000"/>
              </a:lnSpc>
              <a:spcBef>
                <a:spcPct val="20000"/>
              </a:spcBef>
              <a:spcAft>
                <a:spcPts val="0"/>
              </a:spcAft>
              <a:buClrTx/>
              <a:buSzTx/>
              <a:buFontTx/>
              <a:buNone/>
              <a:tabLst/>
              <a:defRPr/>
            </a:pPr>
            <a:r>
              <a:rPr lang="en-US" sz="1200" kern="1200" dirty="0" smtClean="0">
                <a:solidFill>
                  <a:schemeClr val="tx1"/>
                </a:solidFill>
                <a:effectLst/>
                <a:latin typeface="+mn-lt"/>
                <a:ea typeface="+mn-ea"/>
                <a:cs typeface="+mn-cs"/>
              </a:rPr>
              <a:t>“An exploration of environmental components (e.g., social, economic, political and physical) shaping school nutrition policy will help develop an understanding for the role of the school environment in either promoting or inhibiting opportunities for healthful eating.” </a:t>
            </a:r>
          </a:p>
          <a:p>
            <a:pPr marL="342900" lvl="0" indent="-342900">
              <a:spcBef>
                <a:spcPct val="20000"/>
              </a:spcBef>
            </a:pPr>
            <a:endParaRPr lang="en-US" sz="1400" dirty="0" smtClean="0">
              <a:latin typeface="Arial"/>
              <a:ea typeface="Arial Narrow" charset="0"/>
              <a:cs typeface="Arial"/>
            </a:endParaRPr>
          </a:p>
          <a:p>
            <a:endParaRPr lang="en-US" dirty="0" smtClean="0"/>
          </a:p>
          <a:p>
            <a:pPr marL="342900" lvl="0" indent="-342900">
              <a:spcBef>
                <a:spcPct val="20000"/>
              </a:spcBef>
            </a:pPr>
            <a:endParaRPr lang="en-US" dirty="0"/>
          </a:p>
        </p:txBody>
      </p:sp>
      <p:sp>
        <p:nvSpPr>
          <p:cNvPr id="4" name="Slide Number Placeholder 3"/>
          <p:cNvSpPr>
            <a:spLocks noGrp="1"/>
          </p:cNvSpPr>
          <p:nvPr>
            <p:ph type="sldNum" sz="quarter" idx="10"/>
          </p:nvPr>
        </p:nvSpPr>
        <p:spPr/>
        <p:txBody>
          <a:bodyPr/>
          <a:lstStyle/>
          <a:p>
            <a:fld id="{C1ADEF4E-A64D-1947-8B4C-9282DCD2FBC3}"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3240959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“Schools are an important element of the local environment for several reasons, including: 1) children and adolescents spend a large portion of their waking time at school, and are considered to be a “captive audience”; 2) school is an important social and physical environment for children and changes to these environments have been shown to impact health; 3) teachers can provide leadership, role modeling, support, reinforcement and feedback, and monitor progress; and 4) promoting the health of students is linked to greater academic achievement (Parcel et al., 2000).  In this way, schools have been the setting for focused heath promotion interventions in the area of obesity and nutrition.”	</a:t>
            </a:r>
          </a:p>
          <a:p>
            <a:endParaRPr lang="en-US" sz="1200" b="1" dirty="0" smtClean="0">
              <a:latin typeface="Arial"/>
              <a:ea typeface="Arial Narrow" charset="0"/>
              <a:cs typeface="Arial"/>
            </a:endParaRPr>
          </a:p>
          <a:p>
            <a:r>
              <a:rPr lang="en-US" sz="1200" b="1" dirty="0" smtClean="0">
                <a:latin typeface="Arial"/>
                <a:ea typeface="Arial Narrow" charset="0"/>
                <a:cs typeface="Arial"/>
              </a:rPr>
              <a:t>WHY ONTARIO? We chose to focus on the province of Ontario given its</a:t>
            </a:r>
            <a:r>
              <a:rPr lang="en-US" sz="1200" b="1" baseline="0" dirty="0" smtClean="0">
                <a:latin typeface="Arial"/>
                <a:ea typeface="Arial Narrow" charset="0"/>
                <a:cs typeface="Arial"/>
              </a:rPr>
              <a:t> diversity, that</a:t>
            </a:r>
            <a:r>
              <a:rPr lang="en-US" sz="1200" b="1" dirty="0" smtClean="0">
                <a:latin typeface="Arial"/>
                <a:ea typeface="Arial Narrow" charset="0"/>
                <a:cs typeface="Arial"/>
              </a:rPr>
              <a:t> nearly 40% of the Canadian</a:t>
            </a:r>
            <a:r>
              <a:rPr lang="en-US" sz="1200" b="1" baseline="0" dirty="0" smtClean="0">
                <a:latin typeface="Arial"/>
                <a:ea typeface="Arial Narrow" charset="0"/>
                <a:cs typeface="Arial"/>
              </a:rPr>
              <a:t> population resides in Ontario, that a new school nutrition policy was implemented just two years ago, and that very little research has been undertaken on the school nutrition policy environment in Ontario.</a:t>
            </a:r>
          </a:p>
          <a:p>
            <a:endParaRPr lang="en-US" sz="1200" b="1" dirty="0" smtClean="0">
              <a:latin typeface="Arial"/>
              <a:ea typeface="Arial Narrow" charset="0"/>
              <a:cs typeface="Arial"/>
            </a:endParaRPr>
          </a:p>
          <a:p>
            <a:r>
              <a:rPr lang="en-US" sz="1200" b="1" dirty="0" smtClean="0">
                <a:latin typeface="Arial"/>
                <a:ea typeface="Arial Narrow" charset="0"/>
                <a:cs typeface="Arial"/>
              </a:rPr>
              <a:t>The School Nutrition Environment</a:t>
            </a:r>
            <a:r>
              <a:rPr lang="en-US" sz="1200" b="1" baseline="0" dirty="0" smtClean="0">
                <a:latin typeface="Arial"/>
                <a:ea typeface="Arial Narrow" charset="0"/>
                <a:cs typeface="Arial"/>
              </a:rPr>
              <a:t> in Ontario, Canada</a:t>
            </a:r>
          </a:p>
          <a:p>
            <a:endParaRPr lang="en-US" sz="1200" dirty="0" smtClean="0">
              <a:latin typeface="Arial"/>
              <a:ea typeface="Arial Narrow" charset="0"/>
              <a:cs typeface="Arial"/>
            </a:endParaRPr>
          </a:p>
          <a:p>
            <a:pPr marL="228600" indent="-228600">
              <a:buAutoNum type="arabicParenR"/>
            </a:pPr>
            <a:r>
              <a:rPr lang="en-US" sz="1200" dirty="0" smtClean="0"/>
              <a:t>In September, 2011</a:t>
            </a:r>
            <a:r>
              <a:rPr lang="en-US" sz="1200" baseline="0" dirty="0" smtClean="0"/>
              <a:t> t</a:t>
            </a:r>
            <a:r>
              <a:rPr lang="en-US" sz="1200" dirty="0" smtClean="0"/>
              <a:t>he Ontario Ministry</a:t>
            </a:r>
            <a:r>
              <a:rPr lang="en-US" sz="1200" baseline="0" dirty="0" smtClean="0"/>
              <a:t> of Education implemented a new School Food and Beverage Policy (PPM 150), across all 72 school boards in the province.</a:t>
            </a:r>
          </a:p>
          <a:p>
            <a:pPr marL="228600" indent="-228600">
              <a:buAutoNum type="arabicParenR"/>
            </a:pPr>
            <a:r>
              <a:rPr lang="en-US" sz="1200" baseline="0" dirty="0" smtClean="0"/>
              <a:t>In addition to P/PM 150, partial provincial funding is provided through the Ontario Student Nutrition Program</a:t>
            </a:r>
          </a:p>
          <a:p>
            <a:pPr marL="228600" indent="-228600">
              <a:buAutoNum type="arabicParenR"/>
            </a:pPr>
            <a:r>
              <a:rPr lang="en-US" sz="1200" baseline="0" dirty="0" smtClean="0"/>
              <a:t>There are many school-based, course based nutrition programs as well.</a:t>
            </a:r>
          </a:p>
          <a:p>
            <a:pPr marL="0" indent="0">
              <a:buNone/>
            </a:pPr>
            <a:endParaRPr lang="en-US" sz="1200" dirty="0" smtClean="0"/>
          </a:p>
          <a:p>
            <a:pPr marL="0" indent="0">
              <a:buNone/>
            </a:pPr>
            <a:r>
              <a:rPr lang="en-US" sz="1200" b="1" dirty="0" smtClean="0"/>
              <a:t>What</a:t>
            </a:r>
            <a:r>
              <a:rPr lang="en-US" sz="1200" b="1" baseline="0" dirty="0" smtClean="0"/>
              <a:t> is P/PM 150?</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September 2011 the Ontario Ministry of Education implement/</a:t>
            </a:r>
            <a:r>
              <a:rPr lang="en-US" sz="1200" kern="1200" dirty="0" err="1" smtClean="0">
                <a:solidFill>
                  <a:schemeClr val="tx1"/>
                </a:solidFill>
                <a:effectLst/>
                <a:latin typeface="+mn-lt"/>
                <a:ea typeface="+mn-ea"/>
                <a:cs typeface="+mn-cs"/>
              </a:rPr>
              <a:t>ed</a:t>
            </a:r>
            <a:r>
              <a:rPr lang="en-US" sz="1200" kern="1200" dirty="0" smtClean="0">
                <a:solidFill>
                  <a:schemeClr val="tx1"/>
                </a:solidFill>
                <a:effectLst/>
                <a:latin typeface="+mn-lt"/>
                <a:ea typeface="+mn-ea"/>
                <a:cs typeface="+mn-cs"/>
              </a:rPr>
              <a:t> a new School Food and Beverage Policy (P/PM 150)</a:t>
            </a:r>
            <a:r>
              <a:rPr lang="en-US" sz="1200" kern="1200" baseline="30000" dirty="0" smtClean="0">
                <a:solidFill>
                  <a:schemeClr val="tx1"/>
                </a:solidFill>
                <a:effectLst/>
                <a:latin typeface="+mn-lt"/>
                <a:ea typeface="+mn-ea"/>
                <a:cs typeface="+mn-cs"/>
              </a:rPr>
              <a:t>(21)</a:t>
            </a:r>
            <a:r>
              <a:rPr lang="en-US" sz="1200" kern="1200" dirty="0" smtClean="0">
                <a:solidFill>
                  <a:schemeClr val="tx1"/>
                </a:solidFill>
                <a:effectLst/>
                <a:latin typeface="+mn-lt"/>
                <a:ea typeface="+mn-ea"/>
                <a:cs typeface="+mn-cs"/>
              </a:rPr>
              <a:t>, across all 72 school boards in the province. In conjunction with the Ontario Government’s commitment to make schools healthier, P/PM 150 strives to contribute to improved educational, attitudinal (e.g., food preferences and eating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and health-related outcomes, including reducing the risk of students’ developing chronic diseases, including type 2 diabetes, cancer, and heart disease via nutritional standards (i.e., sell most, sell less, not permitted for sale).  P/PM 150 allows for ten special-event days where food and beverages sold in schools are exempt from the nutrition standards. Additional requirements include that schools: comply with the Trans Fat Standards set out in Ontario Regulation 200/08 and Regulation 562 related to preparing, serving and storing food and beverages; develop strategies to reduce the risk of exposure to anaphylactic causative agents; ensure student access to drinking water during the school day; and, consider the diversity of students and staff through the accommodation of religious and/or cultural needs</a:t>
            </a:r>
            <a:r>
              <a:rPr lang="en-US" sz="1200" kern="1200" baseline="30000" dirty="0" smtClean="0">
                <a:solidFill>
                  <a:schemeClr val="tx1"/>
                </a:solidFill>
                <a:effectLst/>
                <a:latin typeface="+mn-lt"/>
                <a:ea typeface="+mn-ea"/>
                <a:cs typeface="+mn-cs"/>
              </a:rPr>
              <a:t>(21)</a:t>
            </a:r>
            <a:r>
              <a:rPr lang="en-US" sz="1200" kern="1200" dirty="0" smtClean="0">
                <a:solidFill>
                  <a:schemeClr val="tx1"/>
                </a:solidFill>
                <a:effectLst/>
                <a:latin typeface="+mn-lt"/>
                <a:ea typeface="+mn-ea"/>
                <a:cs typeface="+mn-cs"/>
              </a:rPr>
              <a:t>. P/PM 150 also recommends that boards, if available and possible, sell Ontario produced food and beverages, and avoid offering food and beverages as an incentive to students.” </a:t>
            </a:r>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C1ADEF4E-A64D-1947-8B4C-9282DCD2FBC3}"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160347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research was guided</a:t>
            </a:r>
            <a:r>
              <a:rPr lang="en-US" baseline="0" dirty="0" smtClean="0"/>
              <a:t> by the principles of the population health framework, and the ANGELO framework.</a:t>
            </a:r>
          </a:p>
          <a:p>
            <a:endParaRPr lang="en-US" dirty="0" smtClean="0"/>
          </a:p>
          <a:p>
            <a:pPr marL="228600" indent="-228600">
              <a:buAutoNum type="arabicPeriod"/>
            </a:pPr>
            <a:r>
              <a:rPr lang="en-US" dirty="0" smtClean="0"/>
              <a:t>From</a:t>
            </a:r>
            <a:r>
              <a:rPr lang="en-US" baseline="0" dirty="0" smtClean="0"/>
              <a:t> a population health perspective, health outcomes are shaped by interactions and patterns between multiples determinants of health, including aspects of the social environment (income, education, social support); aspects of the physical environment (urban design); individual </a:t>
            </a:r>
            <a:r>
              <a:rPr lang="en-US" baseline="0" dirty="0" err="1" smtClean="0"/>
              <a:t>behaviour</a:t>
            </a:r>
            <a:r>
              <a:rPr lang="en-US" baseline="0" dirty="0" smtClean="0"/>
              <a:t>; and, genetics.  Health researchers are encouraged to consider the social determinants of health outside of the health care sphere, including in areas such as education, and social support.  Specifically, the current thesis adopts a population health approach to consider the complexity of interactions between environmental factors shaping school nutrition policy implementation in Ontario, Canada.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ADEF4E-A64D-1947-8B4C-9282DCD2FBC3}"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281306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7589370-059F-3E4F-81F1-10397DBFEFF8}" type="datetimeFigureOut">
              <a:rPr lang="fr-FR" smtClean="0"/>
              <a:t>15-05-19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D39C75-B714-3F44-82A8-0396AB3DD956}" type="slidenum">
              <a:rPr lang="fr-FR" smtClean="0"/>
              <a:t>‹#›</a:t>
            </a:fld>
            <a:endParaRPr lang="fr-FR"/>
          </a:p>
        </p:txBody>
      </p:sp>
    </p:spTree>
    <p:extLst>
      <p:ext uri="{BB962C8B-B14F-4D97-AF65-F5344CB8AC3E}">
        <p14:creationId xmlns:p14="http://schemas.microsoft.com/office/powerpoint/2010/main" val="881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C7589370-059F-3E4F-81F1-10397DBFEFF8}" type="datetimeFigureOut">
              <a:rPr lang="fr-FR" smtClean="0"/>
              <a:t>15-05-19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D39C75-B714-3F44-82A8-0396AB3DD956}" type="slidenum">
              <a:rPr lang="fr-FR" smtClean="0"/>
              <a:t>‹#›</a:t>
            </a:fld>
            <a:endParaRPr lang="fr-FR"/>
          </a:p>
        </p:txBody>
      </p:sp>
    </p:spTree>
    <p:extLst>
      <p:ext uri="{BB962C8B-B14F-4D97-AF65-F5344CB8AC3E}">
        <p14:creationId xmlns:p14="http://schemas.microsoft.com/office/powerpoint/2010/main" val="1304545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C7589370-059F-3E4F-81F1-10397DBFEFF8}" type="datetimeFigureOut">
              <a:rPr lang="fr-FR" smtClean="0"/>
              <a:t>15-05-19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D39C75-B714-3F44-82A8-0396AB3DD956}" type="slidenum">
              <a:rPr lang="fr-FR" smtClean="0"/>
              <a:t>‹#›</a:t>
            </a:fld>
            <a:endParaRPr lang="fr-FR"/>
          </a:p>
        </p:txBody>
      </p:sp>
    </p:spTree>
    <p:extLst>
      <p:ext uri="{BB962C8B-B14F-4D97-AF65-F5344CB8AC3E}">
        <p14:creationId xmlns:p14="http://schemas.microsoft.com/office/powerpoint/2010/main" val="135073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3A73B81-6D7A-46A1-86CC-179123DE7BEF}" type="datetime1">
              <a:rPr lang="en-CA" smtClean="0">
                <a:solidFill>
                  <a:prstClr val="black">
                    <a:tint val="75000"/>
                  </a:prstClr>
                </a:solidFill>
                <a:latin typeface="Calibri"/>
              </a:rPr>
              <a:pPr/>
              <a:t>15-05-19</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71BCD0F-07ED-45A2-82CF-C62A946395BB}"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602735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C06E64C-7181-4B62-A113-57D982DBEFF1}" type="datetime1">
              <a:rPr lang="en-CA" smtClean="0">
                <a:solidFill>
                  <a:prstClr val="black">
                    <a:tint val="75000"/>
                  </a:prstClr>
                </a:solidFill>
                <a:latin typeface="Calibri"/>
              </a:rPr>
              <a:pPr/>
              <a:t>15-05-19</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71BCD0F-07ED-45A2-82CF-C62A946395BB}"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433662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691E31-938B-4F66-AC08-6F2B8965980A}" type="datetime1">
              <a:rPr lang="en-CA" smtClean="0">
                <a:solidFill>
                  <a:prstClr val="black">
                    <a:tint val="75000"/>
                  </a:prstClr>
                </a:solidFill>
                <a:latin typeface="Calibri"/>
              </a:rPr>
              <a:pPr/>
              <a:t>15-05-19</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71BCD0F-07ED-45A2-82CF-C62A946395BB}"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42518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66BED0F-FEAE-45CC-85B4-187496A0CF11}" type="datetime1">
              <a:rPr lang="en-CA" smtClean="0">
                <a:solidFill>
                  <a:prstClr val="black">
                    <a:tint val="75000"/>
                  </a:prstClr>
                </a:solidFill>
                <a:latin typeface="Calibri"/>
              </a:rPr>
              <a:pPr/>
              <a:t>15-05-19</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71BCD0F-07ED-45A2-82CF-C62A946395BB}"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34973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C4D4568-9179-4E46-90BB-0CDF407E0465}" type="datetime1">
              <a:rPr lang="en-CA" smtClean="0">
                <a:solidFill>
                  <a:prstClr val="black">
                    <a:tint val="75000"/>
                  </a:prstClr>
                </a:solidFill>
                <a:latin typeface="Calibri"/>
              </a:rPr>
              <a:pPr/>
              <a:t>15-05-19</a:t>
            </a:fld>
            <a:endParaRPr lang="en-CA">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CA">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71BCD0F-07ED-45A2-82CF-C62A946395BB}"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511396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F7C58FF-62D9-476B-97E7-30F9CDD8BF0C}" type="datetime1">
              <a:rPr lang="en-CA" smtClean="0">
                <a:solidFill>
                  <a:prstClr val="black">
                    <a:tint val="75000"/>
                  </a:prstClr>
                </a:solidFill>
                <a:latin typeface="Calibri"/>
              </a:rPr>
              <a:pPr/>
              <a:t>15-05-19</a:t>
            </a:fld>
            <a:endParaRPr lang="en-CA">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CA">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71BCD0F-07ED-45A2-82CF-C62A946395BB}"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4036497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ADF3C-ED55-42F8-BC67-7811E6159163}" type="datetime1">
              <a:rPr lang="en-CA" smtClean="0">
                <a:solidFill>
                  <a:prstClr val="black">
                    <a:tint val="75000"/>
                  </a:prstClr>
                </a:solidFill>
                <a:latin typeface="Calibri"/>
              </a:rPr>
              <a:pPr/>
              <a:t>15-05-19</a:t>
            </a:fld>
            <a:endParaRPr lang="en-CA">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CA">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71BCD0F-07ED-45A2-82CF-C62A946395BB}"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1341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D2422-81F1-4F8B-9CA3-2EBDAB3A4866}" type="datetime1">
              <a:rPr lang="en-CA" smtClean="0">
                <a:solidFill>
                  <a:prstClr val="black">
                    <a:tint val="75000"/>
                  </a:prstClr>
                </a:solidFill>
                <a:latin typeface="Calibri"/>
              </a:rPr>
              <a:pPr/>
              <a:t>15-05-19</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71BCD0F-07ED-45A2-82CF-C62A946395BB}"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14493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C7589370-059F-3E4F-81F1-10397DBFEFF8}" type="datetimeFigureOut">
              <a:rPr lang="fr-FR" smtClean="0"/>
              <a:t>15-05-19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D39C75-B714-3F44-82A8-0396AB3DD956}" type="slidenum">
              <a:rPr lang="fr-FR" smtClean="0"/>
              <a:t>‹#›</a:t>
            </a:fld>
            <a:endParaRPr lang="fr-FR"/>
          </a:p>
        </p:txBody>
      </p:sp>
    </p:spTree>
    <p:extLst>
      <p:ext uri="{BB962C8B-B14F-4D97-AF65-F5344CB8AC3E}">
        <p14:creationId xmlns:p14="http://schemas.microsoft.com/office/powerpoint/2010/main" val="365227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3F39F3-8997-4113-B1CE-BE45476D8B4F}" type="datetime1">
              <a:rPr lang="en-CA" smtClean="0">
                <a:solidFill>
                  <a:prstClr val="black">
                    <a:tint val="75000"/>
                  </a:prstClr>
                </a:solidFill>
                <a:latin typeface="Calibri"/>
              </a:rPr>
              <a:pPr/>
              <a:t>15-05-19</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71BCD0F-07ED-45A2-82CF-C62A946395BB}"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41639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A3917E4-46AA-4F05-8EF4-5D3AFF61ABC1}" type="datetime1">
              <a:rPr lang="en-CA" smtClean="0">
                <a:solidFill>
                  <a:prstClr val="black">
                    <a:tint val="75000"/>
                  </a:prstClr>
                </a:solidFill>
                <a:latin typeface="Calibri"/>
              </a:rPr>
              <a:pPr/>
              <a:t>15-05-19</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71BCD0F-07ED-45A2-82CF-C62A946395BB}"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127460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84DF7A8-E73D-4E34-91CC-20E505DCCE47}" type="datetime1">
              <a:rPr lang="en-CA" smtClean="0">
                <a:solidFill>
                  <a:prstClr val="black">
                    <a:tint val="75000"/>
                  </a:prstClr>
                </a:solidFill>
                <a:latin typeface="Calibri"/>
              </a:rPr>
              <a:pPr/>
              <a:t>15-05-19</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71BCD0F-07ED-45A2-82CF-C62A946395BB}"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605741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381750"/>
            <a:ext cx="2133600" cy="476250"/>
          </a:xfrm>
        </p:spPr>
        <p:txBody>
          <a:bodyPr/>
          <a:lstStyle>
            <a:lvl1pPr>
              <a:defRPr>
                <a:latin typeface="Calibri" pitchFamily="34" charset="0"/>
                <a:ea typeface="ＭＳ Ｐゴシック" pitchFamily="-111" charset="-128"/>
                <a:cs typeface="+mn-cs"/>
              </a:defRPr>
            </a:lvl1pPr>
          </a:lstStyle>
          <a:p>
            <a:pPr>
              <a:defRPr/>
            </a:pPr>
            <a:endParaRPr lang="en-CA" dirty="0"/>
          </a:p>
        </p:txBody>
      </p:sp>
      <p:sp>
        <p:nvSpPr>
          <p:cNvPr id="4" name="Footer Placeholder 3"/>
          <p:cNvSpPr>
            <a:spLocks noGrp="1"/>
          </p:cNvSpPr>
          <p:nvPr>
            <p:ph type="ftr" sz="quarter" idx="11"/>
          </p:nvPr>
        </p:nvSpPr>
        <p:spPr>
          <a:xfrm>
            <a:off x="5867400" y="6248400"/>
            <a:ext cx="2895600" cy="476250"/>
          </a:xfrm>
        </p:spPr>
        <p:txBody>
          <a:bodyPr/>
          <a:lstStyle>
            <a:lvl1pPr>
              <a:defRPr/>
            </a:lvl1pPr>
          </a:lstStyle>
          <a:p>
            <a:pPr>
              <a:defRPr/>
            </a:pPr>
            <a:r>
              <a:rPr lang="en-CA" dirty="0"/>
              <a:t>						</a:t>
            </a:r>
          </a:p>
        </p:txBody>
      </p:sp>
    </p:spTree>
    <p:extLst>
      <p:ext uri="{BB962C8B-B14F-4D97-AF65-F5344CB8AC3E}">
        <p14:creationId xmlns:p14="http://schemas.microsoft.com/office/powerpoint/2010/main" val="4196626768"/>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515989-8C5F-4005-8D87-77BFB363BC87}" type="datetime1">
              <a:rPr lang="en-US"/>
              <a:pPr>
                <a:defRPr/>
              </a:pPr>
              <a:t>15-05-20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8353F71D-4B9E-484A-80AF-7483C305BB48}" type="slidenum">
              <a:rPr lang="en-US"/>
              <a:pPr>
                <a:defRPr/>
              </a:pPr>
              <a:t>‹#›</a:t>
            </a:fld>
            <a:endParaRPr lang="en-US" dirty="0"/>
          </a:p>
        </p:txBody>
      </p:sp>
    </p:spTree>
    <p:extLst>
      <p:ext uri="{BB962C8B-B14F-4D97-AF65-F5344CB8AC3E}">
        <p14:creationId xmlns:p14="http://schemas.microsoft.com/office/powerpoint/2010/main" val="2999920443"/>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176934"/>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DB1841-F58B-4E06-9517-FDCBA8371B07}" type="datetime1">
              <a:rPr lang="en-US"/>
              <a:pPr>
                <a:defRPr/>
              </a:pPr>
              <a:t>15-05-20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C94EFCAC-2136-49F6-9471-442BBAA8A63C}" type="slidenum">
              <a:rPr lang="en-US"/>
              <a:pPr>
                <a:defRPr/>
              </a:pPr>
              <a:t>‹#›</a:t>
            </a:fld>
            <a:endParaRPr lang="en-US" dirty="0"/>
          </a:p>
        </p:txBody>
      </p:sp>
    </p:spTree>
    <p:extLst>
      <p:ext uri="{BB962C8B-B14F-4D97-AF65-F5344CB8AC3E}">
        <p14:creationId xmlns:p14="http://schemas.microsoft.com/office/powerpoint/2010/main" val="14296182"/>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F7ECA7-CA29-4D28-9A57-8EB23BA2AC63}" type="datetime1">
              <a:rPr lang="en-US"/>
              <a:pPr>
                <a:defRPr/>
              </a:pPr>
              <a:t>15-05-20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F67BBC51-196C-4319-B24C-1AFE851ED11D}" type="slidenum">
              <a:rPr lang="en-US"/>
              <a:pPr>
                <a:defRPr/>
              </a:pPr>
              <a:t>‹#›</a:t>
            </a:fld>
            <a:endParaRPr lang="en-US" dirty="0"/>
          </a:p>
        </p:txBody>
      </p:sp>
    </p:spTree>
    <p:extLst>
      <p:ext uri="{BB962C8B-B14F-4D97-AF65-F5344CB8AC3E}">
        <p14:creationId xmlns:p14="http://schemas.microsoft.com/office/powerpoint/2010/main" val="565572497"/>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5F78A84-C1DE-4E4C-8D0D-C278E685A4FC}" type="datetime1">
              <a:rPr lang="en-US"/>
              <a:pPr>
                <a:defRPr/>
              </a:pPr>
              <a:t>15-05-20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CA" dirty="0"/>
          </a:p>
        </p:txBody>
      </p:sp>
      <p:sp>
        <p:nvSpPr>
          <p:cNvPr id="7" name="Slide Number Placeholder 6"/>
          <p:cNvSpPr>
            <a:spLocks noGrp="1"/>
          </p:cNvSpPr>
          <p:nvPr>
            <p:ph type="sldNum" sz="quarter" idx="12"/>
          </p:nvPr>
        </p:nvSpPr>
        <p:spPr/>
        <p:txBody>
          <a:bodyPr/>
          <a:lstStyle>
            <a:lvl1pPr>
              <a:defRPr/>
            </a:lvl1pPr>
          </a:lstStyle>
          <a:p>
            <a:pPr>
              <a:defRPr/>
            </a:pPr>
            <a:fld id="{C7A8C71A-16E4-4C90-A503-D706356A93EB}" type="slidenum">
              <a:rPr lang="en-US"/>
              <a:pPr>
                <a:defRPr/>
              </a:pPr>
              <a:t>‹#›</a:t>
            </a:fld>
            <a:endParaRPr lang="en-US" dirty="0"/>
          </a:p>
        </p:txBody>
      </p:sp>
    </p:spTree>
    <p:extLst>
      <p:ext uri="{BB962C8B-B14F-4D97-AF65-F5344CB8AC3E}">
        <p14:creationId xmlns:p14="http://schemas.microsoft.com/office/powerpoint/2010/main" val="4267273417"/>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9C29D3F-CE78-4A02-9417-D2BD2784CB96}" type="datetime1">
              <a:rPr lang="en-US"/>
              <a:pPr>
                <a:defRPr/>
              </a:pPr>
              <a:t>15-05-20</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CA" dirty="0"/>
          </a:p>
        </p:txBody>
      </p:sp>
      <p:sp>
        <p:nvSpPr>
          <p:cNvPr id="9" name="Slide Number Placeholder 8"/>
          <p:cNvSpPr>
            <a:spLocks noGrp="1"/>
          </p:cNvSpPr>
          <p:nvPr>
            <p:ph type="sldNum" sz="quarter" idx="12"/>
          </p:nvPr>
        </p:nvSpPr>
        <p:spPr/>
        <p:txBody>
          <a:bodyPr/>
          <a:lstStyle>
            <a:lvl1pPr>
              <a:defRPr/>
            </a:lvl1pPr>
          </a:lstStyle>
          <a:p>
            <a:pPr>
              <a:defRPr/>
            </a:pPr>
            <a:fld id="{5EDB5FC6-778F-4922-9FA4-5FB8E3DCF4CF}" type="slidenum">
              <a:rPr lang="en-US"/>
              <a:pPr>
                <a:defRPr/>
              </a:pPr>
              <a:t>‹#›</a:t>
            </a:fld>
            <a:endParaRPr lang="en-US" dirty="0"/>
          </a:p>
        </p:txBody>
      </p:sp>
    </p:spTree>
    <p:extLst>
      <p:ext uri="{BB962C8B-B14F-4D97-AF65-F5344CB8AC3E}">
        <p14:creationId xmlns:p14="http://schemas.microsoft.com/office/powerpoint/2010/main" val="388631353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C7589370-059F-3E4F-81F1-10397DBFEFF8}" type="datetimeFigureOut">
              <a:rPr lang="fr-FR" smtClean="0"/>
              <a:t>15-05-19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D39C75-B714-3F44-82A8-0396AB3DD956}" type="slidenum">
              <a:rPr lang="fr-FR" smtClean="0"/>
              <a:t>‹#›</a:t>
            </a:fld>
            <a:endParaRPr lang="fr-FR"/>
          </a:p>
        </p:txBody>
      </p:sp>
    </p:spTree>
    <p:extLst>
      <p:ext uri="{BB962C8B-B14F-4D97-AF65-F5344CB8AC3E}">
        <p14:creationId xmlns:p14="http://schemas.microsoft.com/office/powerpoint/2010/main" val="3056940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431C07A-C7BE-4809-861A-079B68772526}" type="datetime1">
              <a:rPr lang="en-US"/>
              <a:pPr>
                <a:defRPr/>
              </a:pPr>
              <a:t>15-05-20</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CA" dirty="0"/>
          </a:p>
        </p:txBody>
      </p:sp>
      <p:sp>
        <p:nvSpPr>
          <p:cNvPr id="5" name="Slide Number Placeholder 4"/>
          <p:cNvSpPr>
            <a:spLocks noGrp="1"/>
          </p:cNvSpPr>
          <p:nvPr>
            <p:ph type="sldNum" sz="quarter" idx="12"/>
          </p:nvPr>
        </p:nvSpPr>
        <p:spPr/>
        <p:txBody>
          <a:bodyPr/>
          <a:lstStyle>
            <a:lvl1pPr>
              <a:defRPr/>
            </a:lvl1pPr>
          </a:lstStyle>
          <a:p>
            <a:pPr>
              <a:defRPr/>
            </a:pPr>
            <a:fld id="{59557261-670D-4CD7-B7FB-FC6548E82443}" type="slidenum">
              <a:rPr lang="en-US"/>
              <a:pPr>
                <a:defRPr/>
              </a:pPr>
              <a:t>‹#›</a:t>
            </a:fld>
            <a:endParaRPr lang="en-US" dirty="0"/>
          </a:p>
        </p:txBody>
      </p:sp>
    </p:spTree>
    <p:extLst>
      <p:ext uri="{BB962C8B-B14F-4D97-AF65-F5344CB8AC3E}">
        <p14:creationId xmlns:p14="http://schemas.microsoft.com/office/powerpoint/2010/main" val="4236710570"/>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E95CB56-9362-4942-8157-63302641973A}" type="datetime1">
              <a:rPr lang="en-US"/>
              <a:pPr>
                <a:defRPr/>
              </a:pPr>
              <a:t>15-05-20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CA" dirty="0"/>
          </a:p>
        </p:txBody>
      </p:sp>
      <p:sp>
        <p:nvSpPr>
          <p:cNvPr id="4" name="Slide Number Placeholder 3"/>
          <p:cNvSpPr>
            <a:spLocks noGrp="1"/>
          </p:cNvSpPr>
          <p:nvPr>
            <p:ph type="sldNum" sz="quarter" idx="12"/>
          </p:nvPr>
        </p:nvSpPr>
        <p:spPr/>
        <p:txBody>
          <a:bodyPr/>
          <a:lstStyle>
            <a:lvl1pPr>
              <a:defRPr/>
            </a:lvl1pPr>
          </a:lstStyle>
          <a:p>
            <a:pPr>
              <a:defRPr/>
            </a:pPr>
            <a:fld id="{99E0C970-3BCF-48CC-ABEC-67A7826F39E8}" type="slidenum">
              <a:rPr lang="en-US"/>
              <a:pPr>
                <a:defRPr/>
              </a:pPr>
              <a:t>‹#›</a:t>
            </a:fld>
            <a:endParaRPr lang="en-US" dirty="0"/>
          </a:p>
        </p:txBody>
      </p:sp>
    </p:spTree>
    <p:extLst>
      <p:ext uri="{BB962C8B-B14F-4D97-AF65-F5344CB8AC3E}">
        <p14:creationId xmlns:p14="http://schemas.microsoft.com/office/powerpoint/2010/main" val="248840433"/>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D0D00CC-EB07-4035-93A3-EB763DE576B9}" type="datetime1">
              <a:rPr lang="en-US"/>
              <a:pPr>
                <a:defRPr/>
              </a:pPr>
              <a:t>15-05-20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CA" dirty="0"/>
          </a:p>
        </p:txBody>
      </p:sp>
      <p:sp>
        <p:nvSpPr>
          <p:cNvPr id="7" name="Slide Number Placeholder 6"/>
          <p:cNvSpPr>
            <a:spLocks noGrp="1"/>
          </p:cNvSpPr>
          <p:nvPr>
            <p:ph type="sldNum" sz="quarter" idx="12"/>
          </p:nvPr>
        </p:nvSpPr>
        <p:spPr/>
        <p:txBody>
          <a:bodyPr/>
          <a:lstStyle>
            <a:lvl1pPr>
              <a:defRPr/>
            </a:lvl1pPr>
          </a:lstStyle>
          <a:p>
            <a:pPr>
              <a:defRPr/>
            </a:pPr>
            <a:fld id="{E4BDDE49-8AD4-4058-BE56-C5F76BEE3AE6}" type="slidenum">
              <a:rPr lang="en-US"/>
              <a:pPr>
                <a:defRPr/>
              </a:pPr>
              <a:t>‹#›</a:t>
            </a:fld>
            <a:endParaRPr lang="en-US" dirty="0"/>
          </a:p>
        </p:txBody>
      </p:sp>
    </p:spTree>
    <p:extLst>
      <p:ext uri="{BB962C8B-B14F-4D97-AF65-F5344CB8AC3E}">
        <p14:creationId xmlns:p14="http://schemas.microsoft.com/office/powerpoint/2010/main" val="162073174"/>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6" name="Footer Placeholder 5"/>
          <p:cNvSpPr>
            <a:spLocks noGrp="1"/>
          </p:cNvSpPr>
          <p:nvPr>
            <p:ph type="ftr" sz="quarter" idx="11"/>
          </p:nvPr>
        </p:nvSpPr>
        <p:spPr/>
        <p:txBody>
          <a:bodyPr/>
          <a:lstStyle>
            <a:lvl1pPr>
              <a:defRPr/>
            </a:lvl1pPr>
          </a:lstStyle>
          <a:p>
            <a:pPr>
              <a:defRPr/>
            </a:pPr>
            <a:endParaRPr lang="en-CA" dirty="0"/>
          </a:p>
        </p:txBody>
      </p:sp>
    </p:spTree>
    <p:extLst>
      <p:ext uri="{BB962C8B-B14F-4D97-AF65-F5344CB8AC3E}">
        <p14:creationId xmlns:p14="http://schemas.microsoft.com/office/powerpoint/2010/main" val="2335911682"/>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217687-234C-4364-8A56-62F1A186D7E4}" type="datetime1">
              <a:rPr lang="en-US"/>
              <a:pPr>
                <a:defRPr/>
              </a:pPr>
              <a:t>15-05-20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6EE75FF5-1873-4BE4-A829-1E9E5D7E5C36}" type="slidenum">
              <a:rPr lang="en-US"/>
              <a:pPr>
                <a:defRPr/>
              </a:pPr>
              <a:t>‹#›</a:t>
            </a:fld>
            <a:endParaRPr lang="en-US" dirty="0"/>
          </a:p>
        </p:txBody>
      </p:sp>
    </p:spTree>
    <p:extLst>
      <p:ext uri="{BB962C8B-B14F-4D97-AF65-F5344CB8AC3E}">
        <p14:creationId xmlns:p14="http://schemas.microsoft.com/office/powerpoint/2010/main" val="4075338349"/>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FFB8B1-78AA-4BAA-BB49-120D4C276AD4}" type="datetime1">
              <a:rPr lang="en-US"/>
              <a:pPr>
                <a:defRPr/>
              </a:pPr>
              <a:t>15-05-20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1F3AA418-F032-487A-AA1C-529599A0288F}" type="slidenum">
              <a:rPr lang="en-US"/>
              <a:pPr>
                <a:defRPr/>
              </a:pPr>
              <a:t>‹#›</a:t>
            </a:fld>
            <a:endParaRPr lang="en-US" dirty="0"/>
          </a:p>
        </p:txBody>
      </p:sp>
    </p:spTree>
    <p:extLst>
      <p:ext uri="{BB962C8B-B14F-4D97-AF65-F5344CB8AC3E}">
        <p14:creationId xmlns:p14="http://schemas.microsoft.com/office/powerpoint/2010/main" val="1800022396"/>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381750"/>
            <a:ext cx="2133600" cy="476250"/>
          </a:xfrm>
        </p:spPr>
        <p:txBody>
          <a:bodyPr/>
          <a:lstStyle>
            <a:lvl1pPr>
              <a:defRPr>
                <a:latin typeface="Calibri" pitchFamily="34" charset="0"/>
                <a:ea typeface="ＭＳ Ｐゴシック" pitchFamily="-111" charset="-128"/>
                <a:cs typeface="+mn-cs"/>
              </a:defRPr>
            </a:lvl1pPr>
          </a:lstStyle>
          <a:p>
            <a:pPr>
              <a:defRPr/>
            </a:pPr>
            <a:endParaRPr lang="en-CA" dirty="0"/>
          </a:p>
        </p:txBody>
      </p:sp>
      <p:sp>
        <p:nvSpPr>
          <p:cNvPr id="4" name="Footer Placeholder 3"/>
          <p:cNvSpPr>
            <a:spLocks noGrp="1"/>
          </p:cNvSpPr>
          <p:nvPr>
            <p:ph type="ftr" sz="quarter" idx="11"/>
          </p:nvPr>
        </p:nvSpPr>
        <p:spPr>
          <a:xfrm>
            <a:off x="5867400" y="6248400"/>
            <a:ext cx="2895600" cy="476250"/>
          </a:xfrm>
        </p:spPr>
        <p:txBody>
          <a:bodyPr/>
          <a:lstStyle>
            <a:lvl1pPr>
              <a:defRPr/>
            </a:lvl1pPr>
          </a:lstStyle>
          <a:p>
            <a:pPr>
              <a:defRPr/>
            </a:pPr>
            <a:r>
              <a:rPr lang="en-CA" dirty="0"/>
              <a:t>						</a:t>
            </a:r>
          </a:p>
        </p:txBody>
      </p:sp>
    </p:spTree>
    <p:extLst>
      <p:ext uri="{BB962C8B-B14F-4D97-AF65-F5344CB8AC3E}">
        <p14:creationId xmlns:p14="http://schemas.microsoft.com/office/powerpoint/2010/main" val="1942441130"/>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3B857CE-DDEE-4214-B43A-ED858D11A824}" type="datetimeFigureOut">
              <a:rPr lang="en-CA" smtClean="0">
                <a:solidFill>
                  <a:prstClr val="black">
                    <a:tint val="75000"/>
                  </a:prstClr>
                </a:solidFill>
                <a:latin typeface="Calibri"/>
              </a:rPr>
              <a:pPr/>
              <a:t>15-05-20</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3593AC4-41CC-4ABC-8719-7016B2BD1237}" type="slidenum">
              <a:rPr lang="en-CA" smtClean="0">
                <a:solidFill>
                  <a:prstClr val="black">
                    <a:tint val="75000"/>
                  </a:prstClr>
                </a:solidFill>
                <a:latin typeface="Calibri"/>
              </a:rPr>
              <a:pPr/>
              <a:t>‹#›</a:t>
            </a:fld>
            <a:endParaRPr lang="en-CA" dirty="0">
              <a:solidFill>
                <a:prstClr val="black">
                  <a:tint val="75000"/>
                </a:prstClr>
              </a:solidFill>
              <a:latin typeface="Calibri"/>
            </a:endParaRPr>
          </a:p>
        </p:txBody>
      </p:sp>
    </p:spTree>
    <p:extLst>
      <p:ext uri="{BB962C8B-B14F-4D97-AF65-F5344CB8AC3E}">
        <p14:creationId xmlns:p14="http://schemas.microsoft.com/office/powerpoint/2010/main" val="1169961940"/>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3B857CE-DDEE-4214-B43A-ED858D11A824}" type="datetimeFigureOut">
              <a:rPr lang="en-CA" smtClean="0">
                <a:solidFill>
                  <a:prstClr val="black">
                    <a:tint val="75000"/>
                  </a:prstClr>
                </a:solidFill>
                <a:latin typeface="Calibri"/>
              </a:rPr>
              <a:pPr/>
              <a:t>15-05-20</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3593AC4-41CC-4ABC-8719-7016B2BD1237}"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665539683"/>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B857CE-DDEE-4214-B43A-ED858D11A824}" type="datetimeFigureOut">
              <a:rPr lang="en-CA" smtClean="0">
                <a:solidFill>
                  <a:prstClr val="black">
                    <a:tint val="75000"/>
                  </a:prstClr>
                </a:solidFill>
                <a:latin typeface="Calibri"/>
              </a:rPr>
              <a:pPr/>
              <a:t>15-05-20</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3593AC4-41CC-4ABC-8719-7016B2BD1237}"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90923692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C7589370-059F-3E4F-81F1-10397DBFEFF8}" type="datetimeFigureOut">
              <a:rPr lang="fr-FR" smtClean="0"/>
              <a:t>15-05-19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D39C75-B714-3F44-82A8-0396AB3DD956}" type="slidenum">
              <a:rPr lang="fr-FR" smtClean="0"/>
              <a:t>‹#›</a:t>
            </a:fld>
            <a:endParaRPr lang="fr-FR"/>
          </a:p>
        </p:txBody>
      </p:sp>
    </p:spTree>
    <p:extLst>
      <p:ext uri="{BB962C8B-B14F-4D97-AF65-F5344CB8AC3E}">
        <p14:creationId xmlns:p14="http://schemas.microsoft.com/office/powerpoint/2010/main" val="3296576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3B857CE-DDEE-4214-B43A-ED858D11A824}" type="datetimeFigureOut">
              <a:rPr lang="en-CA" smtClean="0">
                <a:solidFill>
                  <a:prstClr val="black">
                    <a:tint val="75000"/>
                  </a:prstClr>
                </a:solidFill>
                <a:latin typeface="Calibri"/>
              </a:rPr>
              <a:pPr/>
              <a:t>15-05-20</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3593AC4-41CC-4ABC-8719-7016B2BD1237}"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771950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3B857CE-DDEE-4214-B43A-ED858D11A824}" type="datetimeFigureOut">
              <a:rPr lang="en-CA" smtClean="0">
                <a:solidFill>
                  <a:prstClr val="black">
                    <a:tint val="75000"/>
                  </a:prstClr>
                </a:solidFill>
                <a:latin typeface="Calibri"/>
              </a:rPr>
              <a:pPr/>
              <a:t>15-05-20</a:t>
            </a:fld>
            <a:endParaRPr lang="en-CA">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CA">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3593AC4-41CC-4ABC-8719-7016B2BD1237}"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4163288624"/>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3B857CE-DDEE-4214-B43A-ED858D11A824}" type="datetimeFigureOut">
              <a:rPr lang="en-CA" smtClean="0">
                <a:solidFill>
                  <a:prstClr val="black">
                    <a:tint val="75000"/>
                  </a:prstClr>
                </a:solidFill>
                <a:latin typeface="Calibri"/>
              </a:rPr>
              <a:pPr/>
              <a:t>15-05-20</a:t>
            </a:fld>
            <a:endParaRPr lang="en-CA">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CA">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3593AC4-41CC-4ABC-8719-7016B2BD1237}"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323572029"/>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857CE-DDEE-4214-B43A-ED858D11A824}" type="datetimeFigureOut">
              <a:rPr lang="en-CA" smtClean="0">
                <a:solidFill>
                  <a:prstClr val="black">
                    <a:tint val="75000"/>
                  </a:prstClr>
                </a:solidFill>
                <a:latin typeface="Calibri"/>
              </a:rPr>
              <a:pPr/>
              <a:t>15-05-20</a:t>
            </a:fld>
            <a:endParaRPr lang="en-CA">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CA">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3593AC4-41CC-4ABC-8719-7016B2BD1237}"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780679127"/>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B857CE-DDEE-4214-B43A-ED858D11A824}" type="datetimeFigureOut">
              <a:rPr lang="en-CA" smtClean="0">
                <a:solidFill>
                  <a:prstClr val="black">
                    <a:tint val="75000"/>
                  </a:prstClr>
                </a:solidFill>
                <a:latin typeface="Calibri"/>
              </a:rPr>
              <a:pPr/>
              <a:t>15-05-20</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3593AC4-41CC-4ABC-8719-7016B2BD1237}"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5035964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B857CE-DDEE-4214-B43A-ED858D11A824}" type="datetimeFigureOut">
              <a:rPr lang="en-CA" smtClean="0">
                <a:solidFill>
                  <a:prstClr val="black">
                    <a:tint val="75000"/>
                  </a:prstClr>
                </a:solidFill>
                <a:latin typeface="Calibri"/>
              </a:rPr>
              <a:pPr/>
              <a:t>15-05-20</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3593AC4-41CC-4ABC-8719-7016B2BD1237}"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485383285"/>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3B857CE-DDEE-4214-B43A-ED858D11A824}" type="datetimeFigureOut">
              <a:rPr lang="en-CA" smtClean="0">
                <a:solidFill>
                  <a:prstClr val="black">
                    <a:tint val="75000"/>
                  </a:prstClr>
                </a:solidFill>
                <a:latin typeface="Calibri"/>
              </a:rPr>
              <a:pPr/>
              <a:t>15-05-20</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3593AC4-41CC-4ABC-8719-7016B2BD1237}"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508934587"/>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3B857CE-DDEE-4214-B43A-ED858D11A824}" type="datetimeFigureOut">
              <a:rPr lang="en-CA" smtClean="0">
                <a:solidFill>
                  <a:prstClr val="black">
                    <a:tint val="75000"/>
                  </a:prstClr>
                </a:solidFill>
                <a:latin typeface="Calibri"/>
              </a:rPr>
              <a:pPr/>
              <a:t>15-05-20</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3593AC4-41CC-4ABC-8719-7016B2BD1237}"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366764526"/>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94D4953C-C653-8C4F-8BF3-5F2EEDE4654C}" type="datetime1">
              <a:rPr lang="en-CA" smtClean="0">
                <a:solidFill>
                  <a:prstClr val="black">
                    <a:lumMod val="50000"/>
                    <a:lumOff val="50000"/>
                  </a:prstClr>
                </a:solidFill>
                <a:latin typeface="Calisto MT"/>
              </a:rPr>
              <a:pPr/>
              <a:t>15-05-19</a:t>
            </a:fld>
            <a:endParaRPr lang="en-US">
              <a:solidFill>
                <a:prstClr val="black">
                  <a:lumMod val="50000"/>
                  <a:lumOff val="50000"/>
                </a:prstClr>
              </a:solidFill>
              <a:latin typeface="Calisto MT"/>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latin typeface="Calisto MT"/>
            </a:endParaRPr>
          </a:p>
        </p:txBody>
      </p:sp>
      <p:sp>
        <p:nvSpPr>
          <p:cNvPr id="6" name="Slide Number Placeholder 5"/>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a:t>
            </a:fld>
            <a:endParaRPr lang="en-US">
              <a:solidFill>
                <a:prstClr val="black">
                  <a:lumMod val="50000"/>
                  <a:lumOff val="50000"/>
                </a:prstClr>
              </a:solidFill>
              <a:latin typeface="Calisto MT"/>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80B606"/>
                </a:solidFill>
                <a:latin typeface="Wingdings" pitchFamily="2" charset="2"/>
              </a:rPr>
              <a:t>S</a:t>
            </a:r>
          </a:p>
        </p:txBody>
      </p:sp>
    </p:spTree>
    <p:extLst>
      <p:ext uri="{BB962C8B-B14F-4D97-AF65-F5344CB8AC3E}">
        <p14:creationId xmlns:p14="http://schemas.microsoft.com/office/powerpoint/2010/main" val="154845804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3E3FA37B-2C06-3946-92DE-24EEC7775C3C}" type="datetime1">
              <a:rPr lang="en-CA" smtClean="0">
                <a:solidFill>
                  <a:prstClr val="black">
                    <a:lumMod val="50000"/>
                    <a:lumOff val="50000"/>
                  </a:prstClr>
                </a:solidFill>
                <a:latin typeface="Calisto MT"/>
              </a:rPr>
              <a:pPr/>
              <a:t>15-05-19</a:t>
            </a:fld>
            <a:endParaRPr lang="en-US">
              <a:solidFill>
                <a:prstClr val="black">
                  <a:lumMod val="50000"/>
                  <a:lumOff val="50000"/>
                </a:prstClr>
              </a:solidFill>
              <a:latin typeface="Calisto MT"/>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latin typeface="Calisto MT"/>
            </a:endParaRPr>
          </a:p>
        </p:txBody>
      </p:sp>
      <p:sp>
        <p:nvSpPr>
          <p:cNvPr id="6" name="Slide Number Placeholder 5"/>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4262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C7589370-059F-3E4F-81F1-10397DBFEFF8}" type="datetimeFigureOut">
              <a:rPr lang="fr-FR" smtClean="0"/>
              <a:t>15-05-19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D39C75-B714-3F44-82A8-0396AB3DD956}" type="slidenum">
              <a:rPr lang="fr-FR" smtClean="0"/>
              <a:t>‹#›</a:t>
            </a:fld>
            <a:endParaRPr lang="fr-FR"/>
          </a:p>
        </p:txBody>
      </p:sp>
    </p:spTree>
    <p:extLst>
      <p:ext uri="{BB962C8B-B14F-4D97-AF65-F5344CB8AC3E}">
        <p14:creationId xmlns:p14="http://schemas.microsoft.com/office/powerpoint/2010/main" val="35472038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8D5C67A3-E4F6-2D40-965D-6EE2E8BFEA3D}" type="datetime1">
              <a:rPr lang="en-CA" smtClean="0">
                <a:solidFill>
                  <a:prstClr val="white"/>
                </a:solidFill>
                <a:latin typeface="Calisto MT"/>
              </a:rPr>
              <a:pPr/>
              <a:t>15-05-19</a:t>
            </a:fld>
            <a:endParaRPr lang="en-US">
              <a:solidFill>
                <a:prstClr val="white"/>
              </a:solidFill>
              <a:latin typeface="Calisto MT"/>
            </a:endParaRPr>
          </a:p>
        </p:txBody>
      </p:sp>
      <p:sp>
        <p:nvSpPr>
          <p:cNvPr id="5" name="Footer Placeholder 4"/>
          <p:cNvSpPr>
            <a:spLocks noGrp="1"/>
          </p:cNvSpPr>
          <p:nvPr>
            <p:ph type="ftr" sz="quarter" idx="11"/>
          </p:nvPr>
        </p:nvSpPr>
        <p:spPr>
          <a:xfrm>
            <a:off x="7238999" y="6356350"/>
            <a:ext cx="1446213" cy="365125"/>
          </a:xfrm>
        </p:spPr>
        <p:txBody>
          <a:bodyPr/>
          <a:lstStyle/>
          <a:p>
            <a:endParaRPr lang="en-US">
              <a:solidFill>
                <a:prstClr val="black">
                  <a:lumMod val="50000"/>
                  <a:lumOff val="50000"/>
                </a:prstClr>
              </a:solidFill>
              <a:latin typeface="Calisto MT"/>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D18454C-A850-B044-8EEB-2F0B29621688}" type="slidenum">
              <a:rPr lang="en-US" smtClean="0">
                <a:solidFill>
                  <a:prstClr val="white"/>
                </a:solidFill>
                <a:latin typeface="Calisto MT"/>
              </a:rPr>
              <a:pPr/>
              <a:t>‹#›</a:t>
            </a:fld>
            <a:endParaRPr lang="en-US">
              <a:solidFill>
                <a:prstClr val="white"/>
              </a:solidFill>
              <a:latin typeface="Calisto MT"/>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80B606"/>
                </a:solidFill>
                <a:latin typeface="Wingdings" pitchFamily="2" charset="2"/>
              </a:rPr>
              <a:t>S</a:t>
            </a:r>
          </a:p>
        </p:txBody>
      </p:sp>
    </p:spTree>
    <p:extLst>
      <p:ext uri="{BB962C8B-B14F-4D97-AF65-F5344CB8AC3E}">
        <p14:creationId xmlns:p14="http://schemas.microsoft.com/office/powerpoint/2010/main" val="280168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16C15031-07AA-914F-AFBE-D504C25D2B99}" type="datetime1">
              <a:rPr lang="en-CA" smtClean="0">
                <a:solidFill>
                  <a:prstClr val="black">
                    <a:lumMod val="50000"/>
                    <a:lumOff val="50000"/>
                  </a:prstClr>
                </a:solidFill>
                <a:latin typeface="Calisto MT"/>
              </a:rPr>
              <a:pPr/>
              <a:t>15-05-19</a:t>
            </a:fld>
            <a:endParaRPr lang="en-US">
              <a:solidFill>
                <a:prstClr val="black">
                  <a:lumMod val="50000"/>
                  <a:lumOff val="50000"/>
                </a:prstClr>
              </a:solidFill>
              <a:latin typeface="Calisto MT"/>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latin typeface="Calisto MT"/>
            </a:endParaRPr>
          </a:p>
        </p:txBody>
      </p:sp>
      <p:sp>
        <p:nvSpPr>
          <p:cNvPr id="7" name="Slide Number Placeholder 6"/>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41743266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FF95BFA6-D631-AE49-9D9B-9B35A201633D}" type="datetime1">
              <a:rPr lang="en-CA" smtClean="0">
                <a:solidFill>
                  <a:prstClr val="black">
                    <a:lumMod val="50000"/>
                    <a:lumOff val="50000"/>
                  </a:prstClr>
                </a:solidFill>
                <a:latin typeface="Calisto MT"/>
              </a:rPr>
              <a:pPr/>
              <a:t>15-05-19</a:t>
            </a:fld>
            <a:endParaRPr lang="en-US">
              <a:solidFill>
                <a:prstClr val="black">
                  <a:lumMod val="50000"/>
                  <a:lumOff val="50000"/>
                </a:prstClr>
              </a:solidFill>
              <a:latin typeface="Calisto MT"/>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latin typeface="Calisto MT"/>
            </a:endParaRPr>
          </a:p>
        </p:txBody>
      </p:sp>
      <p:sp>
        <p:nvSpPr>
          <p:cNvPr id="9" name="Slide Number Placeholder 8"/>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2349248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FA28714B-C249-434A-A319-D00AEA5D8762}" type="datetime1">
              <a:rPr lang="en-CA" smtClean="0">
                <a:solidFill>
                  <a:prstClr val="black">
                    <a:lumMod val="50000"/>
                    <a:lumOff val="50000"/>
                  </a:prstClr>
                </a:solidFill>
                <a:latin typeface="Calisto MT"/>
              </a:rPr>
              <a:pPr/>
              <a:t>15-05-19</a:t>
            </a:fld>
            <a:endParaRPr lang="en-US">
              <a:solidFill>
                <a:prstClr val="black">
                  <a:lumMod val="50000"/>
                  <a:lumOff val="50000"/>
                </a:prstClr>
              </a:solidFill>
              <a:latin typeface="Calisto MT"/>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latin typeface="Calisto MT"/>
            </a:endParaRPr>
          </a:p>
        </p:txBody>
      </p:sp>
      <p:sp>
        <p:nvSpPr>
          <p:cNvPr id="7" name="Slide Number Placeholder 6"/>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a:t>
            </a:fld>
            <a:endParaRPr lang="en-US">
              <a:solidFill>
                <a:prstClr val="black">
                  <a:lumMod val="50000"/>
                  <a:lumOff val="50000"/>
                </a:prstClr>
              </a:solidFill>
              <a:latin typeface="Calisto MT"/>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extLst>
      <p:ext uri="{BB962C8B-B14F-4D97-AF65-F5344CB8AC3E}">
        <p14:creationId xmlns:p14="http://schemas.microsoft.com/office/powerpoint/2010/main" val="1297145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FC8B547E-099E-E645-9701-770ADC9E5CED}" type="datetime1">
              <a:rPr lang="en-CA" smtClean="0">
                <a:solidFill>
                  <a:prstClr val="black">
                    <a:lumMod val="50000"/>
                    <a:lumOff val="50000"/>
                  </a:prstClr>
                </a:solidFill>
                <a:latin typeface="Calisto MT"/>
              </a:rPr>
              <a:pPr/>
              <a:t>15-05-19</a:t>
            </a:fld>
            <a:endParaRPr lang="en-US">
              <a:solidFill>
                <a:prstClr val="black">
                  <a:lumMod val="50000"/>
                  <a:lumOff val="50000"/>
                </a:prstClr>
              </a:solidFill>
              <a:latin typeface="Calisto MT"/>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latin typeface="Calisto MT"/>
            </a:endParaRPr>
          </a:p>
        </p:txBody>
      </p:sp>
      <p:sp>
        <p:nvSpPr>
          <p:cNvPr id="7" name="Slide Number Placeholder 6"/>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a:t>
            </a:fld>
            <a:endParaRPr lang="en-US">
              <a:solidFill>
                <a:prstClr val="black">
                  <a:lumMod val="50000"/>
                  <a:lumOff val="50000"/>
                </a:prstClr>
              </a:solidFill>
              <a:latin typeface="Calisto MT"/>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extLst>
      <p:ext uri="{BB962C8B-B14F-4D97-AF65-F5344CB8AC3E}">
        <p14:creationId xmlns:p14="http://schemas.microsoft.com/office/powerpoint/2010/main" val="12554768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6155E07-F9D0-C842-8A51-3E4EB3113D0A}" type="datetime1">
              <a:rPr lang="en-CA" smtClean="0">
                <a:solidFill>
                  <a:prstClr val="black">
                    <a:lumMod val="50000"/>
                    <a:lumOff val="50000"/>
                  </a:prstClr>
                </a:solidFill>
                <a:latin typeface="Calisto MT"/>
              </a:rPr>
              <a:pPr/>
              <a:t>15-05-19</a:t>
            </a:fld>
            <a:endParaRPr lang="en-US">
              <a:solidFill>
                <a:prstClr val="black">
                  <a:lumMod val="50000"/>
                  <a:lumOff val="50000"/>
                </a:prstClr>
              </a:solidFill>
              <a:latin typeface="Calisto MT"/>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latin typeface="Calisto MT"/>
            </a:endParaRPr>
          </a:p>
        </p:txBody>
      </p:sp>
      <p:sp>
        <p:nvSpPr>
          <p:cNvPr id="7" name="Slide Number Placeholder 6"/>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a:t>
            </a:fld>
            <a:endParaRPr lang="en-US">
              <a:solidFill>
                <a:prstClr val="black">
                  <a:lumMod val="50000"/>
                  <a:lumOff val="50000"/>
                </a:prstClr>
              </a:solidFill>
              <a:latin typeface="Calisto MT"/>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extLst>
      <p:ext uri="{BB962C8B-B14F-4D97-AF65-F5344CB8AC3E}">
        <p14:creationId xmlns:p14="http://schemas.microsoft.com/office/powerpoint/2010/main" val="3572906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51A5C0FE-72A1-9E47-B80D-10ECC2BA610E}" type="datetime1">
              <a:rPr lang="en-CA" smtClean="0">
                <a:solidFill>
                  <a:prstClr val="black">
                    <a:lumMod val="50000"/>
                    <a:lumOff val="50000"/>
                  </a:prstClr>
                </a:solidFill>
                <a:latin typeface="Calisto MT"/>
              </a:rPr>
              <a:pPr/>
              <a:t>15-05-19</a:t>
            </a:fld>
            <a:endParaRPr lang="en-US">
              <a:solidFill>
                <a:prstClr val="black">
                  <a:lumMod val="50000"/>
                  <a:lumOff val="50000"/>
                </a:prstClr>
              </a:solidFill>
              <a:latin typeface="Calisto MT"/>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latin typeface="Calisto MT"/>
            </a:endParaRPr>
          </a:p>
        </p:txBody>
      </p:sp>
      <p:sp>
        <p:nvSpPr>
          <p:cNvPr id="5" name="Slide Number Placeholder 4"/>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14268347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32DC3-695E-704C-84DC-AB1D2C690647}" type="datetime1">
              <a:rPr lang="en-CA" smtClean="0">
                <a:solidFill>
                  <a:prstClr val="black">
                    <a:lumMod val="50000"/>
                    <a:lumOff val="50000"/>
                  </a:prstClr>
                </a:solidFill>
                <a:latin typeface="Calisto MT"/>
              </a:rPr>
              <a:pPr/>
              <a:t>15-05-19</a:t>
            </a:fld>
            <a:endParaRPr lang="en-US">
              <a:solidFill>
                <a:prstClr val="black">
                  <a:lumMod val="50000"/>
                  <a:lumOff val="50000"/>
                </a:prstClr>
              </a:solidFill>
              <a:latin typeface="Calisto MT"/>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latin typeface="Calisto MT"/>
            </a:endParaRPr>
          </a:p>
        </p:txBody>
      </p:sp>
      <p:sp>
        <p:nvSpPr>
          <p:cNvPr id="4" name="Slide Number Placeholder 3"/>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215861762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CA"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180B064-2138-5A4E-9532-E146F239E008}" type="datetime1">
              <a:rPr lang="en-CA" smtClean="0">
                <a:solidFill>
                  <a:prstClr val="white"/>
                </a:solidFill>
                <a:latin typeface="Calisto MT"/>
              </a:rPr>
              <a:pPr/>
              <a:t>15-05-19</a:t>
            </a:fld>
            <a:endParaRPr lang="en-US">
              <a:solidFill>
                <a:prstClr val="white"/>
              </a:solidFill>
              <a:latin typeface="Calisto MT"/>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latin typeface="Calisto MT"/>
            </a:endParaRPr>
          </a:p>
        </p:txBody>
      </p:sp>
      <p:sp>
        <p:nvSpPr>
          <p:cNvPr id="7" name="Slide Number Placeholder 6"/>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3394596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1CA661AE-D1B2-B74D-B0F7-2033199A23B5}" type="datetime1">
              <a:rPr lang="en-CA" smtClean="0">
                <a:solidFill>
                  <a:prstClr val="white"/>
                </a:solidFill>
                <a:latin typeface="Calisto MT"/>
              </a:rPr>
              <a:pPr/>
              <a:t>15-05-19</a:t>
            </a:fld>
            <a:endParaRPr lang="en-US">
              <a:solidFill>
                <a:prstClr val="white"/>
              </a:solidFill>
              <a:latin typeface="Calisto MT"/>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latin typeface="Calisto MT"/>
            </a:endParaRPr>
          </a:p>
        </p:txBody>
      </p:sp>
      <p:sp>
        <p:nvSpPr>
          <p:cNvPr id="7" name="Slide Number Placeholder 6"/>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a:t>
            </a:fld>
            <a:endParaRPr lang="en-US">
              <a:solidFill>
                <a:prstClr val="black">
                  <a:lumMod val="50000"/>
                  <a:lumOff val="50000"/>
                </a:prstClr>
              </a:solidFill>
              <a:latin typeface="Calisto MT"/>
            </a:endParaRP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Tree>
    <p:extLst>
      <p:ext uri="{BB962C8B-B14F-4D97-AF65-F5344CB8AC3E}">
        <p14:creationId xmlns:p14="http://schemas.microsoft.com/office/powerpoint/2010/main" val="4262775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C7589370-059F-3E4F-81F1-10397DBFEFF8}" type="datetimeFigureOut">
              <a:rPr lang="fr-FR" smtClean="0"/>
              <a:t>15-05-19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D39C75-B714-3F44-82A8-0396AB3DD956}" type="slidenum">
              <a:rPr lang="fr-FR" smtClean="0"/>
              <a:t>‹#›</a:t>
            </a:fld>
            <a:endParaRPr lang="fr-FR"/>
          </a:p>
        </p:txBody>
      </p:sp>
    </p:spTree>
    <p:extLst>
      <p:ext uri="{BB962C8B-B14F-4D97-AF65-F5344CB8AC3E}">
        <p14:creationId xmlns:p14="http://schemas.microsoft.com/office/powerpoint/2010/main" val="29786497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E5E20F31-6BE8-3F47-AA78-40734758542B}" type="datetime1">
              <a:rPr lang="en-CA" smtClean="0">
                <a:solidFill>
                  <a:prstClr val="white"/>
                </a:solidFill>
                <a:latin typeface="Calisto MT"/>
              </a:rPr>
              <a:pPr/>
              <a:t>15-05-19</a:t>
            </a:fld>
            <a:endParaRPr lang="en-US">
              <a:solidFill>
                <a:prstClr val="white"/>
              </a:solidFill>
              <a:latin typeface="Calisto MT"/>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latin typeface="Calisto MT"/>
            </a:endParaRPr>
          </a:p>
        </p:txBody>
      </p:sp>
      <p:sp>
        <p:nvSpPr>
          <p:cNvPr id="7" name="Slide Number Placeholder 6"/>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a:t>
            </a:fld>
            <a:endParaRPr lang="en-US">
              <a:solidFill>
                <a:prstClr val="black">
                  <a:lumMod val="50000"/>
                  <a:lumOff val="50000"/>
                </a:prstClr>
              </a:solidFill>
              <a:latin typeface="Calisto MT"/>
            </a:endParaRP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CA"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CA" smtClean="0"/>
              <a:t>Drag picture to placeholder or click icon to add</a:t>
            </a:r>
            <a:endParaRPr/>
          </a:p>
        </p:txBody>
      </p:sp>
    </p:spTree>
    <p:extLst>
      <p:ext uri="{BB962C8B-B14F-4D97-AF65-F5344CB8AC3E}">
        <p14:creationId xmlns:p14="http://schemas.microsoft.com/office/powerpoint/2010/main" val="10733329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5D5C238D-7DC3-664E-B18C-DC8CB6549441}" type="datetime1">
              <a:rPr lang="en-CA" smtClean="0">
                <a:solidFill>
                  <a:prstClr val="black">
                    <a:lumMod val="50000"/>
                    <a:lumOff val="50000"/>
                  </a:prstClr>
                </a:solidFill>
                <a:latin typeface="Calisto MT"/>
              </a:rPr>
              <a:pPr/>
              <a:t>15-05-19</a:t>
            </a:fld>
            <a:endParaRPr lang="en-US">
              <a:solidFill>
                <a:prstClr val="black">
                  <a:lumMod val="50000"/>
                  <a:lumOff val="50000"/>
                </a:prstClr>
              </a:solidFill>
              <a:latin typeface="Calisto MT"/>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latin typeface="Calisto MT"/>
            </a:endParaRPr>
          </a:p>
        </p:txBody>
      </p:sp>
      <p:sp>
        <p:nvSpPr>
          <p:cNvPr id="6" name="Slide Number Placeholder 5"/>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8795085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EF16238-57DB-AB4E-98DA-275286CBA8D4}" type="datetime1">
              <a:rPr lang="en-CA" smtClean="0">
                <a:solidFill>
                  <a:prstClr val="black">
                    <a:lumMod val="50000"/>
                    <a:lumOff val="50000"/>
                  </a:prstClr>
                </a:solidFill>
                <a:latin typeface="Calisto MT"/>
              </a:rPr>
              <a:pPr/>
              <a:t>15-05-19</a:t>
            </a:fld>
            <a:endParaRPr lang="en-US">
              <a:solidFill>
                <a:prstClr val="black">
                  <a:lumMod val="50000"/>
                  <a:lumOff val="50000"/>
                </a:prstClr>
              </a:solidFill>
              <a:latin typeface="Calisto MT"/>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latin typeface="Calisto MT"/>
            </a:endParaRPr>
          </a:p>
        </p:txBody>
      </p:sp>
      <p:sp>
        <p:nvSpPr>
          <p:cNvPr id="6" name="Slide Number Placeholder 5"/>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39634523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9413AF-4605-0C41-8491-915F24BD9B03}" type="datetime1">
              <a:rPr lang="en-CA" smtClean="0">
                <a:solidFill>
                  <a:prstClr val="black">
                    <a:lumMod val="50000"/>
                    <a:lumOff val="50000"/>
                  </a:prstClr>
                </a:solidFill>
                <a:latin typeface="Calisto MT"/>
              </a:rPr>
              <a:pPr/>
              <a:t>15-05-19</a:t>
            </a:fld>
            <a:endParaRPr lang="en-US">
              <a:solidFill>
                <a:prstClr val="black">
                  <a:lumMod val="50000"/>
                  <a:lumOff val="50000"/>
                </a:prstClr>
              </a:solidFill>
              <a:latin typeface="Calisto MT"/>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latin typeface="Calisto MT"/>
            </a:endParaRPr>
          </a:p>
        </p:txBody>
      </p:sp>
      <p:sp>
        <p:nvSpPr>
          <p:cNvPr id="5" name="Slide Number Placeholder 4"/>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334302893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589370-059F-3E4F-81F1-10397DBFEFF8}" type="datetimeFigureOut">
              <a:rPr lang="fr-FR" smtClean="0"/>
              <a:t>15-05-19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D39C75-B714-3F44-82A8-0396AB3DD956}" type="slidenum">
              <a:rPr lang="fr-FR" smtClean="0"/>
              <a:t>‹#›</a:t>
            </a:fld>
            <a:endParaRPr lang="fr-FR"/>
          </a:p>
        </p:txBody>
      </p:sp>
    </p:spTree>
    <p:extLst>
      <p:ext uri="{BB962C8B-B14F-4D97-AF65-F5344CB8AC3E}">
        <p14:creationId xmlns:p14="http://schemas.microsoft.com/office/powerpoint/2010/main" val="204766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C7589370-059F-3E4F-81F1-10397DBFEFF8}" type="datetimeFigureOut">
              <a:rPr lang="fr-FR" smtClean="0"/>
              <a:t>15-05-19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D39C75-B714-3F44-82A8-0396AB3DD956}" type="slidenum">
              <a:rPr lang="fr-FR" smtClean="0"/>
              <a:t>‹#›</a:t>
            </a:fld>
            <a:endParaRPr lang="fr-FR"/>
          </a:p>
        </p:txBody>
      </p:sp>
    </p:spTree>
    <p:extLst>
      <p:ext uri="{BB962C8B-B14F-4D97-AF65-F5344CB8AC3E}">
        <p14:creationId xmlns:p14="http://schemas.microsoft.com/office/powerpoint/2010/main" val="148623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C7589370-059F-3E4F-81F1-10397DBFEFF8}" type="datetimeFigureOut">
              <a:rPr lang="fr-FR" smtClean="0"/>
              <a:t>15-05-19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D39C75-B714-3F44-82A8-0396AB3DD956}" type="slidenum">
              <a:rPr lang="fr-FR" smtClean="0"/>
              <a:t>‹#›</a:t>
            </a:fld>
            <a:endParaRPr lang="fr-FR"/>
          </a:p>
        </p:txBody>
      </p:sp>
    </p:spTree>
    <p:extLst>
      <p:ext uri="{BB962C8B-B14F-4D97-AF65-F5344CB8AC3E}">
        <p14:creationId xmlns:p14="http://schemas.microsoft.com/office/powerpoint/2010/main" val="19618622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theme" Target="../theme/theme3.xml"/><Relationship Id="rId15"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Relationship Id="rId14" Type="http://schemas.openxmlformats.org/officeDocument/2006/relationships/slideLayout" Target="../slideLayouts/slideLayout61.xml"/><Relationship Id="rId15" Type="http://schemas.openxmlformats.org/officeDocument/2006/relationships/slideLayout" Target="../slideLayouts/slideLayout62.xml"/><Relationship Id="rId16" Type="http://schemas.openxmlformats.org/officeDocument/2006/relationships/slideLayout" Target="../slideLayouts/slideLayout63.xml"/><Relationship Id="rId17"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89370-059F-3E4F-81F1-10397DBFEFF8}" type="datetimeFigureOut">
              <a:rPr lang="fr-FR" smtClean="0"/>
              <a:t>15-05-19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39C75-B714-3F44-82A8-0396AB3DD956}" type="slidenum">
              <a:rPr lang="fr-FR" smtClean="0"/>
              <a:t>‹#›</a:t>
            </a:fld>
            <a:endParaRPr lang="fr-FR"/>
          </a:p>
        </p:txBody>
      </p:sp>
    </p:spTree>
    <p:extLst>
      <p:ext uri="{BB962C8B-B14F-4D97-AF65-F5344CB8AC3E}">
        <p14:creationId xmlns:p14="http://schemas.microsoft.com/office/powerpoint/2010/main" val="65368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1596FC8-EED3-44D6-8084-2E0B637E6AFD}" type="datetime1">
              <a:rPr lang="en-CA" smtClean="0">
                <a:solidFill>
                  <a:prstClr val="black">
                    <a:tint val="75000"/>
                  </a:prstClr>
                </a:solidFill>
                <a:latin typeface="Calibri"/>
              </a:rPr>
              <a:pPr defTabSz="914400"/>
              <a:t>15-05-19</a:t>
            </a:fld>
            <a:endParaRPr lang="en-CA">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71BCD0F-07ED-45A2-82CF-C62A946395BB}" type="slidenum">
              <a:rPr lang="en-CA" smtClean="0">
                <a:solidFill>
                  <a:prstClr val="black">
                    <a:tint val="75000"/>
                  </a:prstClr>
                </a:solidFill>
                <a:latin typeface="Calibri"/>
              </a:rPr>
              <a:pPr defTabSz="914400"/>
              <a:t>‹#›</a:t>
            </a:fld>
            <a:endParaRPr lang="en-CA">
              <a:solidFill>
                <a:prstClr val="black">
                  <a:tint val="75000"/>
                </a:prstClr>
              </a:solidFill>
              <a:latin typeface="Calibri"/>
            </a:endParaRPr>
          </a:p>
        </p:txBody>
      </p:sp>
    </p:spTree>
    <p:extLst>
      <p:ext uri="{BB962C8B-B14F-4D97-AF65-F5344CB8AC3E}">
        <p14:creationId xmlns:p14="http://schemas.microsoft.com/office/powerpoint/2010/main" val="2370397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457200" y="61722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defRPr/>
            </a:pPr>
            <a:fld id="{1786A568-FA91-492B-BC4D-C11D1D5B4B79}" type="datetime1">
              <a:rPr lang="en-US">
                <a:ea typeface="ＭＳ Ｐゴシック" charset="-128"/>
              </a:rPr>
              <a:pPr fontAlgn="base">
                <a:spcBef>
                  <a:spcPct val="0"/>
                </a:spcBef>
                <a:spcAft>
                  <a:spcPct val="0"/>
                </a:spcAft>
                <a:defRPr/>
              </a:pPr>
              <a:t>15-05-20</a:t>
            </a:fld>
            <a:endParaRPr lang="en-US" dirty="0">
              <a:ea typeface="ＭＳ Ｐゴシック" charset="-128"/>
            </a:endParaRPr>
          </a:p>
        </p:txBody>
      </p:sp>
      <p:sp>
        <p:nvSpPr>
          <p:cNvPr id="16" name="Footer Placeholder 4"/>
          <p:cNvSpPr>
            <a:spLocks noGrp="1"/>
          </p:cNvSpPr>
          <p:nvPr>
            <p:ph type="ftr" sz="quarter" idx="3"/>
          </p:nvPr>
        </p:nvSpPr>
        <p:spPr>
          <a:xfrm>
            <a:off x="3124200" y="61722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11" charset="-128"/>
                <a:cs typeface="+mn-cs"/>
              </a:defRPr>
            </a:lvl1pPr>
          </a:lstStyle>
          <a:p>
            <a:pPr fontAlgn="base">
              <a:spcBef>
                <a:spcPct val="0"/>
              </a:spcBef>
              <a:spcAft>
                <a:spcPct val="0"/>
              </a:spcAft>
              <a:defRPr/>
            </a:pPr>
            <a:r>
              <a:rPr lang="en-US" dirty="0"/>
              <a:t>Toronto Foundation for Student Success</a:t>
            </a:r>
          </a:p>
        </p:txBody>
      </p:sp>
      <p:sp>
        <p:nvSpPr>
          <p:cNvPr id="17" name="Slide Number Placeholder 5"/>
          <p:cNvSpPr>
            <a:spLocks noGrp="1"/>
          </p:cNvSpPr>
          <p:nvPr>
            <p:ph type="sldNum" sz="quarter" idx="4"/>
          </p:nvPr>
        </p:nvSpPr>
        <p:spPr>
          <a:xfrm>
            <a:off x="6553200" y="61722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defRPr/>
            </a:pPr>
            <a:fld id="{9AD7AFBF-9761-4926-B14C-59B4A8035E64}" type="slidenum">
              <a:rPr lang="en-US">
                <a:ea typeface="ＭＳ Ｐゴシック" charset="-128"/>
              </a:rPr>
              <a:pPr fontAlgn="base">
                <a:spcBef>
                  <a:spcPct val="0"/>
                </a:spcBef>
                <a:spcAft>
                  <a:spcPct val="0"/>
                </a:spcAft>
                <a:defRPr/>
              </a:pPr>
              <a:t>‹#›</a:t>
            </a:fld>
            <a:endParaRPr lang="en-US" dirty="0">
              <a:ea typeface="ＭＳ Ｐゴシック" charset="-128"/>
            </a:endParaRPr>
          </a:p>
        </p:txBody>
      </p:sp>
      <p:sp>
        <p:nvSpPr>
          <p:cNvPr id="19" name="Rectangle 3"/>
          <p:cNvSpPr>
            <a:spLocks noChangeArrowheads="1"/>
          </p:cNvSpPr>
          <p:nvPr userDrawn="1"/>
        </p:nvSpPr>
        <p:spPr bwMode="auto">
          <a:xfrm flipV="1">
            <a:off x="0" y="6553200"/>
            <a:ext cx="9144000" cy="304800"/>
          </a:xfrm>
          <a:prstGeom prst="rect">
            <a:avLst/>
          </a:prstGeom>
          <a:solidFill>
            <a:schemeClr val="tx1">
              <a:lumMod val="65000"/>
              <a:lumOff val="35000"/>
            </a:schemeClr>
          </a:solidFill>
          <a:ln w="9525">
            <a:noFill/>
            <a:miter lim="800000"/>
            <a:headEnd/>
            <a:tailEnd/>
          </a:ln>
        </p:spPr>
        <p:txBody>
          <a:bodyPr wrap="none" anchor="ctr"/>
          <a:lstStyle/>
          <a:p>
            <a:pPr fontAlgn="base">
              <a:spcBef>
                <a:spcPct val="0"/>
              </a:spcBef>
              <a:spcAft>
                <a:spcPct val="0"/>
              </a:spcAft>
              <a:defRPr/>
            </a:pPr>
            <a:endParaRPr lang="en-CA" dirty="0">
              <a:solidFill>
                <a:prstClr val="black"/>
              </a:solidFill>
              <a:latin typeface="Times" pitchFamily="18" charset="0"/>
              <a:ea typeface="ＭＳ Ｐゴシック" pitchFamily="-111" charset="-128"/>
            </a:endParaRPr>
          </a:p>
        </p:txBody>
      </p:sp>
      <p:pic>
        <p:nvPicPr>
          <p:cNvPr id="1030" name="Picture 9" descr="TFSS_logo_squares.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05800" y="6634163"/>
            <a:ext cx="7334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3"/>
          <p:cNvSpPr>
            <a:spLocks noChangeArrowheads="1"/>
          </p:cNvSpPr>
          <p:nvPr userDrawn="1"/>
        </p:nvSpPr>
        <p:spPr bwMode="auto">
          <a:xfrm flipV="1">
            <a:off x="0" y="0"/>
            <a:ext cx="9144000" cy="457200"/>
          </a:xfrm>
          <a:prstGeom prst="rect">
            <a:avLst/>
          </a:prstGeom>
          <a:solidFill>
            <a:srgbClr val="3EA03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CA" dirty="0">
              <a:solidFill>
                <a:prstClr val="black"/>
              </a:solidFill>
              <a:latin typeface="Calibri"/>
              <a:ea typeface="ＭＳ Ｐゴシック" charset="-128"/>
            </a:endParaRPr>
          </a:p>
        </p:txBody>
      </p:sp>
    </p:spTree>
    <p:extLst>
      <p:ext uri="{BB962C8B-B14F-4D97-AF65-F5344CB8AC3E}">
        <p14:creationId xmlns:p14="http://schemas.microsoft.com/office/powerpoint/2010/main" val="29450238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3B857CE-DDEE-4214-B43A-ED858D11A824}" type="datetimeFigureOut">
              <a:rPr lang="en-CA" smtClean="0">
                <a:solidFill>
                  <a:prstClr val="black">
                    <a:tint val="75000"/>
                  </a:prstClr>
                </a:solidFill>
                <a:latin typeface="Calibri"/>
              </a:rPr>
              <a:pPr defTabSz="914400"/>
              <a:t>15-05-20</a:t>
            </a:fld>
            <a:endParaRPr lang="en-CA">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593AC4-41CC-4ABC-8719-7016B2BD1237}" type="slidenum">
              <a:rPr lang="en-CA" smtClean="0">
                <a:solidFill>
                  <a:prstClr val="black">
                    <a:tint val="75000"/>
                  </a:prstClr>
                </a:solidFill>
                <a:latin typeface="Calibri"/>
              </a:rPr>
              <a:pPr defTabSz="914400"/>
              <a:t>‹#›</a:t>
            </a:fld>
            <a:endParaRPr lang="en-CA">
              <a:solidFill>
                <a:prstClr val="black">
                  <a:tint val="75000"/>
                </a:prstClr>
              </a:solidFill>
              <a:latin typeface="Calibri"/>
            </a:endParaRPr>
          </a:p>
        </p:txBody>
      </p:sp>
    </p:spTree>
    <p:extLst>
      <p:ext uri="{BB962C8B-B14F-4D97-AF65-F5344CB8AC3E}">
        <p14:creationId xmlns:p14="http://schemas.microsoft.com/office/powerpoint/2010/main" val="32545422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E9C1A9ED-5338-3F4D-A8CB-4A5DB805E30C}" type="datetime1">
              <a:rPr lang="en-CA" smtClean="0">
                <a:solidFill>
                  <a:prstClr val="black">
                    <a:lumMod val="50000"/>
                    <a:lumOff val="50000"/>
                  </a:prstClr>
                </a:solidFill>
                <a:latin typeface="Calisto MT"/>
              </a:rPr>
              <a:pPr/>
              <a:t>15-05-19</a:t>
            </a:fld>
            <a:endParaRPr lang="en-US">
              <a:solidFill>
                <a:prstClr val="black">
                  <a:lumMod val="50000"/>
                  <a:lumOff val="50000"/>
                </a:prstClr>
              </a:solidFill>
              <a:latin typeface="Calisto MT"/>
            </a:endParaRP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solidFill>
                <a:prstClr val="black">
                  <a:lumMod val="50000"/>
                  <a:lumOff val="50000"/>
                </a:prstClr>
              </a:solidFill>
              <a:latin typeface="Calisto MT"/>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4D18454C-A850-B044-8EEB-2F0B29621688}" type="slidenum">
              <a:rPr lang="en-US" smtClean="0">
                <a:solidFill>
                  <a:prstClr val="black">
                    <a:lumMod val="50000"/>
                    <a:lumOff val="50000"/>
                  </a:prstClr>
                </a:solidFill>
                <a:latin typeface="Calisto MT"/>
              </a:rPr>
              <a:pPr/>
              <a:t>‹#›</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1441623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3.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7.png"/><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7.png"/><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36.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24.png"/><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25.jpe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7.png"/><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7.png"/><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7.png"/><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7.png"/><Relationship Id="rId3" Type="http://schemas.openxmlformats.org/officeDocument/2006/relationships/hyperlink" Target="http://www.osnpn.c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www.tfss.ca/" TargetMode="External"/><Relationship Id="rId4" Type="http://schemas.openxmlformats.org/officeDocument/2006/relationships/hyperlink" Target="http://www.osnpn.ca/" TargetMode="External"/><Relationship Id="rId1" Type="http://schemas.openxmlformats.org/officeDocument/2006/relationships/slideLayout" Target="../slideLayouts/slideLayout37.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hyperlink" Target="http://www.osnpn.ca/" TargetMode="External"/><Relationship Id="rId4" Type="http://schemas.openxmlformats.org/officeDocument/2006/relationships/image" Target="../media/image30.jpeg"/><Relationship Id="rId1" Type="http://schemas.openxmlformats.org/officeDocument/2006/relationships/slideLayout" Target="../slideLayouts/slideLayout37.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9.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hyperlink" Target="http://www.cihr-irsc.gc.ca/" TargetMode="External"/><Relationship Id="rId5" Type="http://schemas.openxmlformats.org/officeDocument/2006/relationships/image" Target="../media/image35.png"/><Relationship Id="rId1" Type="http://schemas.openxmlformats.org/officeDocument/2006/relationships/slideLayout" Target="../slideLayouts/slideLayout49.xml"/><Relationship Id="rId2"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www.ontario.ca/" TargetMode="External"/><Relationship Id="rId4"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hyperlink" Target="mailto:tracy.mcmurray@ontario.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34151"/>
            <a:ext cx="9144000" cy="3055323"/>
          </a:xfrm>
          <a:prstGeom prst="rect">
            <a:avLst/>
          </a:prstGeom>
          <a:solidFill>
            <a:schemeClr val="accent5">
              <a:lumMod val="40000"/>
              <a:lumOff val="60000"/>
              <a:alpha val="65000"/>
            </a:schemeClr>
          </a:solidFill>
        </p:spPr>
        <p:txBody>
          <a:bodyPr wrap="square" rtlCol="0">
            <a:spAutoFit/>
          </a:bodyPr>
          <a:lstStyle/>
          <a:p>
            <a:endParaRPr lang="en-US" dirty="0"/>
          </a:p>
        </p:txBody>
      </p:sp>
      <p:sp>
        <p:nvSpPr>
          <p:cNvPr id="2" name="Title 1"/>
          <p:cNvSpPr>
            <a:spLocks noGrp="1"/>
          </p:cNvSpPr>
          <p:nvPr>
            <p:ph type="ctrTitle"/>
          </p:nvPr>
        </p:nvSpPr>
        <p:spPr>
          <a:xfrm>
            <a:off x="211213" y="497815"/>
            <a:ext cx="8949322" cy="1304789"/>
          </a:xfrm>
        </p:spPr>
        <p:txBody>
          <a:bodyPr>
            <a:noAutofit/>
          </a:bodyPr>
          <a:lstStyle/>
          <a:p>
            <a:r>
              <a:rPr lang="en-US" sz="2000" i="1" dirty="0" smtClean="0"/>
              <a:t/>
            </a:r>
            <a:br>
              <a:rPr lang="en-US" sz="2000" i="1" dirty="0" smtClean="0"/>
            </a:br>
            <a:r>
              <a:rPr lang="en-US" sz="2000" i="1" dirty="0" smtClean="0"/>
              <a:t/>
            </a:r>
            <a:br>
              <a:rPr lang="en-US" sz="2000" i="1" dirty="0" smtClean="0"/>
            </a:br>
            <a:r>
              <a:rPr lang="en-US" sz="1600" b="1" i="1" dirty="0" smtClean="0"/>
              <a:t>DIG </a:t>
            </a:r>
            <a:r>
              <a:rPr lang="en-US" sz="1600" b="1" i="1" dirty="0" smtClean="0"/>
              <a:t>INTO CANADA’S BIGGEST SCHOOL PROGRAM – ONTARIO</a:t>
            </a:r>
            <a:r>
              <a:rPr lang="en-US" sz="1600" b="1" i="1" dirty="0"/>
              <a:t/>
            </a:r>
            <a:br>
              <a:rPr lang="en-US" sz="1600" b="1" i="1" dirty="0"/>
            </a:br>
            <a:r>
              <a:rPr lang="en-US" sz="1600" b="1" i="1" dirty="0" smtClean="0"/>
              <a:t>-</a:t>
            </a:r>
            <a:r>
              <a:rPr lang="en-US" sz="1600" b="1" i="1" dirty="0" smtClean="0"/>
              <a:t>------------------------</a:t>
            </a:r>
            <a:br>
              <a:rPr lang="en-US" sz="1600" b="1" i="1" dirty="0" smtClean="0"/>
            </a:br>
            <a:r>
              <a:rPr lang="en-US" sz="1600" b="1" i="1" dirty="0" smtClean="0"/>
              <a:t>DANS LES COULISSES DU PLUS GRAND PROGRAMME ALIMENTAIRE SCOLAIRE AU CANADA: L’ONTARIO</a:t>
            </a:r>
            <a:endParaRPr lang="en-US" sz="1600" b="1" i="1" dirty="0"/>
          </a:p>
        </p:txBody>
      </p:sp>
      <p:sp>
        <p:nvSpPr>
          <p:cNvPr id="3" name="Subtitle 2"/>
          <p:cNvSpPr>
            <a:spLocks noGrp="1"/>
          </p:cNvSpPr>
          <p:nvPr>
            <p:ph type="subTitle" idx="1"/>
          </p:nvPr>
        </p:nvSpPr>
        <p:spPr>
          <a:xfrm>
            <a:off x="1083785" y="5106705"/>
            <a:ext cx="7428287" cy="1659319"/>
          </a:xfrm>
        </p:spPr>
        <p:txBody>
          <a:bodyPr>
            <a:normAutofit fontScale="77500" lnSpcReduction="20000"/>
          </a:bodyPr>
          <a:lstStyle/>
          <a:p>
            <a:r>
              <a:rPr lang="en-US" sz="1800" b="1" dirty="0" smtClean="0">
                <a:solidFill>
                  <a:schemeClr val="tx1"/>
                </a:solidFill>
              </a:rPr>
              <a:t>Thursday</a:t>
            </a:r>
            <a:r>
              <a:rPr lang="en-US" sz="1800" b="1" dirty="0" smtClean="0">
                <a:solidFill>
                  <a:schemeClr val="tx1"/>
                </a:solidFill>
              </a:rPr>
              <a:t>, MAY 21,  </a:t>
            </a:r>
            <a:r>
              <a:rPr lang="en-US" sz="1800" b="1" dirty="0" smtClean="0">
                <a:solidFill>
                  <a:schemeClr val="tx1"/>
                </a:solidFill>
              </a:rPr>
              <a:t>2015,  </a:t>
            </a:r>
            <a:r>
              <a:rPr lang="en-US" sz="1800" b="1" dirty="0" smtClean="0">
                <a:solidFill>
                  <a:schemeClr val="tx1"/>
                </a:solidFill>
              </a:rPr>
              <a:t>noon </a:t>
            </a:r>
            <a:r>
              <a:rPr lang="en-US" sz="1800" b="1" dirty="0" smtClean="0">
                <a:solidFill>
                  <a:schemeClr val="tx1"/>
                </a:solidFill>
              </a:rPr>
              <a:t>– </a:t>
            </a:r>
            <a:r>
              <a:rPr lang="en-US" sz="1800" b="1" dirty="0" smtClean="0">
                <a:solidFill>
                  <a:schemeClr val="tx1"/>
                </a:solidFill>
              </a:rPr>
              <a:t>1 </a:t>
            </a:r>
            <a:r>
              <a:rPr lang="en-US" sz="1800" b="1" dirty="0" smtClean="0">
                <a:solidFill>
                  <a:schemeClr val="tx1"/>
                </a:solidFill>
              </a:rPr>
              <a:t>PM EDT</a:t>
            </a:r>
          </a:p>
          <a:p>
            <a:r>
              <a:rPr lang="en-US" sz="1600" b="1" dirty="0" smtClean="0">
                <a:solidFill>
                  <a:schemeClr val="tx1"/>
                </a:solidFill>
              </a:rPr>
              <a:t>Hosted by Food Secure Canada</a:t>
            </a:r>
          </a:p>
          <a:p>
            <a:r>
              <a:rPr lang="en-US" sz="1600" b="1" dirty="0" smtClean="0">
                <a:solidFill>
                  <a:schemeClr val="tx1"/>
                </a:solidFill>
              </a:rPr>
              <a:t>-------------</a:t>
            </a:r>
          </a:p>
          <a:p>
            <a:r>
              <a:rPr lang="en-US" sz="1800" b="1" dirty="0" smtClean="0">
                <a:solidFill>
                  <a:schemeClr val="tx1"/>
                </a:solidFill>
              </a:rPr>
              <a:t>JEUDI,  </a:t>
            </a:r>
            <a:r>
              <a:rPr lang="en-US" sz="1800" b="1" dirty="0" smtClean="0">
                <a:solidFill>
                  <a:schemeClr val="tx1"/>
                </a:solidFill>
              </a:rPr>
              <a:t>21 </a:t>
            </a:r>
            <a:r>
              <a:rPr lang="en-US" sz="1800" b="1" dirty="0" smtClean="0">
                <a:solidFill>
                  <a:schemeClr val="tx1"/>
                </a:solidFill>
              </a:rPr>
              <a:t>MAI 2015, </a:t>
            </a:r>
            <a:r>
              <a:rPr lang="en-US" sz="1800" b="1" dirty="0" smtClean="0">
                <a:solidFill>
                  <a:schemeClr val="tx1"/>
                </a:solidFill>
              </a:rPr>
              <a:t>12 </a:t>
            </a:r>
            <a:r>
              <a:rPr lang="en-US" sz="1800" b="1" dirty="0" smtClean="0">
                <a:solidFill>
                  <a:schemeClr val="tx1"/>
                </a:solidFill>
              </a:rPr>
              <a:t>h – </a:t>
            </a:r>
            <a:r>
              <a:rPr lang="en-US" sz="1800" b="1" dirty="0" smtClean="0">
                <a:solidFill>
                  <a:schemeClr val="tx1"/>
                </a:solidFill>
              </a:rPr>
              <a:t>13 </a:t>
            </a:r>
            <a:r>
              <a:rPr lang="en-US" sz="1800" b="1" dirty="0" smtClean="0">
                <a:solidFill>
                  <a:schemeClr val="tx1"/>
                </a:solidFill>
              </a:rPr>
              <a:t>h </a:t>
            </a:r>
            <a:r>
              <a:rPr lang="en-US" sz="1800" b="1" dirty="0" err="1" smtClean="0">
                <a:solidFill>
                  <a:schemeClr val="tx1"/>
                </a:solidFill>
              </a:rPr>
              <a:t>Heure</a:t>
            </a:r>
            <a:r>
              <a:rPr lang="en-US" sz="1800" b="1" dirty="0" smtClean="0">
                <a:solidFill>
                  <a:schemeClr val="tx1"/>
                </a:solidFill>
              </a:rPr>
              <a:t> </a:t>
            </a:r>
            <a:r>
              <a:rPr lang="en-US" sz="1800" b="1" dirty="0" err="1" smtClean="0">
                <a:solidFill>
                  <a:schemeClr val="tx1"/>
                </a:solidFill>
              </a:rPr>
              <a:t>avancée</a:t>
            </a:r>
            <a:r>
              <a:rPr lang="en-US" sz="1800" b="1" dirty="0" smtClean="0">
                <a:solidFill>
                  <a:schemeClr val="tx1"/>
                </a:solidFill>
              </a:rPr>
              <a:t> de </a:t>
            </a:r>
            <a:r>
              <a:rPr lang="en-US" sz="1800" b="1" dirty="0" err="1" smtClean="0">
                <a:solidFill>
                  <a:schemeClr val="tx1"/>
                </a:solidFill>
              </a:rPr>
              <a:t>l’Est</a:t>
            </a:r>
            <a:r>
              <a:rPr lang="en-US" sz="1800" b="1" dirty="0" smtClean="0">
                <a:solidFill>
                  <a:schemeClr val="tx1"/>
                </a:solidFill>
              </a:rPr>
              <a:t/>
            </a:r>
            <a:br>
              <a:rPr lang="en-US" sz="1800" b="1" dirty="0" smtClean="0">
                <a:solidFill>
                  <a:schemeClr val="tx1"/>
                </a:solidFill>
              </a:rPr>
            </a:br>
            <a:r>
              <a:rPr lang="en-US" sz="1600" b="1" dirty="0" err="1" smtClean="0">
                <a:solidFill>
                  <a:schemeClr val="tx1"/>
                </a:solidFill>
              </a:rPr>
              <a:t>Organisé</a:t>
            </a:r>
            <a:r>
              <a:rPr lang="en-US" sz="1600" b="1" dirty="0" smtClean="0">
                <a:solidFill>
                  <a:schemeClr val="tx1"/>
                </a:solidFill>
              </a:rPr>
              <a:t> par le </a:t>
            </a:r>
            <a:r>
              <a:rPr lang="en-US" sz="1600" b="1" dirty="0" err="1">
                <a:solidFill>
                  <a:schemeClr val="tx1"/>
                </a:solidFill>
              </a:rPr>
              <a:t>R</a:t>
            </a:r>
            <a:r>
              <a:rPr lang="en-US" sz="1600" b="1" dirty="0" err="1" smtClean="0">
                <a:solidFill>
                  <a:schemeClr val="tx1"/>
                </a:solidFill>
              </a:rPr>
              <a:t>éseau</a:t>
            </a:r>
            <a:r>
              <a:rPr lang="en-US" sz="1600" b="1" dirty="0" smtClean="0">
                <a:solidFill>
                  <a:schemeClr val="tx1"/>
                </a:solidFill>
              </a:rPr>
              <a:t> pour </a:t>
            </a:r>
            <a:r>
              <a:rPr lang="en-US" sz="1600" b="1" dirty="0" err="1" smtClean="0">
                <a:solidFill>
                  <a:schemeClr val="tx1"/>
                </a:solidFill>
              </a:rPr>
              <a:t>une</a:t>
            </a:r>
            <a:r>
              <a:rPr lang="en-US" sz="1600" b="1" dirty="0" smtClean="0">
                <a:solidFill>
                  <a:schemeClr val="tx1"/>
                </a:solidFill>
              </a:rPr>
              <a:t> alimentation durable</a:t>
            </a:r>
          </a:p>
          <a:p>
            <a:r>
              <a:rPr lang="en-US" sz="1600" i="1" dirty="0" smtClean="0">
                <a:solidFill>
                  <a:schemeClr val="tx1"/>
                </a:solidFill>
              </a:rPr>
              <a:t>with </a:t>
            </a:r>
            <a:r>
              <a:rPr lang="en-US" sz="1600" i="1" dirty="0" smtClean="0">
                <a:solidFill>
                  <a:schemeClr val="tx1"/>
                </a:solidFill>
              </a:rPr>
              <a:t>/ Avec</a:t>
            </a:r>
          </a:p>
          <a:p>
            <a:r>
              <a:rPr lang="en-US" sz="1600" dirty="0" smtClean="0">
                <a:solidFill>
                  <a:schemeClr val="tx1"/>
                </a:solidFill>
              </a:rPr>
              <a:t>Student Nutrition programs for central and East Ontario- </a:t>
            </a:r>
            <a:r>
              <a:rPr lang="en-US" sz="1600" dirty="0" smtClean="0">
                <a:solidFill>
                  <a:schemeClr val="tx1"/>
                </a:solidFill>
              </a:rPr>
              <a:t>Farm to school BC </a:t>
            </a:r>
            <a:r>
              <a:rPr lang="en-US" sz="1600" dirty="0" smtClean="0">
                <a:solidFill>
                  <a:schemeClr val="tx1"/>
                </a:solidFill>
              </a:rPr>
              <a:t>– Ontario Ministry of children and Youth services – Ottawa school breakfast program – Public Health Ontario</a:t>
            </a:r>
            <a:endParaRPr lang="en-US" sz="1600" dirty="0" smtClean="0">
              <a:solidFill>
                <a:schemeClr val="tx1"/>
              </a:solidFill>
            </a:endParaRPr>
          </a:p>
          <a:p>
            <a:endParaRPr lang="en-US" dirty="0"/>
          </a:p>
        </p:txBody>
      </p:sp>
      <p:pic>
        <p:nvPicPr>
          <p:cNvPr id="7" name="Image 6"/>
          <p:cNvPicPr>
            <a:picLocks noChangeAspect="1"/>
          </p:cNvPicPr>
          <p:nvPr/>
        </p:nvPicPr>
        <p:blipFill>
          <a:blip r:embed="rId2"/>
          <a:stretch>
            <a:fillRect/>
          </a:stretch>
        </p:blipFill>
        <p:spPr>
          <a:xfrm>
            <a:off x="-1" y="0"/>
            <a:ext cx="3162657" cy="988330"/>
          </a:xfrm>
          <a:prstGeom prst="rect">
            <a:avLst/>
          </a:prstGeom>
        </p:spPr>
      </p:pic>
      <p:pic>
        <p:nvPicPr>
          <p:cNvPr id="4" name="Image 3"/>
          <p:cNvPicPr>
            <a:picLocks noChangeAspect="1"/>
          </p:cNvPicPr>
          <p:nvPr/>
        </p:nvPicPr>
        <p:blipFill>
          <a:blip r:embed="rId3"/>
          <a:stretch>
            <a:fillRect/>
          </a:stretch>
        </p:blipFill>
        <p:spPr>
          <a:xfrm>
            <a:off x="2362200" y="2005825"/>
            <a:ext cx="4678284" cy="3100880"/>
          </a:xfrm>
          <a:prstGeom prst="rect">
            <a:avLst/>
          </a:prstGeom>
        </p:spPr>
      </p:pic>
    </p:spTree>
    <p:extLst>
      <p:ext uri="{BB962C8B-B14F-4D97-AF65-F5344CB8AC3E}">
        <p14:creationId xmlns:p14="http://schemas.microsoft.com/office/powerpoint/2010/main" val="917029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6113"/>
          </a:xfrm>
          <a:prstGeom prst="rect">
            <a:avLst/>
          </a:prstGeom>
          <a:solidFill>
            <a:srgbClr val="FFC000"/>
          </a:solidFill>
          <a:ln>
            <a:noFill/>
          </a:ln>
          <a:effectLst/>
          <a:extLst/>
        </p:spPr>
      </p:pic>
      <p:sp>
        <p:nvSpPr>
          <p:cNvPr id="11" name="Title 1"/>
          <p:cNvSpPr txBox="1">
            <a:spLocks/>
          </p:cNvSpPr>
          <p:nvPr/>
        </p:nvSpPr>
        <p:spPr>
          <a:xfrm>
            <a:off x="258659" y="0"/>
            <a:ext cx="8494921" cy="792088"/>
          </a:xfrm>
          <a:prstGeom prst="rect">
            <a:avLst/>
          </a:prstGeom>
        </p:spPr>
        <p:txBody>
          <a:bodyPr>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CA" sz="2800" b="1" dirty="0" smtClean="0">
                <a:solidFill>
                  <a:schemeClr val="bg1"/>
                </a:solidFill>
                <a:latin typeface="Calibri"/>
              </a:rPr>
              <a:t>Ontario Student Nutrition </a:t>
            </a:r>
            <a:r>
              <a:rPr lang="en-CA" sz="2800" b="1" dirty="0" smtClean="0">
                <a:solidFill>
                  <a:schemeClr val="bg1"/>
                </a:solidFill>
                <a:latin typeface="Calibri"/>
              </a:rPr>
              <a:t>Program Network</a:t>
            </a:r>
            <a:endParaRPr lang="en-CA" sz="2800" b="1" dirty="0">
              <a:solidFill>
                <a:schemeClr val="bg1"/>
              </a:solidFill>
              <a:latin typeface="Calibri"/>
            </a:endParaRPr>
          </a:p>
        </p:txBody>
      </p:sp>
      <p:pic>
        <p:nvPicPr>
          <p:cNvPr id="3" name="Image 2"/>
          <p:cNvPicPr>
            <a:picLocks noChangeAspect="1"/>
          </p:cNvPicPr>
          <p:nvPr/>
        </p:nvPicPr>
        <p:blipFill>
          <a:blip r:embed="rId3"/>
          <a:stretch>
            <a:fillRect/>
          </a:stretch>
        </p:blipFill>
        <p:spPr>
          <a:xfrm>
            <a:off x="683568" y="1663362"/>
            <a:ext cx="3711155" cy="3989858"/>
          </a:xfrm>
          <a:prstGeom prst="rect">
            <a:avLst/>
          </a:prstGeom>
        </p:spPr>
      </p:pic>
      <p:pic>
        <p:nvPicPr>
          <p:cNvPr id="4" name="Image 3"/>
          <p:cNvPicPr>
            <a:picLocks noChangeAspect="1"/>
          </p:cNvPicPr>
          <p:nvPr/>
        </p:nvPicPr>
        <p:blipFill>
          <a:blip r:embed="rId4"/>
          <a:stretch>
            <a:fillRect/>
          </a:stretch>
        </p:blipFill>
        <p:spPr>
          <a:xfrm>
            <a:off x="4808393" y="1578526"/>
            <a:ext cx="3938048" cy="3938048"/>
          </a:xfrm>
          <a:prstGeom prst="rect">
            <a:avLst/>
          </a:prstGeom>
        </p:spPr>
      </p:pic>
      <p:sp>
        <p:nvSpPr>
          <p:cNvPr id="5" name="ZoneTexte 4"/>
          <p:cNvSpPr txBox="1"/>
          <p:nvPr/>
        </p:nvSpPr>
        <p:spPr>
          <a:xfrm>
            <a:off x="5577167" y="893920"/>
            <a:ext cx="2773115" cy="584776"/>
          </a:xfrm>
          <a:prstGeom prst="rect">
            <a:avLst/>
          </a:prstGeom>
          <a:noFill/>
        </p:spPr>
        <p:txBody>
          <a:bodyPr wrap="none" rtlCol="0">
            <a:spAutoFit/>
          </a:bodyPr>
          <a:lstStyle/>
          <a:p>
            <a:r>
              <a:rPr lang="en-CA" sz="3200" b="1" dirty="0">
                <a:solidFill>
                  <a:prstClr val="black"/>
                </a:solidFill>
              </a:rPr>
              <a:t>Carolyn Hunter </a:t>
            </a:r>
            <a:endParaRPr lang="fr-FR" sz="3200" b="1" dirty="0"/>
          </a:p>
        </p:txBody>
      </p:sp>
      <p:sp>
        <p:nvSpPr>
          <p:cNvPr id="6" name="ZoneTexte 5"/>
          <p:cNvSpPr txBox="1"/>
          <p:nvPr/>
        </p:nvSpPr>
        <p:spPr>
          <a:xfrm>
            <a:off x="1201023" y="898848"/>
            <a:ext cx="2019503" cy="584776"/>
          </a:xfrm>
          <a:prstGeom prst="rect">
            <a:avLst/>
          </a:prstGeom>
          <a:noFill/>
        </p:spPr>
        <p:txBody>
          <a:bodyPr wrap="none" rtlCol="0">
            <a:spAutoFit/>
          </a:bodyPr>
          <a:lstStyle/>
          <a:p>
            <a:r>
              <a:rPr lang="en-CA" sz="3200" b="1" dirty="0">
                <a:solidFill>
                  <a:prstClr val="black"/>
                </a:solidFill>
              </a:rPr>
              <a:t>Nicola Lyle</a:t>
            </a:r>
            <a:endParaRPr lang="fr-FR" sz="3200" b="1" dirty="0"/>
          </a:p>
        </p:txBody>
      </p:sp>
      <p:sp>
        <p:nvSpPr>
          <p:cNvPr id="7" name="ZoneTexte 6"/>
          <p:cNvSpPr txBox="1"/>
          <p:nvPr/>
        </p:nvSpPr>
        <p:spPr>
          <a:xfrm>
            <a:off x="4759491" y="5653220"/>
            <a:ext cx="3994089" cy="646331"/>
          </a:xfrm>
          <a:prstGeom prst="rect">
            <a:avLst/>
          </a:prstGeom>
          <a:noFill/>
        </p:spPr>
        <p:txBody>
          <a:bodyPr wrap="square" rtlCol="0">
            <a:spAutoFit/>
          </a:bodyPr>
          <a:lstStyle/>
          <a:p>
            <a:pPr algn="ctr"/>
            <a:r>
              <a:rPr lang="fr-FR" b="1" dirty="0" err="1" smtClean="0"/>
              <a:t>Director</a:t>
            </a:r>
            <a:r>
              <a:rPr lang="fr-FR" b="1" dirty="0" smtClean="0"/>
              <a:t> of Ottawa </a:t>
            </a:r>
            <a:r>
              <a:rPr lang="fr-FR" b="1" dirty="0" err="1"/>
              <a:t>S</a:t>
            </a:r>
            <a:r>
              <a:rPr lang="fr-FR" b="1" dirty="0" err="1" smtClean="0"/>
              <a:t>chool</a:t>
            </a:r>
            <a:r>
              <a:rPr lang="fr-FR" b="1" dirty="0" smtClean="0"/>
              <a:t> Breakfast program</a:t>
            </a:r>
            <a:endParaRPr lang="fr-FR" b="1" dirty="0"/>
          </a:p>
        </p:txBody>
      </p:sp>
      <p:sp>
        <p:nvSpPr>
          <p:cNvPr id="8" name="ZoneTexte 7"/>
          <p:cNvSpPr txBox="1"/>
          <p:nvPr/>
        </p:nvSpPr>
        <p:spPr>
          <a:xfrm>
            <a:off x="379431" y="5711693"/>
            <a:ext cx="4002450" cy="646331"/>
          </a:xfrm>
          <a:prstGeom prst="rect">
            <a:avLst/>
          </a:prstGeom>
          <a:noFill/>
        </p:spPr>
        <p:txBody>
          <a:bodyPr wrap="square" rtlCol="0">
            <a:spAutoFit/>
          </a:bodyPr>
          <a:lstStyle/>
          <a:p>
            <a:pPr algn="ctr"/>
            <a:r>
              <a:rPr lang="fr-FR" b="1" dirty="0" err="1" smtClean="0"/>
              <a:t>Regional</a:t>
            </a:r>
            <a:r>
              <a:rPr lang="fr-FR" b="1" dirty="0" smtClean="0"/>
              <a:t> manager of </a:t>
            </a:r>
            <a:r>
              <a:rPr lang="fr-FR" b="1" dirty="0" err="1" smtClean="0"/>
              <a:t>Student</a:t>
            </a:r>
            <a:r>
              <a:rPr lang="fr-FR" b="1" dirty="0" smtClean="0"/>
              <a:t> Nutrition Program</a:t>
            </a:r>
            <a:endParaRPr lang="fr-FR" b="1" dirty="0"/>
          </a:p>
        </p:txBody>
      </p:sp>
    </p:spTree>
    <p:extLst>
      <p:ext uri="{BB962C8B-B14F-4D97-AF65-F5344CB8AC3E}">
        <p14:creationId xmlns:p14="http://schemas.microsoft.com/office/powerpoint/2010/main" val="31529543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6113"/>
          </a:xfrm>
          <a:prstGeom prst="rect">
            <a:avLst/>
          </a:prstGeom>
          <a:solidFill>
            <a:srgbClr val="FFC000"/>
          </a:solidFill>
          <a:ln>
            <a:noFill/>
          </a:ln>
          <a:effectLst/>
          <a:extLst/>
        </p:spPr>
      </p:pic>
      <p:sp>
        <p:nvSpPr>
          <p:cNvPr id="12" name="TextBox 11"/>
          <p:cNvSpPr txBox="1"/>
          <p:nvPr/>
        </p:nvSpPr>
        <p:spPr>
          <a:xfrm>
            <a:off x="683568" y="5085184"/>
            <a:ext cx="8062873" cy="1200329"/>
          </a:xfrm>
          <a:prstGeom prst="rect">
            <a:avLst/>
          </a:prstGeom>
          <a:noFill/>
        </p:spPr>
        <p:txBody>
          <a:bodyPr wrap="square" rtlCol="0">
            <a:spAutoFit/>
          </a:bodyPr>
          <a:lstStyle/>
          <a:p>
            <a:pPr defTabSz="914400"/>
            <a:r>
              <a:rPr lang="en-CA" sz="2000" dirty="0">
                <a:solidFill>
                  <a:prstClr val="black"/>
                </a:solidFill>
                <a:latin typeface="Calibri"/>
              </a:rPr>
              <a:t>Presenters:</a:t>
            </a:r>
            <a:endParaRPr lang="en-CA" sz="2000" dirty="0">
              <a:solidFill>
                <a:prstClr val="black"/>
              </a:solidFill>
              <a:latin typeface="Calibri"/>
            </a:endParaRPr>
          </a:p>
          <a:p>
            <a:pPr defTabSz="914400"/>
            <a:r>
              <a:rPr lang="en-CA" sz="2000" dirty="0">
                <a:solidFill>
                  <a:prstClr val="black"/>
                </a:solidFill>
                <a:latin typeface="Calibri"/>
              </a:rPr>
              <a:t>Carolyn Hunter &amp; Nicola Lyle, Co-Chairs</a:t>
            </a:r>
          </a:p>
          <a:p>
            <a:pPr defTabSz="914400"/>
            <a:r>
              <a:rPr lang="en-CA" sz="2000" dirty="0">
                <a:solidFill>
                  <a:prstClr val="black"/>
                </a:solidFill>
                <a:latin typeface="Calibri"/>
              </a:rPr>
              <a:t>Ontario Student Nutrition Program Network</a:t>
            </a:r>
            <a:endParaRPr lang="en-CA" sz="1200" dirty="0">
              <a:solidFill>
                <a:prstClr val="black"/>
              </a:solidFill>
              <a:latin typeface="Calibri"/>
            </a:endParaRPr>
          </a:p>
          <a:p>
            <a:pPr defTabSz="914400"/>
            <a:r>
              <a:rPr lang="en-CA" sz="1200" dirty="0">
                <a:solidFill>
                  <a:prstClr val="black"/>
                </a:solidFill>
                <a:latin typeface="Calibri"/>
              </a:rPr>
              <a:t>(with acknowledgement to Catherine Parsonage, TFSS for presentation  material)</a:t>
            </a:r>
          </a:p>
        </p:txBody>
      </p:sp>
      <p:sp>
        <p:nvSpPr>
          <p:cNvPr id="11" name="Title 1"/>
          <p:cNvSpPr txBox="1">
            <a:spLocks/>
          </p:cNvSpPr>
          <p:nvPr/>
        </p:nvSpPr>
        <p:spPr>
          <a:xfrm>
            <a:off x="258659" y="980728"/>
            <a:ext cx="8494921" cy="792088"/>
          </a:xfrm>
          <a:prstGeom prst="rect">
            <a:avLst/>
          </a:prstGeom>
        </p:spPr>
        <p:txBody>
          <a:bodyPr>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CA" sz="3600" b="1" dirty="0" smtClean="0">
                <a:solidFill>
                  <a:prstClr val="black"/>
                </a:solidFill>
                <a:latin typeface="Calibri"/>
              </a:rPr>
              <a:t>Ontario Student Nutrition Program</a:t>
            </a:r>
            <a:endParaRPr lang="en-CA" sz="3600" b="1" dirty="0">
              <a:solidFill>
                <a:prstClr val="black"/>
              </a:solidFill>
              <a:latin typeface="Calibri"/>
            </a:endParaRPr>
          </a:p>
        </p:txBody>
      </p:sp>
      <p:pic>
        <p:nvPicPr>
          <p:cNvPr id="1051" name="Picture 27" descr="\\tdsbbusshr\Business_Silo\Foundation\Resources\Photos\Student Nutrition\kidsfoo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0961" y="1880828"/>
            <a:ext cx="5130316" cy="280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1143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57851" y="646113"/>
            <a:ext cx="3873351" cy="2413719"/>
          </a:xfrm>
          <a:prstGeom prst="ellipse">
            <a:avLst/>
          </a:prstGeom>
          <a:solidFill>
            <a:srgbClr val="009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smtClean="0">
                <a:solidFill>
                  <a:schemeClr val="tx1"/>
                </a:solidFill>
              </a:rPr>
              <a:t>Ontario Ministry of Children and Youth Services (MCYS)</a:t>
            </a:r>
          </a:p>
          <a:p>
            <a:pPr marL="285750" indent="-285750" algn="ctr">
              <a:buFont typeface="Arial" panose="020B0604020202020204" pitchFamily="34" charset="0"/>
              <a:buChar char="•"/>
            </a:pPr>
            <a:r>
              <a:rPr lang="en-CA" dirty="0"/>
              <a:t>$</a:t>
            </a:r>
            <a:r>
              <a:rPr lang="en-CA" dirty="0" smtClean="0"/>
              <a:t>32M Funding </a:t>
            </a:r>
          </a:p>
          <a:p>
            <a:pPr marL="285750" indent="-285750" algn="ctr">
              <a:buFont typeface="Arial" panose="020B0604020202020204" pitchFamily="34" charset="0"/>
              <a:buChar char="•"/>
            </a:pPr>
            <a:r>
              <a:rPr lang="en-CA" dirty="0" smtClean="0"/>
              <a:t>Program Principles / </a:t>
            </a:r>
            <a:r>
              <a:rPr lang="en-CA" dirty="0"/>
              <a:t>Guidelines</a:t>
            </a:r>
          </a:p>
          <a:p>
            <a:pPr marL="285750" indent="-285750" algn="ctr">
              <a:buFont typeface="Arial" panose="020B0604020202020204" pitchFamily="34" charset="0"/>
              <a:buChar char="•"/>
            </a:pPr>
            <a:r>
              <a:rPr lang="en-CA" dirty="0"/>
              <a:t>Program Nutrition </a:t>
            </a:r>
            <a:r>
              <a:rPr lang="en-CA" dirty="0" smtClean="0"/>
              <a:t>Guidelines</a:t>
            </a:r>
            <a:endParaRPr lang="fr-CA" b="1" dirty="0">
              <a:solidFill>
                <a:schemeClr val="tx1"/>
              </a:solidFill>
            </a:endParaRPr>
          </a:p>
        </p:txBody>
      </p:sp>
      <p:sp>
        <p:nvSpPr>
          <p:cNvPr id="40" name="Rounded Rectangle 39"/>
          <p:cNvSpPr/>
          <p:nvPr/>
        </p:nvSpPr>
        <p:spPr>
          <a:xfrm>
            <a:off x="4716016" y="3212976"/>
            <a:ext cx="4212976" cy="2016224"/>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smtClean="0">
                <a:solidFill>
                  <a:schemeClr val="tx1"/>
                </a:solidFill>
              </a:rPr>
              <a:t>14 Lead Agencies </a:t>
            </a:r>
          </a:p>
          <a:p>
            <a:pPr algn="ctr"/>
            <a:r>
              <a:rPr lang="en-CA" b="1" dirty="0" smtClean="0">
                <a:solidFill>
                  <a:schemeClr val="tx1"/>
                </a:solidFill>
              </a:rPr>
              <a:t>(Ontario Student Nutrition  Program - OSNP)</a:t>
            </a:r>
          </a:p>
          <a:p>
            <a:pPr marL="285750" indent="-285750">
              <a:buFont typeface="Arial" panose="020B0604020202020204" pitchFamily="34" charset="0"/>
              <a:buChar char="•"/>
            </a:pPr>
            <a:r>
              <a:rPr lang="en-CA" sz="1600" dirty="0" smtClean="0">
                <a:solidFill>
                  <a:schemeClr val="tx1"/>
                </a:solidFill>
              </a:rPr>
              <a:t>Representing all areas of Ontario </a:t>
            </a:r>
          </a:p>
          <a:p>
            <a:pPr marL="285750" indent="-285750">
              <a:buFont typeface="Arial" panose="020B0604020202020204" pitchFamily="34" charset="0"/>
              <a:buChar char="•"/>
            </a:pPr>
            <a:r>
              <a:rPr lang="en-CA" sz="1600" dirty="0" smtClean="0">
                <a:solidFill>
                  <a:schemeClr val="tx1"/>
                </a:solidFill>
              </a:rPr>
              <a:t>Contract with MCYS</a:t>
            </a:r>
          </a:p>
          <a:p>
            <a:pPr marL="285750" indent="-285750">
              <a:buFont typeface="Arial" panose="020B0604020202020204" pitchFamily="34" charset="0"/>
              <a:buChar char="•"/>
            </a:pPr>
            <a:r>
              <a:rPr lang="en-CA" sz="1600" dirty="0" smtClean="0">
                <a:solidFill>
                  <a:schemeClr val="tx1"/>
                </a:solidFill>
              </a:rPr>
              <a:t>Oversees delivery of OSNP with Community Partnerships and Flow-through agencies </a:t>
            </a:r>
          </a:p>
        </p:txBody>
      </p:sp>
      <p:sp>
        <p:nvSpPr>
          <p:cNvPr id="54" name="Rectangle 53"/>
          <p:cNvSpPr/>
          <p:nvPr/>
        </p:nvSpPr>
        <p:spPr>
          <a:xfrm>
            <a:off x="323528" y="3284984"/>
            <a:ext cx="3600400" cy="1872208"/>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smtClean="0">
                <a:solidFill>
                  <a:schemeClr val="tx1"/>
                </a:solidFill>
              </a:rPr>
              <a:t>54 Community Partnerships or Flow-through Agencies</a:t>
            </a:r>
          </a:p>
          <a:p>
            <a:pPr marL="285750" indent="-285750">
              <a:buFont typeface="Arial" panose="020B0604020202020204" pitchFamily="34" charset="0"/>
              <a:buChar char="•"/>
            </a:pPr>
            <a:r>
              <a:rPr lang="en-CA" sz="1600" dirty="0" smtClean="0">
                <a:solidFill>
                  <a:schemeClr val="tx1"/>
                </a:solidFill>
              </a:rPr>
              <a:t>Provide local expertise</a:t>
            </a:r>
          </a:p>
          <a:p>
            <a:pPr marL="285750" indent="-285750">
              <a:buFont typeface="Arial" panose="020B0604020202020204" pitchFamily="34" charset="0"/>
              <a:buChar char="•"/>
            </a:pPr>
            <a:r>
              <a:rPr lang="en-CA" sz="1600" dirty="0" smtClean="0">
                <a:solidFill>
                  <a:schemeClr val="tx1"/>
                </a:solidFill>
              </a:rPr>
              <a:t>Support community fundraising initiatives</a:t>
            </a:r>
          </a:p>
          <a:p>
            <a:pPr marL="285750" indent="-285750">
              <a:buFont typeface="Arial" panose="020B0604020202020204" pitchFamily="34" charset="0"/>
              <a:buChar char="•"/>
            </a:pPr>
            <a:r>
              <a:rPr lang="en-CA" sz="1600" dirty="0" smtClean="0">
                <a:solidFill>
                  <a:schemeClr val="tx1"/>
                </a:solidFill>
              </a:rPr>
              <a:t>Work with local Community Development Coordinators</a:t>
            </a:r>
            <a:endParaRPr lang="fr-CA" sz="1600" dirty="0">
              <a:solidFill>
                <a:schemeClr val="tx1"/>
              </a:solidFill>
            </a:endParaRPr>
          </a:p>
        </p:txBody>
      </p:sp>
      <p:sp>
        <p:nvSpPr>
          <p:cNvPr id="57" name="Flowchart: Connector 56"/>
          <p:cNvSpPr/>
          <p:nvPr/>
        </p:nvSpPr>
        <p:spPr>
          <a:xfrm>
            <a:off x="2771800" y="5733256"/>
            <a:ext cx="3448821" cy="864096"/>
          </a:xfrm>
          <a:prstGeom prst="flowChartConnector">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smtClean="0">
                <a:solidFill>
                  <a:schemeClr val="tx1"/>
                </a:solidFill>
              </a:rPr>
              <a:t>Local Schools</a:t>
            </a:r>
            <a:endParaRPr lang="fr-CA" b="1" dirty="0">
              <a:solidFill>
                <a:schemeClr val="tx1"/>
              </a:solidFill>
            </a:endParaRPr>
          </a:p>
        </p:txBody>
      </p:sp>
      <p:sp>
        <p:nvSpPr>
          <p:cNvPr id="88" name="Content Placeholder 1"/>
          <p:cNvSpPr txBox="1">
            <a:spLocks/>
          </p:cNvSpPr>
          <p:nvPr/>
        </p:nvSpPr>
        <p:spPr>
          <a:xfrm>
            <a:off x="251520" y="0"/>
            <a:ext cx="8183760" cy="620688"/>
          </a:xfrm>
          <a:prstGeom prst="rect">
            <a:avLst/>
          </a:prstGeom>
        </p:spPr>
        <p:txBody>
          <a:bodyPr anchor="ct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en-US" sz="2800" b="1" noProof="0" dirty="0" smtClean="0">
                <a:solidFill>
                  <a:schemeClr val="bg1"/>
                </a:solidFill>
                <a:ea typeface="ＭＳ Ｐゴシック" pitchFamily="-111" charset="-128"/>
                <a:cs typeface="Calibri" pitchFamily="34" charset="0"/>
              </a:rPr>
              <a:t>Ontario Student Nutrition Program - Key Stakeholders</a:t>
            </a:r>
            <a:endParaRPr kumimoji="0" lang="en-CA" sz="2800" b="1" i="0" u="none" strike="noStrike" kern="1200" cap="none" spc="0" normalizeH="0" baseline="0" noProof="0" dirty="0">
              <a:ln>
                <a:noFill/>
              </a:ln>
              <a:solidFill>
                <a:schemeClr val="bg1"/>
              </a:solidFill>
              <a:effectLst/>
              <a:uLnTx/>
              <a:uFillTx/>
              <a:latin typeface="+mn-lt"/>
              <a:ea typeface="ＭＳ Ｐゴシック" pitchFamily="-111" charset="-128"/>
              <a:cs typeface="Calibri" pitchFamily="34" charset="0"/>
            </a:endParaRPr>
          </a:p>
        </p:txBody>
      </p:sp>
      <p:sp>
        <p:nvSpPr>
          <p:cNvPr id="28" name="Bent Arrow 27"/>
          <p:cNvSpPr/>
          <p:nvPr/>
        </p:nvSpPr>
        <p:spPr>
          <a:xfrm rot="10800000">
            <a:off x="6228184" y="5229200"/>
            <a:ext cx="907746" cy="1182558"/>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tx1"/>
              </a:solidFill>
            </a:endParaRPr>
          </a:p>
        </p:txBody>
      </p:sp>
      <p:sp>
        <p:nvSpPr>
          <p:cNvPr id="48" name="Bent Arrow 47"/>
          <p:cNvSpPr/>
          <p:nvPr/>
        </p:nvSpPr>
        <p:spPr>
          <a:xfrm rot="5400000">
            <a:off x="3599891" y="872717"/>
            <a:ext cx="2160241" cy="2520280"/>
          </a:xfrm>
          <a:prstGeom prst="bentArrow">
            <a:avLst>
              <a:gd name="adj1" fmla="val 25000"/>
              <a:gd name="adj2" fmla="val 23872"/>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tx1"/>
              </a:solidFill>
            </a:endParaRPr>
          </a:p>
        </p:txBody>
      </p:sp>
      <p:sp>
        <p:nvSpPr>
          <p:cNvPr id="2" name="Rounded Rectangle 1"/>
          <p:cNvSpPr/>
          <p:nvPr/>
        </p:nvSpPr>
        <p:spPr>
          <a:xfrm>
            <a:off x="6156176" y="1412776"/>
            <a:ext cx="2806780" cy="13147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CA" sz="1600" b="1" dirty="0" smtClean="0">
                <a:solidFill>
                  <a:schemeClr val="tx1"/>
                </a:solidFill>
              </a:rPr>
              <a:t>National Funding Partners</a:t>
            </a:r>
            <a:r>
              <a:rPr lang="en-CA" sz="1600" dirty="0" smtClean="0">
                <a:solidFill>
                  <a:schemeClr val="tx1"/>
                </a:solidFill>
              </a:rPr>
              <a:t>: </a:t>
            </a:r>
          </a:p>
          <a:p>
            <a:pPr marL="285750" indent="-285750">
              <a:buFont typeface="Arial" panose="020B0604020202020204" pitchFamily="34" charset="0"/>
              <a:buChar char="•"/>
            </a:pPr>
            <a:r>
              <a:rPr lang="en-CA" sz="1600" dirty="0" smtClean="0">
                <a:solidFill>
                  <a:schemeClr val="tx1"/>
                </a:solidFill>
              </a:rPr>
              <a:t>Breakfast Club of Canada</a:t>
            </a:r>
          </a:p>
          <a:p>
            <a:pPr marL="285750" indent="-285750">
              <a:buFont typeface="Arial" panose="020B0604020202020204" pitchFamily="34" charset="0"/>
              <a:buChar char="•"/>
            </a:pPr>
            <a:r>
              <a:rPr lang="en-CA" sz="1600" dirty="0" smtClean="0">
                <a:solidFill>
                  <a:schemeClr val="tx1"/>
                </a:solidFill>
              </a:rPr>
              <a:t>Breakfast for Learning</a:t>
            </a:r>
          </a:p>
          <a:p>
            <a:pPr marL="285750" indent="-285750">
              <a:buFont typeface="Arial" panose="020B0604020202020204" pitchFamily="34" charset="0"/>
              <a:buChar char="•"/>
            </a:pPr>
            <a:r>
              <a:rPr lang="en-CA" sz="1600" dirty="0" smtClean="0">
                <a:solidFill>
                  <a:schemeClr val="tx1"/>
                </a:solidFill>
              </a:rPr>
              <a:t>The Grocery Foundation</a:t>
            </a:r>
          </a:p>
        </p:txBody>
      </p:sp>
      <p:cxnSp>
        <p:nvCxnSpPr>
          <p:cNvPr id="31" name="Straight Arrow Connector 30"/>
          <p:cNvCxnSpPr>
            <a:endCxn id="40" idx="0"/>
          </p:cNvCxnSpPr>
          <p:nvPr/>
        </p:nvCxnSpPr>
        <p:spPr>
          <a:xfrm flipH="1">
            <a:off x="6822504" y="2708920"/>
            <a:ext cx="341784"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Bent Arrow 60"/>
          <p:cNvSpPr/>
          <p:nvPr/>
        </p:nvSpPr>
        <p:spPr>
          <a:xfrm flipV="1">
            <a:off x="1835696" y="5157192"/>
            <a:ext cx="907746" cy="1182558"/>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tx1"/>
              </a:solidFill>
            </a:endParaRPr>
          </a:p>
        </p:txBody>
      </p:sp>
      <p:sp>
        <p:nvSpPr>
          <p:cNvPr id="64" name="Left-Right Arrow 63"/>
          <p:cNvSpPr/>
          <p:nvPr/>
        </p:nvSpPr>
        <p:spPr>
          <a:xfrm>
            <a:off x="3923928" y="4005064"/>
            <a:ext cx="792088" cy="216024"/>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9143929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Content Placeholder 1"/>
          <p:cNvSpPr txBox="1">
            <a:spLocks/>
          </p:cNvSpPr>
          <p:nvPr/>
        </p:nvSpPr>
        <p:spPr>
          <a:xfrm>
            <a:off x="251520" y="0"/>
            <a:ext cx="8183760" cy="620688"/>
          </a:xfrm>
          <a:prstGeom prst="rect">
            <a:avLst/>
          </a:prstGeom>
        </p:spPr>
        <p:txBody>
          <a:bodyPr anchor="ctr"/>
          <a:lstStyle/>
          <a:p>
            <a:pPr eaLnBrk="0" fontAlgn="base" hangingPunct="0">
              <a:spcBef>
                <a:spcPct val="20000"/>
              </a:spcBef>
              <a:spcAft>
                <a:spcPct val="0"/>
              </a:spcAft>
              <a:buFont typeface="Arial" charset="0"/>
              <a:buNone/>
              <a:defRPr/>
            </a:pPr>
            <a:r>
              <a:rPr lang="en-US" sz="2800" b="1" dirty="0">
                <a:solidFill>
                  <a:prstClr val="white"/>
                </a:solidFill>
                <a:latin typeface="Calibri"/>
                <a:ea typeface="ＭＳ Ｐゴシック" pitchFamily="-111" charset="-128"/>
                <a:cs typeface="Calibri" pitchFamily="34" charset="0"/>
              </a:rPr>
              <a:t>Who We Are</a:t>
            </a:r>
            <a:endParaRPr lang="en-CA" sz="2800" b="1" dirty="0">
              <a:solidFill>
                <a:prstClr val="white"/>
              </a:solidFill>
              <a:latin typeface="Calibri"/>
              <a:ea typeface="ＭＳ Ｐゴシック" pitchFamily="-111" charset="-128"/>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41101"/>
            <a:ext cx="4750653" cy="6145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0416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40705" y="1988840"/>
            <a:ext cx="7587679" cy="2246769"/>
          </a:xfrm>
          <a:prstGeom prst="rect">
            <a:avLst/>
          </a:prstGeom>
          <a:noFill/>
        </p:spPr>
        <p:txBody>
          <a:bodyPr wrap="square" rtlCol="0">
            <a:spAutoFit/>
          </a:bodyPr>
          <a:lstStyle/>
          <a:p>
            <a:pPr marL="457200" indent="-457200" algn="r" defTabSz="898525">
              <a:buFont typeface="Wingdings" panose="05000000000000000000" pitchFamily="2" charset="2"/>
              <a:buChar char="Ø"/>
            </a:pPr>
            <a:r>
              <a:rPr lang="en-US" sz="2800" dirty="0">
                <a:solidFill>
                  <a:prstClr val="black"/>
                </a:solidFill>
                <a:latin typeface="Calibri"/>
              </a:rPr>
              <a:t>Total Students				       </a:t>
            </a:r>
            <a:r>
              <a:rPr lang="en-CA" sz="2800" dirty="0">
                <a:solidFill>
                  <a:prstClr val="black"/>
                </a:solidFill>
                <a:latin typeface="Calibri"/>
              </a:rPr>
              <a:t>756,000</a:t>
            </a:r>
          </a:p>
          <a:p>
            <a:pPr algn="r" defTabSz="898525"/>
            <a:endParaRPr lang="en-US" sz="2800" i="1" dirty="0">
              <a:solidFill>
                <a:prstClr val="black"/>
              </a:solidFill>
              <a:latin typeface="Calibri"/>
            </a:endParaRPr>
          </a:p>
          <a:p>
            <a:pPr marL="457200" indent="-457200" algn="r" defTabSz="914400">
              <a:buFont typeface="Wingdings" panose="05000000000000000000" pitchFamily="2" charset="2"/>
              <a:buChar char="Ø"/>
            </a:pPr>
            <a:r>
              <a:rPr lang="en-US" sz="2800" dirty="0">
                <a:solidFill>
                  <a:prstClr val="black"/>
                </a:solidFill>
                <a:latin typeface="Calibri"/>
              </a:rPr>
              <a:t>Total Programs				          4,474</a:t>
            </a:r>
          </a:p>
          <a:p>
            <a:pPr marL="457200" indent="-457200" algn="r" defTabSz="914400">
              <a:buFont typeface="Wingdings" panose="05000000000000000000" pitchFamily="2" charset="2"/>
              <a:buChar char="Ø"/>
            </a:pPr>
            <a:endParaRPr lang="en-US" sz="2800" dirty="0">
              <a:solidFill>
                <a:prstClr val="black"/>
              </a:solidFill>
              <a:latin typeface="Calibri"/>
            </a:endParaRPr>
          </a:p>
          <a:p>
            <a:pPr marL="457200" indent="-457200" algn="r" defTabSz="914400">
              <a:buFont typeface="Wingdings" panose="05000000000000000000" pitchFamily="2" charset="2"/>
              <a:buChar char="Ø"/>
            </a:pPr>
            <a:r>
              <a:rPr lang="en-US" sz="2800" b="1" dirty="0">
                <a:solidFill>
                  <a:prstClr val="black"/>
                </a:solidFill>
                <a:latin typeface="Calibri"/>
              </a:rPr>
              <a:t>Total Meals				77,841,819</a:t>
            </a:r>
          </a:p>
        </p:txBody>
      </p:sp>
      <p:sp>
        <p:nvSpPr>
          <p:cNvPr id="3" name="TextBox 2"/>
          <p:cNvSpPr txBox="1"/>
          <p:nvPr/>
        </p:nvSpPr>
        <p:spPr>
          <a:xfrm>
            <a:off x="440705" y="4797152"/>
            <a:ext cx="4248472" cy="338554"/>
          </a:xfrm>
          <a:prstGeom prst="rect">
            <a:avLst/>
          </a:prstGeom>
          <a:noFill/>
        </p:spPr>
        <p:txBody>
          <a:bodyPr wrap="square" rtlCol="0">
            <a:spAutoFit/>
          </a:bodyPr>
          <a:lstStyle/>
          <a:p>
            <a:pPr defTabSz="914400"/>
            <a:r>
              <a:rPr lang="en-CA" sz="1600" dirty="0">
                <a:solidFill>
                  <a:prstClr val="black"/>
                </a:solidFill>
                <a:latin typeface="Calibri"/>
              </a:rPr>
              <a:t>Based on 2013/2014  quarterly reporting</a:t>
            </a:r>
            <a:endParaRPr lang="en-CA" sz="1600" dirty="0">
              <a:solidFill>
                <a:prstClr val="black"/>
              </a:solidFill>
              <a:latin typeface="Calibri"/>
            </a:endParaRPr>
          </a:p>
        </p:txBody>
      </p:sp>
      <p:sp>
        <p:nvSpPr>
          <p:cNvPr id="12" name="Content Placeholder 1"/>
          <p:cNvSpPr txBox="1">
            <a:spLocks/>
          </p:cNvSpPr>
          <p:nvPr/>
        </p:nvSpPr>
        <p:spPr>
          <a:xfrm>
            <a:off x="251520" y="0"/>
            <a:ext cx="8496944" cy="620688"/>
          </a:xfrm>
          <a:prstGeom prst="rect">
            <a:avLst/>
          </a:prstGeom>
        </p:spPr>
        <p:txBody>
          <a:bodyPr anchor="ctr"/>
          <a:lstStyle/>
          <a:p>
            <a:pPr eaLnBrk="0" fontAlgn="base" hangingPunct="0">
              <a:spcBef>
                <a:spcPct val="20000"/>
              </a:spcBef>
              <a:spcAft>
                <a:spcPct val="0"/>
              </a:spcAft>
              <a:buFont typeface="Arial" charset="0"/>
              <a:buNone/>
              <a:defRPr/>
            </a:pPr>
            <a:r>
              <a:rPr lang="en-US" sz="2800" b="1" dirty="0">
                <a:solidFill>
                  <a:prstClr val="white"/>
                </a:solidFill>
                <a:latin typeface="Calibri"/>
                <a:ea typeface="ＭＳ Ｐゴシック" pitchFamily="-111" charset="-128"/>
                <a:cs typeface="Calibri" pitchFamily="34" charset="0"/>
              </a:rPr>
              <a:t>Ontario Student Nutrition Program numbers (2013-14)</a:t>
            </a:r>
            <a:endParaRPr lang="en-CA" sz="2800" b="1" dirty="0">
              <a:solidFill>
                <a:prstClr val="white"/>
              </a:solidFill>
              <a:latin typeface="Calibri"/>
              <a:ea typeface="ＭＳ Ｐゴシック" pitchFamily="-111" charset="-128"/>
              <a:cs typeface="Calibri" pitchFamily="34" charset="0"/>
            </a:endParaRPr>
          </a:p>
        </p:txBody>
      </p:sp>
    </p:spTree>
    <p:extLst>
      <p:ext uri="{BB962C8B-B14F-4D97-AF65-F5344CB8AC3E}">
        <p14:creationId xmlns:p14="http://schemas.microsoft.com/office/powerpoint/2010/main" val="16184556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1"/>
          <p:cNvSpPr txBox="1">
            <a:spLocks/>
          </p:cNvSpPr>
          <p:nvPr/>
        </p:nvSpPr>
        <p:spPr>
          <a:xfrm>
            <a:off x="251520" y="0"/>
            <a:ext cx="8183760" cy="620688"/>
          </a:xfrm>
          <a:prstGeom prst="rect">
            <a:avLst/>
          </a:prstGeom>
        </p:spPr>
        <p:txBody>
          <a:bodyPr anchor="ctr"/>
          <a:lstStyle/>
          <a:p>
            <a:pPr eaLnBrk="0" fontAlgn="base" hangingPunct="0">
              <a:spcBef>
                <a:spcPct val="20000"/>
              </a:spcBef>
              <a:spcAft>
                <a:spcPct val="0"/>
              </a:spcAft>
              <a:buFont typeface="Arial" charset="0"/>
              <a:buNone/>
              <a:defRPr/>
            </a:pPr>
            <a:r>
              <a:rPr lang="en-US" sz="2800" b="1" dirty="0">
                <a:solidFill>
                  <a:prstClr val="white"/>
                </a:solidFill>
                <a:latin typeface="Calibri"/>
                <a:ea typeface="ＭＳ Ｐゴシック" pitchFamily="-111" charset="-128"/>
                <a:cs typeface="Calibri" pitchFamily="34" charset="0"/>
              </a:rPr>
              <a:t>What Guides Our Work</a:t>
            </a:r>
            <a:endParaRPr lang="en-CA" sz="2800" b="1" dirty="0">
              <a:solidFill>
                <a:prstClr val="white"/>
              </a:solidFill>
              <a:latin typeface="Calibri"/>
              <a:ea typeface="ＭＳ Ｐゴシック" pitchFamily="-111" charset="-128"/>
              <a:cs typeface="Calibri" pitchFamily="34" charset="0"/>
            </a:endParaRPr>
          </a:p>
        </p:txBody>
      </p:sp>
      <p:sp>
        <p:nvSpPr>
          <p:cNvPr id="5" name="Rectangle 4"/>
          <p:cNvSpPr/>
          <p:nvPr/>
        </p:nvSpPr>
        <p:spPr>
          <a:xfrm>
            <a:off x="539552" y="620688"/>
            <a:ext cx="7992888" cy="4708981"/>
          </a:xfrm>
          <a:prstGeom prst="rect">
            <a:avLst/>
          </a:prstGeom>
        </p:spPr>
        <p:txBody>
          <a:bodyPr wrap="square">
            <a:spAutoFit/>
          </a:bodyPr>
          <a:lstStyle/>
          <a:p>
            <a:pPr defTabSz="914400"/>
            <a:endParaRPr lang="en-CA" sz="2800" b="1" dirty="0">
              <a:solidFill>
                <a:prstClr val="black"/>
              </a:solidFill>
              <a:latin typeface="Calibri"/>
            </a:endParaRPr>
          </a:p>
          <a:p>
            <a:pPr defTabSz="914400"/>
            <a:r>
              <a:rPr lang="en-CA" sz="2800" b="1" dirty="0">
                <a:solidFill>
                  <a:prstClr val="black"/>
                </a:solidFill>
                <a:latin typeface="Calibri"/>
              </a:rPr>
              <a:t>1. Program Guidelines</a:t>
            </a:r>
          </a:p>
          <a:p>
            <a:pPr defTabSz="914400"/>
            <a:endParaRPr lang="en-CA" sz="2800" b="1" dirty="0">
              <a:solidFill>
                <a:prstClr val="black"/>
              </a:solidFill>
              <a:latin typeface="Calibri"/>
            </a:endParaRPr>
          </a:p>
          <a:p>
            <a:pPr defTabSz="914400">
              <a:buFontTx/>
              <a:buChar char="-"/>
            </a:pPr>
            <a:r>
              <a:rPr lang="en-CA" sz="2400" dirty="0">
                <a:solidFill>
                  <a:prstClr val="black"/>
                </a:solidFill>
                <a:latin typeface="Calibri"/>
              </a:rPr>
              <a:t>Principles and criteria</a:t>
            </a:r>
          </a:p>
          <a:p>
            <a:pPr defTabSz="914400">
              <a:buFontTx/>
              <a:buChar char="-"/>
            </a:pPr>
            <a:r>
              <a:rPr lang="en-CA" sz="2400" dirty="0">
                <a:solidFill>
                  <a:prstClr val="black"/>
                </a:solidFill>
                <a:latin typeface="Calibri"/>
              </a:rPr>
              <a:t>Service delivery models </a:t>
            </a:r>
          </a:p>
          <a:p>
            <a:pPr defTabSz="914400">
              <a:buFontTx/>
              <a:buChar char="-"/>
            </a:pPr>
            <a:r>
              <a:rPr lang="en-CA" sz="2400" dirty="0">
                <a:solidFill>
                  <a:prstClr val="black"/>
                </a:solidFill>
                <a:latin typeface="Calibri"/>
              </a:rPr>
              <a:t>Program food</a:t>
            </a:r>
          </a:p>
          <a:p>
            <a:pPr defTabSz="914400">
              <a:buFontTx/>
              <a:buChar char="-"/>
            </a:pPr>
            <a:r>
              <a:rPr lang="en-CA" sz="2400" dirty="0">
                <a:solidFill>
                  <a:prstClr val="black"/>
                </a:solidFill>
                <a:latin typeface="Calibri"/>
              </a:rPr>
              <a:t>Funding and Administration</a:t>
            </a:r>
          </a:p>
          <a:p>
            <a:pPr defTabSz="914400">
              <a:buFontTx/>
              <a:buChar char="-"/>
            </a:pPr>
            <a:r>
              <a:rPr lang="en-CA" sz="2400" dirty="0">
                <a:solidFill>
                  <a:prstClr val="black"/>
                </a:solidFill>
                <a:latin typeface="Calibri"/>
              </a:rPr>
              <a:t>Data requirements</a:t>
            </a:r>
          </a:p>
          <a:p>
            <a:pPr defTabSz="914400">
              <a:buFontTx/>
              <a:buChar char="-"/>
            </a:pPr>
            <a:endParaRPr lang="en-CA" sz="2400" dirty="0">
              <a:solidFill>
                <a:prstClr val="black"/>
              </a:solidFill>
              <a:latin typeface="Calibri"/>
            </a:endParaRPr>
          </a:p>
          <a:p>
            <a:pPr defTabSz="914400"/>
            <a:r>
              <a:rPr lang="en-CA" sz="2400" dirty="0">
                <a:solidFill>
                  <a:prstClr val="black"/>
                </a:solidFill>
                <a:latin typeface="Calibri"/>
              </a:rPr>
              <a:t>These guidelines apply to all stakeholders involved in the program.</a:t>
            </a:r>
          </a:p>
          <a:p>
            <a:pPr defTabSz="914400"/>
            <a:endParaRPr lang="en-CA" sz="2400" b="1" dirty="0">
              <a:solidFill>
                <a:prstClr val="black"/>
              </a:solidFill>
              <a:latin typeface="Calibri"/>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6363" y="2636912"/>
            <a:ext cx="812698" cy="113015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2755" y="1506669"/>
            <a:ext cx="2389771" cy="1931128"/>
          </a:xfrm>
          <a:prstGeom prst="rect">
            <a:avLst/>
          </a:prstGeom>
        </p:spPr>
      </p:pic>
    </p:spTree>
    <p:extLst>
      <p:ext uri="{BB962C8B-B14F-4D97-AF65-F5344CB8AC3E}">
        <p14:creationId xmlns:p14="http://schemas.microsoft.com/office/powerpoint/2010/main" val="36369939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Nicolal.PFRC\Documents\wordle.png"/>
          <p:cNvPicPr>
            <a:picLocks noChangeAspect="1" noChangeArrowheads="1"/>
          </p:cNvPicPr>
          <p:nvPr/>
        </p:nvPicPr>
        <p:blipFill>
          <a:blip r:embed="rId2" cstate="print"/>
          <a:srcRect/>
          <a:stretch>
            <a:fillRect/>
          </a:stretch>
        </p:blipFill>
        <p:spPr bwMode="auto">
          <a:xfrm>
            <a:off x="4572000" y="2636912"/>
            <a:ext cx="4110023" cy="2625848"/>
          </a:xfrm>
          <a:prstGeom prst="rect">
            <a:avLst/>
          </a:prstGeom>
          <a:noFill/>
        </p:spPr>
      </p:pic>
      <p:sp>
        <p:nvSpPr>
          <p:cNvPr id="3" name="Rectangle 2"/>
          <p:cNvSpPr/>
          <p:nvPr/>
        </p:nvSpPr>
        <p:spPr>
          <a:xfrm>
            <a:off x="467544" y="692696"/>
            <a:ext cx="8136904" cy="2277547"/>
          </a:xfrm>
          <a:prstGeom prst="rect">
            <a:avLst/>
          </a:prstGeom>
        </p:spPr>
        <p:txBody>
          <a:bodyPr wrap="square">
            <a:spAutoFit/>
          </a:bodyPr>
          <a:lstStyle/>
          <a:p>
            <a:pPr defTabSz="914400"/>
            <a:r>
              <a:rPr lang="en-CA" sz="2800" b="1" u="sng" dirty="0">
                <a:solidFill>
                  <a:prstClr val="black"/>
                </a:solidFill>
                <a:latin typeface="Calibri"/>
              </a:rPr>
              <a:t>Program Principles</a:t>
            </a:r>
          </a:p>
          <a:p>
            <a:pPr defTabSz="914400"/>
            <a:endParaRPr lang="en-CA" sz="1200" b="1" dirty="0">
              <a:solidFill>
                <a:prstClr val="black"/>
              </a:solidFill>
              <a:latin typeface="Calibri"/>
            </a:endParaRPr>
          </a:p>
          <a:p>
            <a:pPr defTabSz="914400"/>
            <a:r>
              <a:rPr lang="en-CA" sz="2400" b="1" dirty="0">
                <a:solidFill>
                  <a:prstClr val="black"/>
                </a:solidFill>
                <a:latin typeface="Calibri"/>
              </a:rPr>
              <a:t>1. Universal access to programs</a:t>
            </a:r>
          </a:p>
          <a:p>
            <a:pPr defTabSz="914400">
              <a:buFont typeface="Arial" pitchFamily="34" charset="0"/>
              <a:buChar char="•"/>
            </a:pPr>
            <a:r>
              <a:rPr lang="en-CA" dirty="0">
                <a:solidFill>
                  <a:prstClr val="black"/>
                </a:solidFill>
                <a:latin typeface="Calibri"/>
              </a:rPr>
              <a:t>All children and youth at each SNP site have the opportunity to access the program.</a:t>
            </a:r>
          </a:p>
          <a:p>
            <a:pPr defTabSz="914400">
              <a:buFont typeface="Arial" pitchFamily="34" charset="0"/>
              <a:buChar char="•"/>
            </a:pPr>
            <a:r>
              <a:rPr lang="en-CA" dirty="0">
                <a:solidFill>
                  <a:prstClr val="black"/>
                </a:solidFill>
                <a:latin typeface="Calibri"/>
              </a:rPr>
              <a:t>Programs are non-stigmatizing and do not single out participating children and youth.</a:t>
            </a:r>
          </a:p>
          <a:p>
            <a:pPr defTabSz="914400"/>
            <a:endParaRPr lang="en-CA" sz="1200" b="1" dirty="0">
              <a:solidFill>
                <a:prstClr val="black"/>
              </a:solidFill>
              <a:latin typeface="Calibri"/>
            </a:endParaRPr>
          </a:p>
          <a:p>
            <a:pPr defTabSz="914400"/>
            <a:endParaRPr lang="en-CA" sz="1200" b="1" dirty="0">
              <a:solidFill>
                <a:prstClr val="black"/>
              </a:solidFill>
              <a:latin typeface="Calibri"/>
            </a:endParaRPr>
          </a:p>
        </p:txBody>
      </p:sp>
      <p:pic>
        <p:nvPicPr>
          <p:cNvPr id="4" name="Content Placeholder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251520" y="0"/>
            <a:ext cx="8183760" cy="620688"/>
          </a:xfrm>
          <a:prstGeom prst="rect">
            <a:avLst/>
          </a:prstGeom>
        </p:spPr>
        <p:txBody>
          <a:bodyPr anchor="ctr"/>
          <a:lstStyle/>
          <a:p>
            <a:pPr eaLnBrk="0" fontAlgn="base" hangingPunct="0">
              <a:spcBef>
                <a:spcPct val="20000"/>
              </a:spcBef>
              <a:spcAft>
                <a:spcPct val="0"/>
              </a:spcAft>
              <a:buFont typeface="Arial" charset="0"/>
              <a:buNone/>
              <a:defRPr/>
            </a:pPr>
            <a:r>
              <a:rPr lang="en-US" sz="2800" b="1" dirty="0">
                <a:solidFill>
                  <a:prstClr val="white"/>
                </a:solidFill>
                <a:latin typeface="Calibri"/>
                <a:ea typeface="ＭＳ Ｐゴシック" pitchFamily="-111" charset="-128"/>
                <a:cs typeface="Calibri" pitchFamily="34" charset="0"/>
              </a:rPr>
              <a:t>What Guides Our Work  </a:t>
            </a:r>
            <a:endParaRPr lang="en-CA" sz="2800" b="1" dirty="0">
              <a:solidFill>
                <a:prstClr val="white"/>
              </a:solidFill>
              <a:latin typeface="Calibri"/>
              <a:ea typeface="ＭＳ Ｐゴシック" pitchFamily="-111" charset="-128"/>
              <a:cs typeface="Calibri" pitchFamily="34" charset="0"/>
            </a:endParaRPr>
          </a:p>
        </p:txBody>
      </p:sp>
      <p:sp>
        <p:nvSpPr>
          <p:cNvPr id="7" name="Rectangle 6"/>
          <p:cNvSpPr/>
          <p:nvPr/>
        </p:nvSpPr>
        <p:spPr>
          <a:xfrm>
            <a:off x="467544" y="2708920"/>
            <a:ext cx="4464496" cy="2304256"/>
          </a:xfrm>
          <a:prstGeom prst="rect">
            <a:avLst/>
          </a:prstGeom>
        </p:spPr>
        <p:txBody>
          <a:bodyPr wrap="square">
            <a:spAutoFit/>
          </a:bodyPr>
          <a:lstStyle/>
          <a:p>
            <a:pPr defTabSz="914400"/>
            <a:r>
              <a:rPr lang="en-CA" sz="2400" b="1" dirty="0">
                <a:solidFill>
                  <a:prstClr val="black"/>
                </a:solidFill>
                <a:latin typeface="Calibri"/>
              </a:rPr>
              <a:t>2. Safe and nutritious food is served</a:t>
            </a:r>
          </a:p>
          <a:p>
            <a:pPr defTabSz="914400">
              <a:buFont typeface="Arial" pitchFamily="34" charset="0"/>
              <a:buChar char="•"/>
            </a:pPr>
            <a:r>
              <a:rPr lang="en-CA" dirty="0">
                <a:solidFill>
                  <a:prstClr val="black"/>
                </a:solidFill>
                <a:latin typeface="Calibri"/>
              </a:rPr>
              <a:t>The foods offered (whether purchased or donated) are nutritious and follow the SNP Nutrition Guidelines (2008)</a:t>
            </a:r>
          </a:p>
          <a:p>
            <a:pPr defTabSz="914400">
              <a:buFont typeface="Arial" pitchFamily="34" charset="0"/>
              <a:buChar char="•"/>
            </a:pPr>
            <a:r>
              <a:rPr lang="en-CA" dirty="0">
                <a:solidFill>
                  <a:prstClr val="black"/>
                </a:solidFill>
                <a:latin typeface="Calibri"/>
              </a:rPr>
              <a:t>Food offered is sensitive to faiths and </a:t>
            </a:r>
          </a:p>
          <a:p>
            <a:pPr defTabSz="914400"/>
            <a:r>
              <a:rPr lang="en-CA" dirty="0">
                <a:solidFill>
                  <a:prstClr val="black"/>
                </a:solidFill>
                <a:latin typeface="Calibri"/>
              </a:rPr>
              <a:t>cultures of children, youth and their families</a:t>
            </a:r>
          </a:p>
        </p:txBody>
      </p:sp>
      <p:sp>
        <p:nvSpPr>
          <p:cNvPr id="8" name="Rectangle 7"/>
          <p:cNvSpPr/>
          <p:nvPr/>
        </p:nvSpPr>
        <p:spPr>
          <a:xfrm>
            <a:off x="467544" y="4797152"/>
            <a:ext cx="8352928" cy="1200329"/>
          </a:xfrm>
          <a:prstGeom prst="rect">
            <a:avLst/>
          </a:prstGeom>
        </p:spPr>
        <p:txBody>
          <a:bodyPr wrap="square">
            <a:spAutoFit/>
          </a:bodyPr>
          <a:lstStyle/>
          <a:p>
            <a:pPr defTabSz="914400">
              <a:buFont typeface="Arial" pitchFamily="34" charset="0"/>
              <a:buChar char="•"/>
            </a:pPr>
            <a:r>
              <a:rPr lang="en-CA" dirty="0">
                <a:solidFill>
                  <a:prstClr val="black"/>
                </a:solidFill>
                <a:latin typeface="Calibri"/>
              </a:rPr>
              <a:t>Student Nutrition Program facilities follow </a:t>
            </a:r>
          </a:p>
          <a:p>
            <a:pPr defTabSz="914400"/>
            <a:r>
              <a:rPr lang="en-CA" dirty="0">
                <a:solidFill>
                  <a:prstClr val="black"/>
                </a:solidFill>
                <a:latin typeface="Calibri"/>
              </a:rPr>
              <a:t>and respect public health regulations</a:t>
            </a:r>
          </a:p>
          <a:p>
            <a:pPr defTabSz="914400">
              <a:buFont typeface="Arial" pitchFamily="34" charset="0"/>
              <a:buChar char="•"/>
            </a:pPr>
            <a:r>
              <a:rPr lang="en-CA" dirty="0">
                <a:solidFill>
                  <a:prstClr val="black"/>
                </a:solidFill>
                <a:latin typeface="Calibri"/>
              </a:rPr>
              <a:t>Supply sources of program food adhere to industry best practices related to food safety and traceability </a:t>
            </a:r>
          </a:p>
        </p:txBody>
      </p:sp>
    </p:spTree>
    <p:extLst>
      <p:ext uri="{BB962C8B-B14F-4D97-AF65-F5344CB8AC3E}">
        <p14:creationId xmlns:p14="http://schemas.microsoft.com/office/powerpoint/2010/main" val="39922583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olunteerswmi.org/servlet/servlet.ImageServer?id=015A0000004i1NcIAI&amp;oid=00DA0000000BVISMA4"/>
          <p:cNvPicPr>
            <a:picLocks noChangeAspect="1" noChangeArrowheads="1"/>
          </p:cNvPicPr>
          <p:nvPr/>
        </p:nvPicPr>
        <p:blipFill>
          <a:blip r:embed="rId2" cstate="print"/>
          <a:srcRect/>
          <a:stretch>
            <a:fillRect/>
          </a:stretch>
        </p:blipFill>
        <p:spPr bwMode="auto">
          <a:xfrm>
            <a:off x="2050414" y="3400763"/>
            <a:ext cx="5761946" cy="3106917"/>
          </a:xfrm>
          <a:prstGeom prst="rect">
            <a:avLst/>
          </a:prstGeom>
          <a:noFill/>
        </p:spPr>
      </p:pic>
      <p:sp>
        <p:nvSpPr>
          <p:cNvPr id="3" name="Rectangle 2"/>
          <p:cNvSpPr/>
          <p:nvPr/>
        </p:nvSpPr>
        <p:spPr>
          <a:xfrm>
            <a:off x="323528" y="764705"/>
            <a:ext cx="8352928" cy="3016210"/>
          </a:xfrm>
          <a:prstGeom prst="rect">
            <a:avLst/>
          </a:prstGeom>
        </p:spPr>
        <p:txBody>
          <a:bodyPr wrap="square">
            <a:spAutoFit/>
          </a:bodyPr>
          <a:lstStyle/>
          <a:p>
            <a:pPr defTabSz="914400"/>
            <a:r>
              <a:rPr lang="en-CA" sz="2800" b="1" u="sng" dirty="0">
                <a:solidFill>
                  <a:prstClr val="black"/>
                </a:solidFill>
                <a:latin typeface="Calibri"/>
              </a:rPr>
              <a:t>Program Principles (cont.)</a:t>
            </a:r>
          </a:p>
          <a:p>
            <a:pPr defTabSz="914400"/>
            <a:endParaRPr lang="en-CA" sz="1200" b="1" dirty="0">
              <a:solidFill>
                <a:prstClr val="black"/>
              </a:solidFill>
              <a:latin typeface="Calibri"/>
            </a:endParaRPr>
          </a:p>
          <a:p>
            <a:pPr defTabSz="914400"/>
            <a:r>
              <a:rPr lang="en-CA" sz="2400" b="1" dirty="0">
                <a:solidFill>
                  <a:prstClr val="black"/>
                </a:solidFill>
                <a:latin typeface="Calibri"/>
              </a:rPr>
              <a:t>3. Community Involvement</a:t>
            </a:r>
          </a:p>
          <a:p>
            <a:pPr defTabSz="914400">
              <a:buFont typeface="Arial" pitchFamily="34" charset="0"/>
              <a:buChar char="•"/>
            </a:pPr>
            <a:r>
              <a:rPr lang="en-CA" dirty="0">
                <a:solidFill>
                  <a:prstClr val="black"/>
                </a:solidFill>
                <a:latin typeface="Calibri"/>
              </a:rPr>
              <a:t>Local stakeholders are engaged in the design, implementation and administration of the program so that programs can address specific site and community needs</a:t>
            </a:r>
          </a:p>
          <a:p>
            <a:pPr defTabSz="914400">
              <a:buFont typeface="Arial" pitchFamily="34" charset="0"/>
              <a:buChar char="•"/>
            </a:pPr>
            <a:r>
              <a:rPr lang="en-CA" dirty="0">
                <a:solidFill>
                  <a:prstClr val="black"/>
                </a:solidFill>
                <a:latin typeface="Calibri"/>
              </a:rPr>
              <a:t>Child and youth participation is encouraged as much as possible</a:t>
            </a:r>
          </a:p>
          <a:p>
            <a:pPr defTabSz="914400">
              <a:buFont typeface="Arial" pitchFamily="34" charset="0"/>
              <a:buChar char="•"/>
            </a:pPr>
            <a:r>
              <a:rPr lang="en-CA" dirty="0">
                <a:solidFill>
                  <a:prstClr val="black"/>
                </a:solidFill>
                <a:latin typeface="Calibri"/>
              </a:rPr>
              <a:t>Parents and/or caregivers are welcomed and encouraged to support and contribute (financially and/or volunteering) to programs according to their ability</a:t>
            </a:r>
          </a:p>
          <a:p>
            <a:pPr defTabSz="914400">
              <a:buFont typeface="Arial" pitchFamily="34" charset="0"/>
              <a:buChar char="•"/>
            </a:pPr>
            <a:r>
              <a:rPr lang="en-CA" dirty="0">
                <a:solidFill>
                  <a:prstClr val="black"/>
                </a:solidFill>
                <a:latin typeface="Calibri"/>
              </a:rPr>
              <a:t>Fundraising and partnership development within the broader community occurs to increase the funding base of the program</a:t>
            </a:r>
            <a:endParaRPr lang="en-US" dirty="0">
              <a:solidFill>
                <a:prstClr val="black"/>
              </a:solidFill>
              <a:latin typeface="Calibri"/>
            </a:endParaRPr>
          </a:p>
        </p:txBody>
      </p:sp>
      <p:pic>
        <p:nvPicPr>
          <p:cNvPr id="4" name="Content Placeholder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251520" y="0"/>
            <a:ext cx="8183760" cy="620688"/>
          </a:xfrm>
          <a:prstGeom prst="rect">
            <a:avLst/>
          </a:prstGeom>
        </p:spPr>
        <p:txBody>
          <a:bodyPr anchor="ctr"/>
          <a:lstStyle/>
          <a:p>
            <a:pPr eaLnBrk="0" fontAlgn="base" hangingPunct="0">
              <a:spcBef>
                <a:spcPct val="20000"/>
              </a:spcBef>
              <a:spcAft>
                <a:spcPct val="0"/>
              </a:spcAft>
              <a:buFont typeface="Arial" charset="0"/>
              <a:buNone/>
              <a:defRPr/>
            </a:pPr>
            <a:r>
              <a:rPr lang="en-US" sz="2800" b="1" dirty="0">
                <a:solidFill>
                  <a:prstClr val="white"/>
                </a:solidFill>
                <a:latin typeface="Calibri"/>
                <a:ea typeface="ＭＳ Ｐゴシック" pitchFamily="-111" charset="-128"/>
                <a:cs typeface="Calibri" pitchFamily="34" charset="0"/>
              </a:rPr>
              <a:t>What Guides Our Work</a:t>
            </a:r>
            <a:endParaRPr lang="en-CA" sz="2800" b="1" dirty="0">
              <a:solidFill>
                <a:prstClr val="white"/>
              </a:solidFill>
              <a:latin typeface="Calibri"/>
              <a:ea typeface="ＭＳ Ｐゴシック" pitchFamily="-111" charset="-128"/>
              <a:cs typeface="Calibri" pitchFamily="34" charset="0"/>
            </a:endParaRPr>
          </a:p>
        </p:txBody>
      </p:sp>
    </p:spTree>
    <p:extLst>
      <p:ext uri="{BB962C8B-B14F-4D97-AF65-F5344CB8AC3E}">
        <p14:creationId xmlns:p14="http://schemas.microsoft.com/office/powerpoint/2010/main" val="19223718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94654" y="1124744"/>
            <a:ext cx="8329831" cy="4893647"/>
          </a:xfrm>
          <a:prstGeom prst="rect">
            <a:avLst/>
          </a:prstGeom>
          <a:noFill/>
        </p:spPr>
        <p:txBody>
          <a:bodyPr wrap="square" rtlCol="0">
            <a:spAutoFit/>
          </a:bodyPr>
          <a:lstStyle/>
          <a:p>
            <a:pPr marL="457200" indent="-457200" defTabSz="914400"/>
            <a:r>
              <a:rPr lang="en-US" sz="2800" b="1" dirty="0">
                <a:solidFill>
                  <a:prstClr val="black"/>
                </a:solidFill>
                <a:latin typeface="Calibri"/>
              </a:rPr>
              <a:t>2. Nutritional Guidelines</a:t>
            </a:r>
          </a:p>
          <a:p>
            <a:pPr defTabSz="914400"/>
            <a:r>
              <a:rPr lang="en-CA" sz="2000" dirty="0">
                <a:solidFill>
                  <a:prstClr val="black"/>
                </a:solidFill>
                <a:latin typeface="Calibri"/>
              </a:rPr>
              <a:t>These guidelines are intended to assist Student Nutrition Program (SNP) providers in selecting nutritious foods for breakfasts, lunches and snacks.</a:t>
            </a:r>
          </a:p>
          <a:p>
            <a:pPr defTabSz="914400"/>
            <a:endParaRPr lang="en-CA" sz="2000" dirty="0">
              <a:solidFill>
                <a:prstClr val="black"/>
              </a:solidFill>
              <a:latin typeface="Calibri"/>
            </a:endParaRPr>
          </a:p>
          <a:p>
            <a:pPr defTabSz="914400"/>
            <a:r>
              <a:rPr lang="en-CA" sz="2000" u="sng" dirty="0">
                <a:solidFill>
                  <a:prstClr val="black"/>
                </a:solidFill>
                <a:latin typeface="Calibri"/>
              </a:rPr>
              <a:t>Principles</a:t>
            </a:r>
            <a:r>
              <a:rPr lang="en-CA" sz="2000" dirty="0">
                <a:solidFill>
                  <a:prstClr val="black"/>
                </a:solidFill>
                <a:latin typeface="Calibri"/>
              </a:rPr>
              <a:t> </a:t>
            </a:r>
          </a:p>
          <a:p>
            <a:pPr defTabSz="914400">
              <a:buFontTx/>
              <a:buChar char="-"/>
            </a:pPr>
            <a:r>
              <a:rPr lang="en-CA" sz="2000" dirty="0">
                <a:solidFill>
                  <a:prstClr val="black"/>
                </a:solidFill>
                <a:latin typeface="Calibri"/>
              </a:rPr>
              <a:t>Promote healthy eating</a:t>
            </a:r>
          </a:p>
          <a:p>
            <a:pPr defTabSz="914400">
              <a:buFontTx/>
              <a:buChar char="-"/>
            </a:pPr>
            <a:r>
              <a:rPr lang="en-CA" sz="2000" dirty="0">
                <a:solidFill>
                  <a:prstClr val="black"/>
                </a:solidFill>
                <a:latin typeface="Calibri"/>
              </a:rPr>
              <a:t>Prepare healthy food</a:t>
            </a:r>
          </a:p>
          <a:p>
            <a:pPr defTabSz="914400">
              <a:buFontTx/>
              <a:buChar char="-"/>
            </a:pPr>
            <a:r>
              <a:rPr lang="en-CA" sz="2000" dirty="0">
                <a:solidFill>
                  <a:prstClr val="black"/>
                </a:solidFill>
                <a:latin typeface="Calibri"/>
              </a:rPr>
              <a:t>Respect diversity and individual student </a:t>
            </a:r>
          </a:p>
          <a:p>
            <a:pPr defTabSz="914400"/>
            <a:r>
              <a:rPr lang="en-CA" sz="2000" dirty="0">
                <a:solidFill>
                  <a:prstClr val="black"/>
                </a:solidFill>
                <a:latin typeface="Calibri"/>
              </a:rPr>
              <a:t>needs</a:t>
            </a:r>
          </a:p>
          <a:p>
            <a:pPr defTabSz="914400">
              <a:buFontTx/>
              <a:buChar char="-"/>
            </a:pPr>
            <a:r>
              <a:rPr lang="en-CA" sz="2000" dirty="0">
                <a:solidFill>
                  <a:prstClr val="black"/>
                </a:solidFill>
                <a:latin typeface="Calibri"/>
              </a:rPr>
              <a:t>Contribute to Social Development</a:t>
            </a:r>
          </a:p>
          <a:p>
            <a:pPr defTabSz="914400">
              <a:buFontTx/>
              <a:buChar char="-"/>
            </a:pPr>
            <a:r>
              <a:rPr lang="en-CA" sz="2000" dirty="0">
                <a:solidFill>
                  <a:prstClr val="black"/>
                </a:solidFill>
                <a:latin typeface="Calibri"/>
              </a:rPr>
              <a:t>Choose Ontario first</a:t>
            </a:r>
          </a:p>
          <a:p>
            <a:pPr defTabSz="914400">
              <a:buFontTx/>
              <a:buChar char="-"/>
            </a:pPr>
            <a:r>
              <a:rPr lang="en-CA" sz="2000" dirty="0">
                <a:solidFill>
                  <a:prstClr val="black"/>
                </a:solidFill>
                <a:latin typeface="Calibri"/>
              </a:rPr>
              <a:t>Be environmentally conscious</a:t>
            </a:r>
          </a:p>
          <a:p>
            <a:pPr defTabSz="914400">
              <a:buFontTx/>
              <a:buChar char="-"/>
            </a:pPr>
            <a:r>
              <a:rPr lang="en-CA" sz="2000" dirty="0">
                <a:solidFill>
                  <a:prstClr val="black"/>
                </a:solidFill>
                <a:latin typeface="Calibri"/>
              </a:rPr>
              <a:t>Practice safe food handling and storage</a:t>
            </a:r>
          </a:p>
          <a:p>
            <a:pPr defTabSz="914400">
              <a:buFontTx/>
              <a:buChar char="-"/>
            </a:pPr>
            <a:endParaRPr lang="en-US" sz="2000" b="1" dirty="0">
              <a:solidFill>
                <a:prstClr val="black"/>
              </a:solidFill>
              <a:latin typeface="Calibri"/>
            </a:endParaRPr>
          </a:p>
          <a:p>
            <a:pPr defTabSz="914400"/>
            <a:endParaRPr lang="en-US" sz="2400" dirty="0">
              <a:solidFill>
                <a:prstClr val="black"/>
              </a:solidFill>
              <a:latin typeface="Calibri"/>
            </a:endParaRPr>
          </a:p>
        </p:txBody>
      </p:sp>
      <p:sp>
        <p:nvSpPr>
          <p:cNvPr id="12" name="Content Placeholder 1"/>
          <p:cNvSpPr txBox="1">
            <a:spLocks/>
          </p:cNvSpPr>
          <p:nvPr/>
        </p:nvSpPr>
        <p:spPr>
          <a:xfrm>
            <a:off x="251520" y="0"/>
            <a:ext cx="8183760" cy="620688"/>
          </a:xfrm>
          <a:prstGeom prst="rect">
            <a:avLst/>
          </a:prstGeom>
        </p:spPr>
        <p:txBody>
          <a:bodyPr anchor="ctr"/>
          <a:lstStyle/>
          <a:p>
            <a:pPr eaLnBrk="0" fontAlgn="base" hangingPunct="0">
              <a:spcBef>
                <a:spcPct val="20000"/>
              </a:spcBef>
              <a:spcAft>
                <a:spcPct val="0"/>
              </a:spcAft>
              <a:buFont typeface="Arial" charset="0"/>
              <a:buNone/>
              <a:defRPr/>
            </a:pPr>
            <a:r>
              <a:rPr lang="en-US" sz="2800" b="1" dirty="0">
                <a:solidFill>
                  <a:prstClr val="white"/>
                </a:solidFill>
                <a:latin typeface="Calibri"/>
                <a:ea typeface="ＭＳ Ｐゴシック" pitchFamily="-111" charset="-128"/>
                <a:cs typeface="Calibri" pitchFamily="34" charset="0"/>
              </a:rPr>
              <a:t>What Guides Our Work: Nutrition Guidelines</a:t>
            </a:r>
            <a:endParaRPr lang="en-CA" sz="2800" b="1" dirty="0">
              <a:solidFill>
                <a:prstClr val="white"/>
              </a:solidFill>
              <a:latin typeface="Calibri"/>
              <a:ea typeface="ＭＳ Ｐゴシック" pitchFamily="-111" charset="-128"/>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932040" y="2564904"/>
            <a:ext cx="3516013" cy="2659782"/>
          </a:xfrm>
          <a:prstGeom prst="rect">
            <a:avLst/>
          </a:prstGeom>
          <a:noFill/>
          <a:ln w="9525">
            <a:noFill/>
            <a:miter lim="800000"/>
            <a:headEnd/>
            <a:tailEnd/>
          </a:ln>
        </p:spPr>
      </p:pic>
    </p:spTree>
    <p:extLst>
      <p:ext uri="{BB962C8B-B14F-4D97-AF65-F5344CB8AC3E}">
        <p14:creationId xmlns:p14="http://schemas.microsoft.com/office/powerpoint/2010/main" val="25210216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67544" y="980728"/>
            <a:ext cx="5112568" cy="4154984"/>
          </a:xfrm>
          <a:prstGeom prst="rect">
            <a:avLst/>
          </a:prstGeom>
        </p:spPr>
        <p:txBody>
          <a:bodyPr wrap="square">
            <a:spAutoFit/>
          </a:bodyPr>
          <a:lstStyle/>
          <a:p>
            <a:pPr defTabSz="914400"/>
            <a:r>
              <a:rPr lang="en-US" sz="2400" b="1" dirty="0">
                <a:solidFill>
                  <a:prstClr val="black"/>
                </a:solidFill>
                <a:latin typeface="Calibri"/>
              </a:rPr>
              <a:t>Breakfast or Morning Meal</a:t>
            </a:r>
          </a:p>
          <a:p>
            <a:pPr defTabSz="914400"/>
            <a:endParaRPr lang="en-US" sz="2400" b="1" dirty="0">
              <a:solidFill>
                <a:prstClr val="black"/>
              </a:solidFill>
              <a:latin typeface="Calibri"/>
            </a:endParaRPr>
          </a:p>
          <a:p>
            <a:pPr defTabSz="914400">
              <a:buFontTx/>
              <a:buChar char="-"/>
            </a:pPr>
            <a:r>
              <a:rPr lang="en-US" sz="2400" dirty="0">
                <a:solidFill>
                  <a:prstClr val="black"/>
                </a:solidFill>
                <a:latin typeface="Calibri"/>
              </a:rPr>
              <a:t>3 food groups including at least one serving of fruit/vegetable and dairy</a:t>
            </a:r>
          </a:p>
          <a:p>
            <a:pPr defTabSz="914400"/>
            <a:endParaRPr lang="en-US" sz="2400" dirty="0">
              <a:solidFill>
                <a:prstClr val="black"/>
              </a:solidFill>
              <a:latin typeface="Calibri"/>
            </a:endParaRPr>
          </a:p>
          <a:p>
            <a:pPr defTabSz="914400">
              <a:buFontTx/>
              <a:buChar char="-"/>
            </a:pPr>
            <a:r>
              <a:rPr lang="en-US" sz="2400" dirty="0">
                <a:solidFill>
                  <a:prstClr val="black"/>
                </a:solidFill>
                <a:latin typeface="Calibri"/>
              </a:rPr>
              <a:t>Served either before school begins or sometime during the morning</a:t>
            </a:r>
          </a:p>
          <a:p>
            <a:pPr defTabSz="914400"/>
            <a:endParaRPr lang="en-US" sz="2400" dirty="0">
              <a:solidFill>
                <a:prstClr val="black"/>
              </a:solidFill>
              <a:latin typeface="Calibri"/>
            </a:endParaRPr>
          </a:p>
          <a:p>
            <a:pPr defTabSz="914400">
              <a:buFontTx/>
              <a:buChar char="-"/>
            </a:pPr>
            <a:r>
              <a:rPr lang="en-US" sz="2400" dirty="0">
                <a:solidFill>
                  <a:prstClr val="black"/>
                </a:solidFill>
                <a:latin typeface="Calibri"/>
              </a:rPr>
              <a:t>A variety of models exist: sit-down programs, grab &amp; go, and bin models are the most common</a:t>
            </a:r>
          </a:p>
        </p:txBody>
      </p:sp>
      <p:pic>
        <p:nvPicPr>
          <p:cNvPr id="2050" name="Picture 2"/>
          <p:cNvPicPr>
            <a:picLocks noChangeAspect="1" noChangeArrowheads="1"/>
          </p:cNvPicPr>
          <p:nvPr/>
        </p:nvPicPr>
        <p:blipFill>
          <a:blip r:embed="rId3" cstate="print"/>
          <a:srcRect/>
          <a:stretch>
            <a:fillRect/>
          </a:stretch>
        </p:blipFill>
        <p:spPr bwMode="auto">
          <a:xfrm>
            <a:off x="5364088" y="2420888"/>
            <a:ext cx="3168980" cy="2304256"/>
          </a:xfrm>
          <a:prstGeom prst="rect">
            <a:avLst/>
          </a:prstGeom>
          <a:noFill/>
          <a:ln w="9525">
            <a:noFill/>
            <a:miter lim="800000"/>
            <a:headEnd/>
            <a:tailEnd/>
          </a:ln>
        </p:spPr>
      </p:pic>
      <p:sp>
        <p:nvSpPr>
          <p:cNvPr id="17" name="Content Placeholder 1"/>
          <p:cNvSpPr txBox="1">
            <a:spLocks/>
          </p:cNvSpPr>
          <p:nvPr/>
        </p:nvSpPr>
        <p:spPr>
          <a:xfrm>
            <a:off x="251520" y="0"/>
            <a:ext cx="8183760" cy="620688"/>
          </a:xfrm>
          <a:prstGeom prst="rect">
            <a:avLst/>
          </a:prstGeom>
        </p:spPr>
        <p:txBody>
          <a:bodyPr anchor="ctr"/>
          <a:lstStyle/>
          <a:p>
            <a:pPr eaLnBrk="0" fontAlgn="base" hangingPunct="0">
              <a:spcBef>
                <a:spcPct val="20000"/>
              </a:spcBef>
              <a:spcAft>
                <a:spcPct val="0"/>
              </a:spcAft>
              <a:buFont typeface="Arial" charset="0"/>
              <a:buNone/>
              <a:defRPr/>
            </a:pPr>
            <a:r>
              <a:rPr lang="en-US" sz="2800" b="1" dirty="0">
                <a:solidFill>
                  <a:prstClr val="white"/>
                </a:solidFill>
                <a:latin typeface="Calibri"/>
                <a:ea typeface="ＭＳ Ｐゴシック" pitchFamily="-111" charset="-128"/>
                <a:cs typeface="Calibri" pitchFamily="34" charset="0"/>
              </a:rPr>
              <a:t>What Guides Our Work: Nutrition Guidelines</a:t>
            </a:r>
            <a:endParaRPr lang="en-CA" sz="2800" b="1" dirty="0">
              <a:solidFill>
                <a:prstClr val="white"/>
              </a:solidFill>
              <a:latin typeface="Calibri"/>
              <a:ea typeface="ＭＳ Ｐゴシック" pitchFamily="-111" charset="-128"/>
              <a:cs typeface="Calibri" pitchFamily="34" charset="0"/>
            </a:endParaRPr>
          </a:p>
        </p:txBody>
      </p:sp>
    </p:spTree>
    <p:extLst>
      <p:ext uri="{BB962C8B-B14F-4D97-AF65-F5344CB8AC3E}">
        <p14:creationId xmlns:p14="http://schemas.microsoft.com/office/powerpoint/2010/main" val="26292458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246823"/>
            <a:ext cx="9144001" cy="4611177"/>
          </a:xfrm>
          <a:prstGeom prst="rect">
            <a:avLst/>
          </a:prstGeom>
          <a:solidFill>
            <a:schemeClr val="accent5">
              <a:lumMod val="40000"/>
              <a:lumOff val="60000"/>
              <a:alpha val="65000"/>
            </a:schemeClr>
          </a:solidFill>
        </p:spPr>
        <p:txBody>
          <a:bodyPr wrap="square" rtlCol="0">
            <a:spAutoFit/>
          </a:bodyPr>
          <a:lstStyle/>
          <a:p>
            <a:endParaRPr lang="en-US" dirty="0"/>
          </a:p>
        </p:txBody>
      </p:sp>
      <p:sp>
        <p:nvSpPr>
          <p:cNvPr id="2" name="Title 1"/>
          <p:cNvSpPr>
            <a:spLocks noGrp="1"/>
          </p:cNvSpPr>
          <p:nvPr>
            <p:ph type="title"/>
          </p:nvPr>
        </p:nvSpPr>
        <p:spPr>
          <a:xfrm>
            <a:off x="619766" y="-33699"/>
            <a:ext cx="8089133" cy="907720"/>
          </a:xfrm>
        </p:spPr>
        <p:txBody>
          <a:bodyPr>
            <a:normAutofit/>
          </a:bodyPr>
          <a:lstStyle/>
          <a:p>
            <a:r>
              <a:rPr lang="en-US" sz="2400" i="1" dirty="0" smtClean="0"/>
              <a:t>WEBINAR ETIQUETTE – CONSIGNES </a:t>
            </a:r>
            <a:r>
              <a:rPr lang="en-US" sz="2400" i="1" dirty="0" err="1" smtClean="0"/>
              <a:t>À</a:t>
            </a:r>
            <a:r>
              <a:rPr lang="en-US" sz="2400" i="1" dirty="0" smtClean="0"/>
              <a:t> SUIVRE</a:t>
            </a:r>
            <a:endParaRPr lang="en-US" sz="2400" i="1" dirty="0"/>
          </a:p>
        </p:txBody>
      </p:sp>
      <p:sp>
        <p:nvSpPr>
          <p:cNvPr id="5" name="Rectangle 4"/>
          <p:cNvSpPr/>
          <p:nvPr/>
        </p:nvSpPr>
        <p:spPr>
          <a:xfrm>
            <a:off x="4479667" y="3244334"/>
            <a:ext cx="184666" cy="369332"/>
          </a:xfrm>
          <a:prstGeom prst="rect">
            <a:avLst/>
          </a:prstGeom>
        </p:spPr>
        <p:txBody>
          <a:bodyPr wrap="none">
            <a:spAutoFit/>
          </a:bodyPr>
          <a:lstStyle/>
          <a:p>
            <a:r>
              <a:rPr lang="en-US" dirty="0" smtClean="0"/>
              <a:t> </a:t>
            </a:r>
            <a:endParaRPr lang="en-US" dirty="0"/>
          </a:p>
        </p:txBody>
      </p:sp>
      <p:sp>
        <p:nvSpPr>
          <p:cNvPr id="6" name="Rectangle 5"/>
          <p:cNvSpPr/>
          <p:nvPr/>
        </p:nvSpPr>
        <p:spPr>
          <a:xfrm>
            <a:off x="4479667" y="3244333"/>
            <a:ext cx="3223696" cy="369332"/>
          </a:xfrm>
          <a:prstGeom prst="rect">
            <a:avLst/>
          </a:prstGeom>
        </p:spPr>
        <p:txBody>
          <a:bodyPr wrap="square">
            <a:spAutoFit/>
          </a:bodyPr>
          <a:lstStyle/>
          <a:p>
            <a:r>
              <a:rPr lang="en-US" dirty="0" smtClean="0"/>
              <a:t> </a:t>
            </a:r>
            <a:endParaRPr lang="en-US" dirty="0"/>
          </a:p>
        </p:txBody>
      </p:sp>
      <p:pic>
        <p:nvPicPr>
          <p:cNvPr id="7" name="Picture 6" descr="free-icon-download-headset-with-microph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122" y="0"/>
            <a:ext cx="874021" cy="874021"/>
          </a:xfrm>
          <a:prstGeom prst="rect">
            <a:avLst/>
          </a:prstGeom>
        </p:spPr>
      </p:pic>
      <p:graphicFrame>
        <p:nvGraphicFramePr>
          <p:cNvPr id="9" name="Espace réservé du contenu 8"/>
          <p:cNvGraphicFramePr>
            <a:graphicFrameLocks noGrp="1"/>
          </p:cNvGraphicFramePr>
          <p:nvPr>
            <p:ph idx="1"/>
            <p:extLst>
              <p:ext uri="{D42A27DB-BD31-4B8C-83A1-F6EECF244321}">
                <p14:modId xmlns:p14="http://schemas.microsoft.com/office/powerpoint/2010/main" val="1407048627"/>
              </p:ext>
            </p:extLst>
          </p:nvPr>
        </p:nvGraphicFramePr>
        <p:xfrm>
          <a:off x="249762" y="874021"/>
          <a:ext cx="8829142" cy="5852161"/>
        </p:xfrm>
        <a:graphic>
          <a:graphicData uri="http://schemas.openxmlformats.org/drawingml/2006/table">
            <a:tbl>
              <a:tblPr firstRow="1" bandRow="1">
                <a:tableStyleId>{5C22544A-7EE6-4342-B048-85BDC9FD1C3A}</a:tableStyleId>
              </a:tblPr>
              <a:tblGrid>
                <a:gridCol w="4414571"/>
                <a:gridCol w="4414571"/>
              </a:tblGrid>
              <a:tr h="5640806">
                <a:tc>
                  <a:txBody>
                    <a:bodyPr/>
                    <a:lstStyle/>
                    <a:p>
                      <a:pPr algn="ctr"/>
                      <a:r>
                        <a:rPr lang="en-US" sz="1800" b="1" u="sng" dirty="0" smtClean="0">
                          <a:solidFill>
                            <a:schemeClr val="tx1"/>
                          </a:solidFill>
                        </a:rPr>
                        <a:t>ENGLISH</a:t>
                      </a:r>
                    </a:p>
                    <a:p>
                      <a:pPr marL="285750" indent="-285750" algn="just">
                        <a:buFont typeface="Arial"/>
                        <a:buChar char="•"/>
                      </a:pPr>
                      <a:r>
                        <a:rPr lang="en-US" sz="1800" b="0" dirty="0" smtClean="0">
                          <a:solidFill>
                            <a:schemeClr val="tx1"/>
                          </a:solidFill>
                        </a:rPr>
                        <a:t>Please</a:t>
                      </a:r>
                      <a:r>
                        <a:rPr lang="en-US" sz="1800" b="0" baseline="0" dirty="0" smtClean="0">
                          <a:solidFill>
                            <a:schemeClr val="tx1"/>
                          </a:solidFill>
                        </a:rPr>
                        <a:t> </a:t>
                      </a:r>
                      <a:r>
                        <a:rPr lang="en-US" sz="1800" b="0" dirty="0" smtClean="0">
                          <a:solidFill>
                            <a:schemeClr val="tx1"/>
                          </a:solidFill>
                        </a:rPr>
                        <a:t>ensure that your computer microphone remains muted until the designated question period. </a:t>
                      </a:r>
                    </a:p>
                    <a:p>
                      <a:pPr marL="0" indent="0" algn="just">
                        <a:buFont typeface="Arial"/>
                        <a:buNone/>
                      </a:pPr>
                      <a:endParaRPr lang="en-US" sz="1800" b="0" dirty="0" smtClean="0">
                        <a:solidFill>
                          <a:schemeClr val="tx1"/>
                        </a:solidFill>
                      </a:endParaRPr>
                    </a:p>
                    <a:p>
                      <a:pPr marL="285750" indent="-285750" algn="just">
                        <a:buFont typeface="Arial"/>
                        <a:buChar char="•"/>
                      </a:pPr>
                      <a:r>
                        <a:rPr lang="en-US" sz="1800" b="0" dirty="0" smtClean="0">
                          <a:solidFill>
                            <a:schemeClr val="tx1"/>
                          </a:solidFill>
                        </a:rPr>
                        <a:t>To unmute, click the microphone icon to the left of your name, located in the participant list.</a:t>
                      </a:r>
                    </a:p>
                    <a:p>
                      <a:pPr marL="0" indent="0" algn="just">
                        <a:buFont typeface="Arial"/>
                        <a:buNone/>
                      </a:pPr>
                      <a:endParaRPr lang="en-US" sz="1800" b="0" dirty="0" smtClean="0">
                        <a:solidFill>
                          <a:schemeClr val="tx1"/>
                        </a:solidFill>
                      </a:endParaRPr>
                    </a:p>
                    <a:p>
                      <a:pPr marL="285750" indent="-285750" algn="just">
                        <a:buFont typeface="Arial"/>
                        <a:buChar char="•"/>
                      </a:pPr>
                      <a:r>
                        <a:rPr lang="en-US" sz="1800" b="0" dirty="0" smtClean="0">
                          <a:solidFill>
                            <a:schemeClr val="tx1"/>
                          </a:solidFill>
                        </a:rPr>
                        <a:t>If you are connected via landline, please ensure that your telephone is muted.</a:t>
                      </a:r>
                    </a:p>
                    <a:p>
                      <a:pPr marL="0" indent="0" algn="just">
                        <a:buFont typeface="Arial"/>
                        <a:buNone/>
                      </a:pPr>
                      <a:endParaRPr lang="en-US" sz="1800" b="0" dirty="0" smtClean="0">
                        <a:solidFill>
                          <a:schemeClr val="tx1"/>
                        </a:solidFill>
                      </a:endParaRPr>
                    </a:p>
                    <a:p>
                      <a:pPr marL="285750" indent="-285750" algn="just">
                        <a:buFont typeface="Arial"/>
                        <a:buChar char="•"/>
                      </a:pPr>
                      <a:r>
                        <a:rPr lang="en-US" sz="1800" b="0" dirty="0" smtClean="0">
                          <a:solidFill>
                            <a:schemeClr val="tx1"/>
                          </a:solidFill>
                        </a:rPr>
                        <a:t>If you would like to ask a question or comment before the question period, please enter it in the chat box at any time.</a:t>
                      </a:r>
                    </a:p>
                    <a:p>
                      <a:pPr marL="0" indent="0" algn="just">
                        <a:buFont typeface="Arial"/>
                        <a:buNone/>
                      </a:pPr>
                      <a:endParaRPr lang="en-US" sz="1800" b="0" dirty="0" smtClean="0">
                        <a:solidFill>
                          <a:schemeClr val="tx1"/>
                        </a:solidFill>
                      </a:endParaRPr>
                    </a:p>
                    <a:p>
                      <a:pPr marL="285750" indent="-285750" algn="just">
                        <a:buFont typeface="Arial"/>
                        <a:buChar char="•"/>
                      </a:pPr>
                      <a:r>
                        <a:rPr lang="en-US" sz="1800" b="0" dirty="0" smtClean="0">
                          <a:solidFill>
                            <a:schemeClr val="tx1"/>
                          </a:solidFill>
                        </a:rPr>
                        <a:t>While we welcome critical discussion, please be respectful and considerate of others.</a:t>
                      </a:r>
                    </a:p>
                    <a:p>
                      <a:endParaRPr lang="fr-FR" dirty="0"/>
                    </a:p>
                  </a:txBody>
                  <a:tcPr>
                    <a:solidFill>
                      <a:srgbClr val="B7DEE8"/>
                    </a:solidFill>
                  </a:tcPr>
                </a:tc>
                <a:tc>
                  <a:txBody>
                    <a:bodyPr/>
                    <a:lstStyle/>
                    <a:p>
                      <a:pPr algn="ctr"/>
                      <a:r>
                        <a:rPr lang="fr-FR" u="sng" dirty="0" smtClean="0">
                          <a:solidFill>
                            <a:srgbClr val="000000"/>
                          </a:solidFill>
                        </a:rPr>
                        <a:t>FRANÇAIS</a:t>
                      </a:r>
                    </a:p>
                    <a:p>
                      <a:pPr marL="285750" indent="-285750" algn="l">
                        <a:buFont typeface="Arial"/>
                        <a:buChar char="•"/>
                      </a:pPr>
                      <a:r>
                        <a:rPr lang="fr-FR" b="0" u="none" dirty="0" smtClean="0">
                          <a:solidFill>
                            <a:srgbClr val="000000"/>
                          </a:solidFill>
                        </a:rPr>
                        <a:t>Veuillez vous assurer que le microphone de votre ordinateur reste coupé jusqu’à la période de questions.</a:t>
                      </a:r>
                    </a:p>
                    <a:p>
                      <a:pPr algn="l"/>
                      <a:endParaRPr lang="fr-FR" b="0" u="none" dirty="0" smtClean="0">
                        <a:solidFill>
                          <a:srgbClr val="000000"/>
                        </a:solidFill>
                      </a:endParaRPr>
                    </a:p>
                    <a:p>
                      <a:pPr marL="285750" indent="-285750" algn="l">
                        <a:buFont typeface="Arial"/>
                        <a:buChar char="•"/>
                      </a:pPr>
                      <a:r>
                        <a:rPr lang="fr-FR" b="0" u="none" dirty="0" smtClean="0">
                          <a:solidFill>
                            <a:srgbClr val="000000"/>
                          </a:solidFill>
                        </a:rPr>
                        <a:t>Pour activer le son, cliquez sur l'icône du microphone vers la gauche de votre nom, située dans la liste des participants.</a:t>
                      </a:r>
                    </a:p>
                    <a:p>
                      <a:pPr algn="l"/>
                      <a:endParaRPr lang="fr-FR" b="0" u="none" dirty="0" smtClean="0">
                        <a:solidFill>
                          <a:srgbClr val="000000"/>
                        </a:solidFill>
                      </a:endParaRPr>
                    </a:p>
                    <a:p>
                      <a:pPr marL="285750" indent="-285750" algn="l">
                        <a:buFont typeface="Arial"/>
                        <a:buChar char="•"/>
                      </a:pPr>
                      <a:r>
                        <a:rPr lang="fr-FR" b="0" u="none" dirty="0" smtClean="0">
                          <a:solidFill>
                            <a:srgbClr val="000000"/>
                          </a:solidFill>
                        </a:rPr>
                        <a:t>Si vous êtes connecté via un téléphone fixe, assurez-vous que le</a:t>
                      </a:r>
                      <a:r>
                        <a:rPr lang="fr-FR" b="0" u="none" baseline="0" dirty="0" smtClean="0">
                          <a:solidFill>
                            <a:srgbClr val="000000"/>
                          </a:solidFill>
                        </a:rPr>
                        <a:t> son de votre </a:t>
                      </a:r>
                      <a:r>
                        <a:rPr lang="fr-FR" b="0" u="none" dirty="0" smtClean="0">
                          <a:solidFill>
                            <a:srgbClr val="000000"/>
                          </a:solidFill>
                        </a:rPr>
                        <a:t>téléphone est coupé.</a:t>
                      </a:r>
                    </a:p>
                    <a:p>
                      <a:pPr algn="l"/>
                      <a:endParaRPr lang="fr-FR" b="0" u="none" dirty="0" smtClean="0">
                        <a:solidFill>
                          <a:srgbClr val="000000"/>
                        </a:solidFill>
                      </a:endParaRPr>
                    </a:p>
                    <a:p>
                      <a:pPr marL="285750" indent="-285750" algn="l">
                        <a:buFont typeface="Arial"/>
                        <a:buChar char="•"/>
                      </a:pPr>
                      <a:r>
                        <a:rPr lang="fr-FR" b="0" u="none" dirty="0" smtClean="0">
                          <a:solidFill>
                            <a:srgbClr val="000000"/>
                          </a:solidFill>
                        </a:rPr>
                        <a:t>Si vous souhaitez poser une question ou émettre</a:t>
                      </a:r>
                      <a:r>
                        <a:rPr lang="fr-FR" b="0" u="none" baseline="0" dirty="0" smtClean="0">
                          <a:solidFill>
                            <a:srgbClr val="000000"/>
                          </a:solidFill>
                        </a:rPr>
                        <a:t> </a:t>
                      </a:r>
                      <a:r>
                        <a:rPr lang="fr-FR" b="0" u="none" dirty="0" smtClean="0">
                          <a:solidFill>
                            <a:srgbClr val="000000"/>
                          </a:solidFill>
                        </a:rPr>
                        <a:t>un commentaire avant la période des questions, veuillez</a:t>
                      </a:r>
                      <a:r>
                        <a:rPr lang="fr-FR" b="0" u="none" baseline="0" dirty="0" smtClean="0">
                          <a:solidFill>
                            <a:srgbClr val="000000"/>
                          </a:solidFill>
                        </a:rPr>
                        <a:t> utiliser</a:t>
                      </a:r>
                      <a:r>
                        <a:rPr lang="fr-FR" b="0" u="none" dirty="0" smtClean="0">
                          <a:solidFill>
                            <a:srgbClr val="000000"/>
                          </a:solidFill>
                        </a:rPr>
                        <a:t> la boîte de dialogue.</a:t>
                      </a:r>
                    </a:p>
                    <a:p>
                      <a:pPr algn="l"/>
                      <a:endParaRPr lang="fr-FR" b="0" u="none" dirty="0" smtClean="0">
                        <a:solidFill>
                          <a:srgbClr val="000000"/>
                        </a:solidFill>
                      </a:endParaRPr>
                    </a:p>
                    <a:p>
                      <a:pPr marL="285750" indent="-285750" algn="l">
                        <a:buFont typeface="Arial"/>
                        <a:buChar char="•"/>
                      </a:pPr>
                      <a:r>
                        <a:rPr lang="fr-FR" b="0" u="none" dirty="0" smtClean="0">
                          <a:solidFill>
                            <a:srgbClr val="000000"/>
                          </a:solidFill>
                        </a:rPr>
                        <a:t>Nous</a:t>
                      </a:r>
                      <a:r>
                        <a:rPr lang="fr-FR" b="0" u="none" baseline="0" dirty="0" smtClean="0">
                          <a:solidFill>
                            <a:srgbClr val="000000"/>
                          </a:solidFill>
                        </a:rPr>
                        <a:t> sommes ouverts à  toute forme de discussion, à condition d’être </a:t>
                      </a:r>
                      <a:r>
                        <a:rPr lang="fr-FR" b="0" u="none" dirty="0" smtClean="0">
                          <a:solidFill>
                            <a:srgbClr val="000000"/>
                          </a:solidFill>
                        </a:rPr>
                        <a:t>respectueux et attentif aux autres.</a:t>
                      </a:r>
                      <a:endParaRPr lang="fr-FR" b="0" u="none" dirty="0">
                        <a:solidFill>
                          <a:srgbClr val="000000"/>
                        </a:solidFill>
                      </a:endParaRPr>
                    </a:p>
                  </a:txBody>
                  <a:tcPr>
                    <a:solidFill>
                      <a:schemeClr val="accent5">
                        <a:lumMod val="40000"/>
                        <a:lumOff val="60000"/>
                      </a:schemeClr>
                    </a:solidFill>
                  </a:tcPr>
                </a:tc>
              </a:tr>
            </a:tbl>
          </a:graphicData>
        </a:graphic>
      </p:graphicFrame>
    </p:spTree>
    <p:extLst>
      <p:ext uri="{BB962C8B-B14F-4D97-AF65-F5344CB8AC3E}">
        <p14:creationId xmlns:p14="http://schemas.microsoft.com/office/powerpoint/2010/main" val="42812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p:nvPr>
        </p:nvSpPr>
        <p:spPr>
          <a:xfrm>
            <a:off x="251520" y="0"/>
            <a:ext cx="8183760" cy="620688"/>
          </a:xfrm>
        </p:spPr>
        <p:txBody>
          <a:bodyPr anchor="ctr"/>
          <a:lstStyle/>
          <a:p>
            <a:pPr marL="0" indent="0">
              <a:buNone/>
            </a:pPr>
            <a:r>
              <a:rPr lang="en-US" sz="2800" b="1" dirty="0" smtClean="0">
                <a:solidFill>
                  <a:schemeClr val="bg1"/>
                </a:solidFill>
                <a:cs typeface="Calibri" pitchFamily="34" charset="0"/>
              </a:rPr>
              <a:t>What Guides Our Work: Nutrition Guidelines</a:t>
            </a:r>
            <a:endParaRPr lang="en-CA" sz="2800" b="1" dirty="0">
              <a:solidFill>
                <a:schemeClr val="bg1"/>
              </a:solidFill>
              <a:cs typeface="Calibri" pitchFamily="34" charset="0"/>
            </a:endParaRPr>
          </a:p>
        </p:txBody>
      </p:sp>
      <p:sp>
        <p:nvSpPr>
          <p:cNvPr id="15" name="Rectangle 14"/>
          <p:cNvSpPr/>
          <p:nvPr/>
        </p:nvSpPr>
        <p:spPr>
          <a:xfrm>
            <a:off x="467544" y="1196752"/>
            <a:ext cx="5256584" cy="1569660"/>
          </a:xfrm>
          <a:prstGeom prst="rect">
            <a:avLst/>
          </a:prstGeom>
        </p:spPr>
        <p:txBody>
          <a:bodyPr wrap="square">
            <a:spAutoFit/>
          </a:bodyPr>
          <a:lstStyle/>
          <a:p>
            <a:pPr defTabSz="914400"/>
            <a:r>
              <a:rPr lang="en-US" sz="2400" b="1" dirty="0">
                <a:solidFill>
                  <a:prstClr val="black"/>
                </a:solidFill>
                <a:latin typeface="Calibri"/>
              </a:rPr>
              <a:t>Lunch </a:t>
            </a:r>
          </a:p>
          <a:p>
            <a:pPr defTabSz="914400">
              <a:buFontTx/>
              <a:buChar char="-"/>
            </a:pPr>
            <a:r>
              <a:rPr lang="en-US" sz="2400" dirty="0">
                <a:solidFill>
                  <a:prstClr val="black"/>
                </a:solidFill>
                <a:latin typeface="Calibri"/>
              </a:rPr>
              <a:t>Same as breakfast and morning meal but served in the middle of the day</a:t>
            </a:r>
          </a:p>
          <a:p>
            <a:pPr defTabSz="914400">
              <a:buFontTx/>
              <a:buChar char="-"/>
            </a:pPr>
            <a:endParaRPr lang="en-US" sz="2400" dirty="0">
              <a:solidFill>
                <a:prstClr val="black"/>
              </a:solidFill>
              <a:latin typeface="Calibri"/>
            </a:endParaRPr>
          </a:p>
        </p:txBody>
      </p:sp>
      <p:pic>
        <p:nvPicPr>
          <p:cNvPr id="1026" name="Picture 2"/>
          <p:cNvPicPr>
            <a:picLocks noChangeAspect="1" noChangeArrowheads="1"/>
          </p:cNvPicPr>
          <p:nvPr/>
        </p:nvPicPr>
        <p:blipFill>
          <a:blip r:embed="rId3" cstate="print"/>
          <a:srcRect t="5455" r="11819"/>
          <a:stretch>
            <a:fillRect/>
          </a:stretch>
        </p:blipFill>
        <p:spPr bwMode="auto">
          <a:xfrm>
            <a:off x="5724128" y="1124744"/>
            <a:ext cx="3057464" cy="4917157"/>
          </a:xfrm>
          <a:prstGeom prst="rect">
            <a:avLst/>
          </a:prstGeom>
          <a:noFill/>
          <a:ln w="9525">
            <a:noFill/>
            <a:miter lim="800000"/>
            <a:headEnd/>
            <a:tailEnd/>
          </a:ln>
        </p:spPr>
      </p:pic>
      <p:sp>
        <p:nvSpPr>
          <p:cNvPr id="6" name="Rectangle 5"/>
          <p:cNvSpPr/>
          <p:nvPr/>
        </p:nvSpPr>
        <p:spPr>
          <a:xfrm>
            <a:off x="467544" y="2636912"/>
            <a:ext cx="5040560" cy="2677656"/>
          </a:xfrm>
          <a:prstGeom prst="rect">
            <a:avLst/>
          </a:prstGeom>
        </p:spPr>
        <p:txBody>
          <a:bodyPr wrap="square">
            <a:spAutoFit/>
          </a:bodyPr>
          <a:lstStyle/>
          <a:p>
            <a:pPr defTabSz="914400"/>
            <a:r>
              <a:rPr lang="en-US" sz="2400" b="1" dirty="0">
                <a:solidFill>
                  <a:prstClr val="black"/>
                </a:solidFill>
                <a:latin typeface="Calibri"/>
              </a:rPr>
              <a:t>Snack</a:t>
            </a:r>
          </a:p>
          <a:p>
            <a:pPr defTabSz="914400">
              <a:buFontTx/>
              <a:buChar char="-"/>
            </a:pPr>
            <a:r>
              <a:rPr lang="en-US" sz="2400" dirty="0">
                <a:solidFill>
                  <a:prstClr val="black"/>
                </a:solidFill>
                <a:latin typeface="Calibri"/>
              </a:rPr>
              <a:t>2 food groups including at least one serving of fruit/vegetable</a:t>
            </a:r>
          </a:p>
          <a:p>
            <a:pPr defTabSz="914400">
              <a:buFontTx/>
              <a:buChar char="-"/>
            </a:pPr>
            <a:r>
              <a:rPr lang="en-US" sz="2400" dirty="0">
                <a:solidFill>
                  <a:prstClr val="black"/>
                </a:solidFill>
                <a:latin typeface="Calibri"/>
              </a:rPr>
              <a:t>Can be served anytime during the school day</a:t>
            </a:r>
          </a:p>
          <a:p>
            <a:pPr defTabSz="914400">
              <a:buFontTx/>
              <a:buChar char="-"/>
            </a:pPr>
            <a:r>
              <a:rPr lang="en-US" sz="2400" dirty="0">
                <a:solidFill>
                  <a:prstClr val="black"/>
                </a:solidFill>
                <a:latin typeface="Calibri"/>
              </a:rPr>
              <a:t>Grab and go and bin models are common</a:t>
            </a:r>
            <a:endParaRPr lang="fr-CA" sz="2400" dirty="0">
              <a:solidFill>
                <a:prstClr val="black"/>
              </a:solidFill>
              <a:latin typeface="Calibri"/>
            </a:endParaRPr>
          </a:p>
        </p:txBody>
      </p:sp>
    </p:spTree>
    <p:extLst>
      <p:ext uri="{BB962C8B-B14F-4D97-AF65-F5344CB8AC3E}">
        <p14:creationId xmlns:p14="http://schemas.microsoft.com/office/powerpoint/2010/main" val="39657080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p:cNvSpPr/>
          <p:nvPr/>
        </p:nvSpPr>
        <p:spPr>
          <a:xfrm>
            <a:off x="2107378" y="827420"/>
            <a:ext cx="5632974" cy="5625916"/>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sz="2800" b="1" dirty="0">
                <a:solidFill>
                  <a:prstClr val="black"/>
                </a:solidFill>
                <a:latin typeface="Calibri"/>
              </a:rPr>
              <a:t>OSNPN</a:t>
            </a:r>
          </a:p>
          <a:p>
            <a:pPr algn="ctr" defTabSz="914400"/>
            <a:r>
              <a:rPr lang="en-CA" b="1" dirty="0">
                <a:solidFill>
                  <a:prstClr val="black"/>
                </a:solidFill>
                <a:latin typeface="Calibri"/>
              </a:rPr>
              <a:t>The Ontario Student Nutrition Program Network:</a:t>
            </a:r>
          </a:p>
          <a:p>
            <a:pPr algn="ctr" defTabSz="914400"/>
            <a:r>
              <a:rPr lang="en-CA" b="1" dirty="0">
                <a:solidFill>
                  <a:prstClr val="black"/>
                </a:solidFill>
                <a:latin typeface="Calibri"/>
                <a:hlinkClick r:id="rId3"/>
              </a:rPr>
              <a:t>www.osnpn.ca</a:t>
            </a:r>
            <a:r>
              <a:rPr lang="en-CA" b="1" dirty="0">
                <a:solidFill>
                  <a:prstClr val="black"/>
                </a:solidFill>
                <a:latin typeface="Calibri"/>
              </a:rPr>
              <a:t>  </a:t>
            </a:r>
          </a:p>
          <a:p>
            <a:pPr algn="ctr" defTabSz="914400"/>
            <a:endParaRPr lang="en-CA" b="1" dirty="0">
              <a:solidFill>
                <a:prstClr val="black"/>
              </a:solidFill>
              <a:latin typeface="Calibri"/>
            </a:endParaRPr>
          </a:p>
          <a:p>
            <a:pPr marL="285750" indent="-285750" defTabSz="914400">
              <a:buFont typeface="Arial" panose="020B0604020202020204" pitchFamily="34" charset="0"/>
              <a:buChar char="•"/>
            </a:pPr>
            <a:r>
              <a:rPr lang="en-CA" b="1" dirty="0">
                <a:solidFill>
                  <a:prstClr val="black"/>
                </a:solidFill>
                <a:latin typeface="Calibri"/>
              </a:rPr>
              <a:t>WHO: </a:t>
            </a:r>
            <a:r>
              <a:rPr lang="en-CA" dirty="0">
                <a:solidFill>
                  <a:prstClr val="black"/>
                </a:solidFill>
                <a:latin typeface="Calibri"/>
              </a:rPr>
              <a:t>Representatives from each of  the 14 Lead Agencies </a:t>
            </a:r>
          </a:p>
          <a:p>
            <a:pPr marL="285750" indent="-285750" defTabSz="914400">
              <a:buFont typeface="Arial" panose="020B0604020202020204" pitchFamily="34" charset="0"/>
              <a:buChar char="•"/>
            </a:pPr>
            <a:endParaRPr lang="en-CA" dirty="0">
              <a:solidFill>
                <a:prstClr val="black"/>
              </a:solidFill>
              <a:latin typeface="Calibri"/>
            </a:endParaRPr>
          </a:p>
          <a:p>
            <a:pPr marL="285750" indent="-285750" defTabSz="914400">
              <a:buFont typeface="Arial" panose="020B0604020202020204" pitchFamily="34" charset="0"/>
              <a:buChar char="•"/>
            </a:pPr>
            <a:r>
              <a:rPr lang="en-CA" b="1" dirty="0">
                <a:solidFill>
                  <a:prstClr val="black"/>
                </a:solidFill>
                <a:latin typeface="Calibri"/>
              </a:rPr>
              <a:t>Role: </a:t>
            </a:r>
            <a:r>
              <a:rPr lang="en-CA" dirty="0">
                <a:solidFill>
                  <a:prstClr val="black"/>
                </a:solidFill>
                <a:latin typeface="Calibri"/>
              </a:rPr>
              <a:t>The </a:t>
            </a:r>
            <a:r>
              <a:rPr lang="en-CA" dirty="0">
                <a:solidFill>
                  <a:prstClr val="black"/>
                </a:solidFill>
                <a:latin typeface="Calibri"/>
              </a:rPr>
              <a:t>OSNPN is committed to building the capacity of regional lead agencies to support meal and snack programs servicing children and youth across the Province of Ontario. </a:t>
            </a:r>
            <a:endParaRPr lang="en-CA" dirty="0">
              <a:solidFill>
                <a:prstClr val="black"/>
              </a:solidFill>
              <a:latin typeface="Calibri"/>
            </a:endParaRPr>
          </a:p>
          <a:p>
            <a:pPr marL="285750" indent="-285750" defTabSz="914400">
              <a:buFont typeface="Arial" panose="020B0604020202020204" pitchFamily="34" charset="0"/>
              <a:buChar char="•"/>
            </a:pPr>
            <a:endParaRPr lang="en-CA" dirty="0">
              <a:solidFill>
                <a:prstClr val="black"/>
              </a:solidFill>
              <a:latin typeface="Calibri"/>
            </a:endParaRPr>
          </a:p>
          <a:p>
            <a:pPr marL="285750" indent="-285750" defTabSz="914400">
              <a:buFont typeface="Arial" panose="020B0604020202020204" pitchFamily="34" charset="0"/>
              <a:buChar char="•"/>
            </a:pPr>
            <a:r>
              <a:rPr lang="en-CA" b="1" dirty="0">
                <a:solidFill>
                  <a:prstClr val="black"/>
                </a:solidFill>
                <a:latin typeface="Calibri"/>
              </a:rPr>
              <a:t>Goal:  </a:t>
            </a:r>
            <a:r>
              <a:rPr lang="en-CA" dirty="0">
                <a:solidFill>
                  <a:prstClr val="black"/>
                </a:solidFill>
                <a:latin typeface="Calibri"/>
              </a:rPr>
              <a:t>To</a:t>
            </a:r>
            <a:r>
              <a:rPr lang="en-CA" b="1" dirty="0">
                <a:solidFill>
                  <a:prstClr val="black"/>
                </a:solidFill>
                <a:latin typeface="Calibri"/>
              </a:rPr>
              <a:t> </a:t>
            </a:r>
            <a:r>
              <a:rPr lang="en-CA" dirty="0">
                <a:solidFill>
                  <a:prstClr val="black"/>
                </a:solidFill>
                <a:latin typeface="Calibri"/>
              </a:rPr>
              <a:t>work </a:t>
            </a:r>
            <a:r>
              <a:rPr lang="en-CA" dirty="0">
                <a:solidFill>
                  <a:prstClr val="black"/>
                </a:solidFill>
                <a:latin typeface="Calibri"/>
              </a:rPr>
              <a:t>strategically at a provincial level to build awareness and support so that students across Ontario can experience the positive social, academic and health outcomes that are often associated with increasing access to healthy foods in </a:t>
            </a:r>
            <a:r>
              <a:rPr lang="en-CA" dirty="0">
                <a:solidFill>
                  <a:prstClr val="black"/>
                </a:solidFill>
                <a:latin typeface="Calibri"/>
              </a:rPr>
              <a:t>schools</a:t>
            </a:r>
          </a:p>
        </p:txBody>
      </p:sp>
      <p:sp>
        <p:nvSpPr>
          <p:cNvPr id="88" name="Content Placeholder 1"/>
          <p:cNvSpPr txBox="1">
            <a:spLocks/>
          </p:cNvSpPr>
          <p:nvPr/>
        </p:nvSpPr>
        <p:spPr>
          <a:xfrm>
            <a:off x="251520" y="0"/>
            <a:ext cx="8183760" cy="620688"/>
          </a:xfrm>
          <a:prstGeom prst="rect">
            <a:avLst/>
          </a:prstGeom>
        </p:spPr>
        <p:txBody>
          <a:bodyPr anchor="ctr"/>
          <a:lstStyle/>
          <a:p>
            <a:pPr eaLnBrk="0" fontAlgn="base" hangingPunct="0">
              <a:spcBef>
                <a:spcPct val="20000"/>
              </a:spcBef>
              <a:spcAft>
                <a:spcPct val="0"/>
              </a:spcAft>
              <a:buFont typeface="Arial" charset="0"/>
              <a:buNone/>
              <a:defRPr/>
            </a:pPr>
            <a:r>
              <a:rPr lang="en-US" sz="2800" b="1" dirty="0">
                <a:solidFill>
                  <a:prstClr val="white"/>
                </a:solidFill>
                <a:latin typeface="Calibri"/>
                <a:ea typeface="ＭＳ Ｐゴシック" pitchFamily="-111" charset="-128"/>
                <a:cs typeface="Calibri" pitchFamily="34" charset="0"/>
              </a:rPr>
              <a:t>Ontario Student Nutrition Program - The Network!</a:t>
            </a:r>
            <a:endParaRPr lang="en-CA" sz="2800" b="1" dirty="0">
              <a:solidFill>
                <a:prstClr val="white"/>
              </a:solidFill>
              <a:latin typeface="Calibri"/>
              <a:ea typeface="ＭＳ Ｐゴシック" pitchFamily="-111" charset="-128"/>
              <a:cs typeface="Calibri" pitchFamily="34" charset="0"/>
            </a:endParaRPr>
          </a:p>
        </p:txBody>
      </p:sp>
    </p:spTree>
    <p:extLst>
      <p:ext uri="{BB962C8B-B14F-4D97-AF65-F5344CB8AC3E}">
        <p14:creationId xmlns:p14="http://schemas.microsoft.com/office/powerpoint/2010/main" val="10497339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p:cNvSpPr/>
          <p:nvPr/>
        </p:nvSpPr>
        <p:spPr>
          <a:xfrm>
            <a:off x="251519" y="1412415"/>
            <a:ext cx="3685829" cy="1410840"/>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b="1" dirty="0">
                <a:solidFill>
                  <a:prstClr val="black"/>
                </a:solidFill>
                <a:latin typeface="Calibri"/>
              </a:rPr>
              <a:t>Ontario Student Nutrition Program Network (OSNPN ) </a:t>
            </a:r>
          </a:p>
          <a:p>
            <a:pPr algn="ctr" defTabSz="914400"/>
            <a:r>
              <a:rPr lang="en-CA" dirty="0">
                <a:solidFill>
                  <a:prstClr val="black"/>
                </a:solidFill>
                <a:latin typeface="Calibri"/>
              </a:rPr>
              <a:t>[14 Lead Agency Representatives]</a:t>
            </a:r>
          </a:p>
        </p:txBody>
      </p:sp>
      <p:sp>
        <p:nvSpPr>
          <p:cNvPr id="88" name="Content Placeholder 1"/>
          <p:cNvSpPr txBox="1">
            <a:spLocks/>
          </p:cNvSpPr>
          <p:nvPr/>
        </p:nvSpPr>
        <p:spPr>
          <a:xfrm>
            <a:off x="251519" y="41191"/>
            <a:ext cx="8712969" cy="620688"/>
          </a:xfrm>
          <a:prstGeom prst="rect">
            <a:avLst/>
          </a:prstGeom>
        </p:spPr>
        <p:txBody>
          <a:bodyPr anchor="ctr"/>
          <a:lstStyle/>
          <a:p>
            <a:pPr eaLnBrk="0" fontAlgn="base" hangingPunct="0">
              <a:spcBef>
                <a:spcPct val="20000"/>
              </a:spcBef>
              <a:spcAft>
                <a:spcPct val="0"/>
              </a:spcAft>
              <a:buFont typeface="Arial" charset="0"/>
              <a:buNone/>
              <a:defRPr/>
            </a:pPr>
            <a:r>
              <a:rPr lang="en-US" sz="2800" b="1" dirty="0">
                <a:solidFill>
                  <a:prstClr val="white"/>
                </a:solidFill>
                <a:latin typeface="Calibri"/>
                <a:ea typeface="ＭＳ Ｐゴシック" pitchFamily="-111" charset="-128"/>
                <a:cs typeface="Calibri" pitchFamily="34" charset="0"/>
              </a:rPr>
              <a:t>OSNPN - How We Work Together-Our Collaboration Tools</a:t>
            </a:r>
            <a:endParaRPr lang="en-CA" sz="2800" b="1" dirty="0">
              <a:solidFill>
                <a:prstClr val="white"/>
              </a:solidFill>
              <a:latin typeface="Calibri"/>
              <a:ea typeface="ＭＳ Ｐゴシック" pitchFamily="-111" charset="-128"/>
              <a:cs typeface="Calibri" pitchFamily="34" charset="0"/>
            </a:endParaRPr>
          </a:p>
        </p:txBody>
      </p:sp>
      <p:sp>
        <p:nvSpPr>
          <p:cNvPr id="2055" name="Oval 2054"/>
          <p:cNvSpPr/>
          <p:nvPr/>
        </p:nvSpPr>
        <p:spPr>
          <a:xfrm>
            <a:off x="2843808" y="3284984"/>
            <a:ext cx="5972871" cy="2202928"/>
          </a:xfrm>
          <a:prstGeom prst="ellips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defTabSz="914400">
              <a:buFont typeface="Arial" panose="020B0604020202020204" pitchFamily="34" charset="0"/>
              <a:buChar char="•"/>
            </a:pPr>
            <a:r>
              <a:rPr lang="en-CA" dirty="0">
                <a:solidFill>
                  <a:prstClr val="black"/>
                </a:solidFill>
                <a:latin typeface="Calibri"/>
              </a:rPr>
              <a:t>Monthly Teleconference Meetings</a:t>
            </a:r>
          </a:p>
          <a:p>
            <a:pPr marL="285750" indent="-285750" defTabSz="914400">
              <a:buFont typeface="Arial" panose="020B0604020202020204" pitchFamily="34" charset="0"/>
              <a:buChar char="•"/>
            </a:pPr>
            <a:r>
              <a:rPr lang="en-CA" dirty="0">
                <a:solidFill>
                  <a:prstClr val="black"/>
                </a:solidFill>
                <a:latin typeface="Calibri"/>
              </a:rPr>
              <a:t>Wiki site – centralized  document and information </a:t>
            </a:r>
          </a:p>
          <a:p>
            <a:pPr marL="285750" indent="-285750" defTabSz="914400">
              <a:buFont typeface="Arial" panose="020B0604020202020204" pitchFamily="34" charset="0"/>
              <a:buChar char="•"/>
            </a:pPr>
            <a:r>
              <a:rPr lang="en-CA" dirty="0">
                <a:solidFill>
                  <a:prstClr val="black"/>
                </a:solidFill>
                <a:latin typeface="Calibri"/>
              </a:rPr>
              <a:t>Annual Conference </a:t>
            </a:r>
          </a:p>
          <a:p>
            <a:pPr marL="285750" indent="-285750" defTabSz="914400">
              <a:buFont typeface="Arial" panose="020B0604020202020204" pitchFamily="34" charset="0"/>
              <a:buChar char="•"/>
            </a:pPr>
            <a:r>
              <a:rPr lang="en-CA" dirty="0">
                <a:solidFill>
                  <a:prstClr val="black"/>
                </a:solidFill>
                <a:latin typeface="Calibri"/>
              </a:rPr>
              <a:t>Liaison structure with subcommittees and networking groups</a:t>
            </a:r>
            <a:endParaRPr lang="en-CA" dirty="0">
              <a:solidFill>
                <a:prstClr val="black"/>
              </a:solidFill>
              <a:latin typeface="Calibri"/>
            </a:endParaRPr>
          </a:p>
        </p:txBody>
      </p:sp>
      <p:cxnSp>
        <p:nvCxnSpPr>
          <p:cNvPr id="2066" name="Straight Arrow Connector 2065"/>
          <p:cNvCxnSpPr/>
          <p:nvPr/>
        </p:nvCxnSpPr>
        <p:spPr>
          <a:xfrm>
            <a:off x="3443889" y="2823255"/>
            <a:ext cx="1001860" cy="62318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93067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p:cNvSpPr/>
          <p:nvPr/>
        </p:nvSpPr>
        <p:spPr>
          <a:xfrm>
            <a:off x="539552" y="866032"/>
            <a:ext cx="3024336" cy="1194816"/>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dirty="0">
                <a:solidFill>
                  <a:prstClr val="black"/>
                </a:solidFill>
                <a:latin typeface="Calibri"/>
              </a:rPr>
              <a:t>Ontario Student Nutrition Program Network (OSNPN ) </a:t>
            </a:r>
          </a:p>
          <a:p>
            <a:pPr algn="ctr" defTabSz="914400"/>
            <a:r>
              <a:rPr lang="en-CA" sz="1600" dirty="0">
                <a:solidFill>
                  <a:prstClr val="black"/>
                </a:solidFill>
                <a:latin typeface="Calibri"/>
              </a:rPr>
              <a:t>[14 Lead Agency Representatives]</a:t>
            </a:r>
          </a:p>
        </p:txBody>
      </p:sp>
      <p:sp>
        <p:nvSpPr>
          <p:cNvPr id="88" name="Content Placeholder 1"/>
          <p:cNvSpPr txBox="1">
            <a:spLocks/>
          </p:cNvSpPr>
          <p:nvPr/>
        </p:nvSpPr>
        <p:spPr>
          <a:xfrm>
            <a:off x="251520" y="0"/>
            <a:ext cx="8183760" cy="620688"/>
          </a:xfrm>
          <a:prstGeom prst="rect">
            <a:avLst/>
          </a:prstGeom>
        </p:spPr>
        <p:txBody>
          <a:bodyPr anchor="ctr"/>
          <a:lstStyle/>
          <a:p>
            <a:pPr eaLnBrk="0" fontAlgn="base" hangingPunct="0">
              <a:spcBef>
                <a:spcPct val="20000"/>
              </a:spcBef>
              <a:spcAft>
                <a:spcPct val="0"/>
              </a:spcAft>
              <a:buFont typeface="Arial" charset="0"/>
              <a:buNone/>
              <a:defRPr/>
            </a:pPr>
            <a:r>
              <a:rPr lang="en-US" sz="2800" b="1" dirty="0">
                <a:solidFill>
                  <a:prstClr val="white"/>
                </a:solidFill>
                <a:latin typeface="Calibri"/>
                <a:ea typeface="ＭＳ Ｐゴシック" pitchFamily="-111" charset="-128"/>
                <a:cs typeface="Calibri" pitchFamily="34" charset="0"/>
              </a:rPr>
              <a:t>OSNPN – How We Work Together – Our Structure</a:t>
            </a:r>
            <a:endParaRPr lang="en-CA" sz="2800" b="1" dirty="0">
              <a:solidFill>
                <a:prstClr val="white"/>
              </a:solidFill>
              <a:latin typeface="Calibri"/>
              <a:ea typeface="ＭＳ Ｐゴシック" pitchFamily="-111" charset="-128"/>
              <a:cs typeface="Calibri" pitchFamily="34" charset="0"/>
            </a:endParaRPr>
          </a:p>
        </p:txBody>
      </p:sp>
      <p:cxnSp>
        <p:nvCxnSpPr>
          <p:cNvPr id="14" name="Straight Connector 13"/>
          <p:cNvCxnSpPr/>
          <p:nvPr/>
        </p:nvCxnSpPr>
        <p:spPr>
          <a:xfrm>
            <a:off x="2196833" y="2060848"/>
            <a:ext cx="0" cy="1779184"/>
          </a:xfrm>
          <a:prstGeom prst="line">
            <a:avLst/>
          </a:prstGeom>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251520" y="4579193"/>
            <a:ext cx="1945313" cy="722015"/>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sz="1600" dirty="0">
                <a:solidFill>
                  <a:prstClr val="black"/>
                </a:solidFill>
                <a:latin typeface="Calibri"/>
              </a:rPr>
              <a:t>Key Partners Subcommittee</a:t>
            </a:r>
          </a:p>
        </p:txBody>
      </p:sp>
      <p:sp>
        <p:nvSpPr>
          <p:cNvPr id="36" name="Rounded Rectangle 35"/>
          <p:cNvSpPr/>
          <p:nvPr/>
        </p:nvSpPr>
        <p:spPr>
          <a:xfrm>
            <a:off x="6876256" y="4628894"/>
            <a:ext cx="2075656" cy="888338"/>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sz="1400" dirty="0">
                <a:solidFill>
                  <a:prstClr val="black"/>
                </a:solidFill>
                <a:latin typeface="Calibri"/>
              </a:rPr>
              <a:t>Community Development Coordinators Networking Group</a:t>
            </a:r>
            <a:endParaRPr lang="en-CA" sz="1400" dirty="0">
              <a:solidFill>
                <a:prstClr val="black"/>
              </a:solidFill>
              <a:latin typeface="Calibri"/>
            </a:endParaRPr>
          </a:p>
        </p:txBody>
      </p:sp>
      <p:sp>
        <p:nvSpPr>
          <p:cNvPr id="37" name="Rounded Rectangle 36"/>
          <p:cNvSpPr/>
          <p:nvPr/>
        </p:nvSpPr>
        <p:spPr>
          <a:xfrm>
            <a:off x="2462209" y="4628894"/>
            <a:ext cx="1975158" cy="672313"/>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sz="1600" dirty="0">
                <a:solidFill>
                  <a:prstClr val="black"/>
                </a:solidFill>
                <a:latin typeface="Calibri"/>
              </a:rPr>
              <a:t>Food and Logistics Subcommittee</a:t>
            </a:r>
            <a:endParaRPr lang="en-CA" sz="1600" dirty="0">
              <a:solidFill>
                <a:prstClr val="black"/>
              </a:solidFill>
              <a:latin typeface="Calibri"/>
            </a:endParaRPr>
          </a:p>
        </p:txBody>
      </p:sp>
      <p:cxnSp>
        <p:nvCxnSpPr>
          <p:cNvPr id="20" name="Straight Connector 19"/>
          <p:cNvCxnSpPr/>
          <p:nvPr/>
        </p:nvCxnSpPr>
        <p:spPr>
          <a:xfrm flipV="1">
            <a:off x="755576" y="3840033"/>
            <a:ext cx="6480720" cy="190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55576" y="3840032"/>
            <a:ext cx="2051" cy="7200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860032" y="3872088"/>
            <a:ext cx="6743" cy="786811"/>
          </a:xfrm>
          <a:prstGeom prst="line">
            <a:avLst/>
          </a:prstGeom>
        </p:spPr>
        <p:style>
          <a:lnRef idx="2">
            <a:schemeClr val="accent1"/>
          </a:lnRef>
          <a:fillRef idx="0">
            <a:schemeClr val="accent1"/>
          </a:fillRef>
          <a:effectRef idx="1">
            <a:schemeClr val="accent1"/>
          </a:effectRef>
          <a:fontRef idx="minor">
            <a:schemeClr val="tx1"/>
          </a:fontRef>
        </p:style>
      </p:cxnSp>
      <p:sp>
        <p:nvSpPr>
          <p:cNvPr id="2055" name="Oval 2054"/>
          <p:cNvSpPr/>
          <p:nvPr/>
        </p:nvSpPr>
        <p:spPr>
          <a:xfrm>
            <a:off x="3720935" y="866032"/>
            <a:ext cx="4968552" cy="1521462"/>
          </a:xfrm>
          <a:prstGeom prst="ellips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914400"/>
            <a:r>
              <a:rPr lang="en-CA" sz="1600" dirty="0">
                <a:solidFill>
                  <a:prstClr val="black"/>
                </a:solidFill>
                <a:latin typeface="Calibri"/>
              </a:rPr>
              <a:t>OSNPN </a:t>
            </a:r>
          </a:p>
          <a:p>
            <a:pPr marL="285750" indent="-285750" defTabSz="914400">
              <a:buFont typeface="Arial" panose="020B0604020202020204" pitchFamily="34" charset="0"/>
              <a:buChar char="•"/>
            </a:pPr>
            <a:r>
              <a:rPr lang="en-CA" sz="1600" dirty="0">
                <a:solidFill>
                  <a:prstClr val="black"/>
                </a:solidFill>
                <a:latin typeface="Calibri"/>
              </a:rPr>
              <a:t>Terms of Reference</a:t>
            </a:r>
          </a:p>
          <a:p>
            <a:pPr marL="285750" indent="-285750" defTabSz="914400">
              <a:buFont typeface="Arial" panose="020B0604020202020204" pitchFamily="34" charset="0"/>
              <a:buChar char="•"/>
            </a:pPr>
            <a:r>
              <a:rPr lang="en-CA" sz="1600" dirty="0">
                <a:solidFill>
                  <a:prstClr val="black"/>
                </a:solidFill>
                <a:latin typeface="Calibri"/>
              </a:rPr>
              <a:t>2 Co-chairs – staggered 2-year terms</a:t>
            </a:r>
          </a:p>
          <a:p>
            <a:pPr marL="285750" indent="-285750" defTabSz="914400">
              <a:buFont typeface="Arial" panose="020B0604020202020204" pitchFamily="34" charset="0"/>
              <a:buChar char="•"/>
            </a:pPr>
            <a:r>
              <a:rPr lang="en-CA" sz="1600" dirty="0">
                <a:solidFill>
                  <a:prstClr val="black"/>
                </a:solidFill>
                <a:latin typeface="Calibri"/>
              </a:rPr>
              <a:t>Decision by consensus</a:t>
            </a:r>
            <a:endParaRPr lang="en-CA" dirty="0">
              <a:solidFill>
                <a:prstClr val="black"/>
              </a:solidFill>
              <a:latin typeface="Calibri"/>
            </a:endParaRPr>
          </a:p>
        </p:txBody>
      </p:sp>
      <p:cxnSp>
        <p:nvCxnSpPr>
          <p:cNvPr id="82" name="Straight Connector 81"/>
          <p:cNvCxnSpPr/>
          <p:nvPr/>
        </p:nvCxnSpPr>
        <p:spPr>
          <a:xfrm>
            <a:off x="2843808" y="3859113"/>
            <a:ext cx="0" cy="7697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66" name="Straight Arrow Connector 2065"/>
          <p:cNvCxnSpPr/>
          <p:nvPr/>
        </p:nvCxnSpPr>
        <p:spPr>
          <a:xfrm>
            <a:off x="3426140" y="1124744"/>
            <a:ext cx="84397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077" name="Rectangle 2076"/>
          <p:cNvSpPr/>
          <p:nvPr/>
        </p:nvSpPr>
        <p:spPr>
          <a:xfrm>
            <a:off x="755576" y="4018681"/>
            <a:ext cx="1366102" cy="334211"/>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sz="1400" dirty="0">
                <a:solidFill>
                  <a:prstClr val="black"/>
                </a:solidFill>
                <a:latin typeface="Calibri"/>
              </a:rPr>
              <a:t>OSNPN Liaison</a:t>
            </a:r>
            <a:endParaRPr lang="en-CA" sz="1400" dirty="0">
              <a:solidFill>
                <a:prstClr val="black"/>
              </a:solidFill>
              <a:latin typeface="Calibri"/>
            </a:endParaRPr>
          </a:p>
        </p:txBody>
      </p:sp>
      <p:sp>
        <p:nvSpPr>
          <p:cNvPr id="21" name="Rectangle 20"/>
          <p:cNvSpPr/>
          <p:nvPr/>
        </p:nvSpPr>
        <p:spPr>
          <a:xfrm>
            <a:off x="2843808" y="4032966"/>
            <a:ext cx="1296144" cy="334211"/>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sz="1400" dirty="0">
                <a:solidFill>
                  <a:prstClr val="black"/>
                </a:solidFill>
                <a:latin typeface="Calibri"/>
              </a:rPr>
              <a:t>OSNPN Liaison</a:t>
            </a:r>
            <a:endParaRPr lang="en-CA" sz="1400" dirty="0">
              <a:solidFill>
                <a:prstClr val="black"/>
              </a:solidFill>
              <a:latin typeface="Calibri"/>
            </a:endParaRPr>
          </a:p>
        </p:txBody>
      </p:sp>
      <p:sp>
        <p:nvSpPr>
          <p:cNvPr id="22" name="Rounded Rectangle 21"/>
          <p:cNvSpPr/>
          <p:nvPr/>
        </p:nvSpPr>
        <p:spPr>
          <a:xfrm>
            <a:off x="4673063" y="4617563"/>
            <a:ext cx="1975158" cy="672313"/>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sz="1600" dirty="0">
                <a:solidFill>
                  <a:prstClr val="black"/>
                </a:solidFill>
                <a:latin typeface="Calibri"/>
              </a:rPr>
              <a:t>Communications</a:t>
            </a:r>
          </a:p>
          <a:p>
            <a:pPr algn="ctr" defTabSz="914400"/>
            <a:r>
              <a:rPr lang="en-CA" sz="1600" dirty="0">
                <a:solidFill>
                  <a:prstClr val="black"/>
                </a:solidFill>
                <a:latin typeface="Calibri"/>
              </a:rPr>
              <a:t>Subcommittee</a:t>
            </a:r>
            <a:endParaRPr lang="en-CA" sz="1600" dirty="0">
              <a:solidFill>
                <a:prstClr val="black"/>
              </a:solidFill>
              <a:latin typeface="Calibri"/>
            </a:endParaRPr>
          </a:p>
        </p:txBody>
      </p:sp>
      <p:cxnSp>
        <p:nvCxnSpPr>
          <p:cNvPr id="23" name="Straight Connector 22"/>
          <p:cNvCxnSpPr/>
          <p:nvPr/>
        </p:nvCxnSpPr>
        <p:spPr>
          <a:xfrm>
            <a:off x="7243039" y="3830752"/>
            <a:ext cx="6743" cy="786811"/>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866775" y="4028203"/>
            <a:ext cx="1296144" cy="334211"/>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sz="1400" dirty="0">
                <a:solidFill>
                  <a:prstClr val="black"/>
                </a:solidFill>
                <a:latin typeface="Calibri"/>
              </a:rPr>
              <a:t>OSNPN Liaison</a:t>
            </a:r>
            <a:endParaRPr lang="en-CA" sz="1400" dirty="0">
              <a:solidFill>
                <a:prstClr val="black"/>
              </a:solidFill>
              <a:latin typeface="Calibri"/>
            </a:endParaRPr>
          </a:p>
        </p:txBody>
      </p:sp>
      <p:sp>
        <p:nvSpPr>
          <p:cNvPr id="26" name="Rectangle 25"/>
          <p:cNvSpPr/>
          <p:nvPr/>
        </p:nvSpPr>
        <p:spPr>
          <a:xfrm>
            <a:off x="7236296" y="4067576"/>
            <a:ext cx="1296144" cy="334211"/>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sz="1400" dirty="0">
                <a:solidFill>
                  <a:prstClr val="black"/>
                </a:solidFill>
                <a:latin typeface="Calibri"/>
              </a:rPr>
              <a:t>OSNPN Liaison</a:t>
            </a:r>
            <a:endParaRPr lang="en-CA" sz="1400" dirty="0">
              <a:solidFill>
                <a:prstClr val="black"/>
              </a:solidFill>
              <a:latin typeface="Calibri"/>
            </a:endParaRPr>
          </a:p>
        </p:txBody>
      </p:sp>
    </p:spTree>
    <p:extLst>
      <p:ext uri="{BB962C8B-B14F-4D97-AF65-F5344CB8AC3E}">
        <p14:creationId xmlns:p14="http://schemas.microsoft.com/office/powerpoint/2010/main" val="4993364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p:cNvSpPr/>
          <p:nvPr/>
        </p:nvSpPr>
        <p:spPr>
          <a:xfrm>
            <a:off x="539552" y="866032"/>
            <a:ext cx="3024336" cy="1194816"/>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dirty="0">
                <a:solidFill>
                  <a:prstClr val="black"/>
                </a:solidFill>
                <a:latin typeface="Calibri"/>
              </a:rPr>
              <a:t>Ontario Student Nutrition Program Network (OSNPN ) </a:t>
            </a:r>
          </a:p>
          <a:p>
            <a:pPr algn="ctr" defTabSz="914400"/>
            <a:r>
              <a:rPr lang="en-CA" sz="1600" dirty="0">
                <a:solidFill>
                  <a:prstClr val="black"/>
                </a:solidFill>
                <a:latin typeface="Calibri"/>
              </a:rPr>
              <a:t>[14 Lead Agency Representatives]</a:t>
            </a:r>
          </a:p>
        </p:txBody>
      </p:sp>
      <p:sp>
        <p:nvSpPr>
          <p:cNvPr id="88" name="Content Placeholder 1"/>
          <p:cNvSpPr txBox="1">
            <a:spLocks/>
          </p:cNvSpPr>
          <p:nvPr/>
        </p:nvSpPr>
        <p:spPr>
          <a:xfrm>
            <a:off x="251520" y="0"/>
            <a:ext cx="8183760" cy="620688"/>
          </a:xfrm>
          <a:prstGeom prst="rect">
            <a:avLst/>
          </a:prstGeom>
        </p:spPr>
        <p:txBody>
          <a:bodyPr anchor="ctr"/>
          <a:lstStyle/>
          <a:p>
            <a:pPr eaLnBrk="0" fontAlgn="base" hangingPunct="0">
              <a:spcBef>
                <a:spcPct val="20000"/>
              </a:spcBef>
              <a:spcAft>
                <a:spcPct val="0"/>
              </a:spcAft>
              <a:buFont typeface="Arial" charset="0"/>
              <a:buNone/>
              <a:defRPr/>
            </a:pPr>
            <a:r>
              <a:rPr lang="en-US" sz="2800" b="1" dirty="0">
                <a:solidFill>
                  <a:prstClr val="white"/>
                </a:solidFill>
                <a:latin typeface="Calibri"/>
                <a:ea typeface="ＭＳ Ｐゴシック" pitchFamily="-111" charset="-128"/>
                <a:cs typeface="Calibri" pitchFamily="34" charset="0"/>
              </a:rPr>
              <a:t>OSNPN – How We Work Together – Key Partners</a:t>
            </a:r>
            <a:endParaRPr lang="en-CA" sz="2800" b="1" dirty="0">
              <a:solidFill>
                <a:prstClr val="white"/>
              </a:solidFill>
              <a:latin typeface="Calibri"/>
              <a:ea typeface="ＭＳ Ｐゴシック" pitchFamily="-111" charset="-128"/>
              <a:cs typeface="Calibri" pitchFamily="34" charset="0"/>
            </a:endParaRPr>
          </a:p>
        </p:txBody>
      </p:sp>
      <p:cxnSp>
        <p:nvCxnSpPr>
          <p:cNvPr id="14" name="Straight Connector 13"/>
          <p:cNvCxnSpPr>
            <a:endCxn id="34" idx="0"/>
          </p:cNvCxnSpPr>
          <p:nvPr/>
        </p:nvCxnSpPr>
        <p:spPr>
          <a:xfrm>
            <a:off x="2196833" y="2060848"/>
            <a:ext cx="0" cy="2482645"/>
          </a:xfrm>
          <a:prstGeom prst="line">
            <a:avLst/>
          </a:prstGeom>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1080124" y="4543493"/>
            <a:ext cx="2233417" cy="1117755"/>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sz="1600" dirty="0">
                <a:solidFill>
                  <a:prstClr val="black"/>
                </a:solidFill>
                <a:latin typeface="Calibri"/>
              </a:rPr>
              <a:t>Key Partners Subcommittee</a:t>
            </a:r>
          </a:p>
          <a:p>
            <a:pPr algn="ctr" defTabSz="914400"/>
            <a:endParaRPr lang="en-CA" sz="1600" dirty="0">
              <a:solidFill>
                <a:prstClr val="black"/>
              </a:solidFill>
              <a:latin typeface="Calibri"/>
            </a:endParaRPr>
          </a:p>
          <a:p>
            <a:pPr algn="ctr" defTabSz="914400"/>
            <a:endParaRPr lang="en-CA" sz="1600" dirty="0">
              <a:solidFill>
                <a:prstClr val="black"/>
              </a:solidFill>
              <a:latin typeface="Calibri"/>
            </a:endParaRPr>
          </a:p>
        </p:txBody>
      </p:sp>
      <p:sp>
        <p:nvSpPr>
          <p:cNvPr id="2077" name="Rectangle 2076"/>
          <p:cNvSpPr/>
          <p:nvPr/>
        </p:nvSpPr>
        <p:spPr>
          <a:xfrm>
            <a:off x="2196833" y="3135064"/>
            <a:ext cx="1510118" cy="334211"/>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sz="1600" dirty="0">
                <a:solidFill>
                  <a:prstClr val="black"/>
                </a:solidFill>
                <a:latin typeface="Calibri"/>
              </a:rPr>
              <a:t>OSNPN Liaison</a:t>
            </a:r>
            <a:endParaRPr lang="en-CA" sz="1600" dirty="0">
              <a:solidFill>
                <a:prstClr val="black"/>
              </a:solidFill>
              <a:latin typeface="Calibri"/>
            </a:endParaRPr>
          </a:p>
        </p:txBody>
      </p:sp>
      <p:sp>
        <p:nvSpPr>
          <p:cNvPr id="2" name="Rectangle 1"/>
          <p:cNvSpPr/>
          <p:nvPr/>
        </p:nvSpPr>
        <p:spPr>
          <a:xfrm>
            <a:off x="4906888" y="866812"/>
            <a:ext cx="3528392" cy="5514516"/>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b="1" dirty="0">
                <a:solidFill>
                  <a:prstClr val="black"/>
                </a:solidFill>
                <a:latin typeface="Calibri"/>
              </a:rPr>
              <a:t>Key Partners </a:t>
            </a:r>
            <a:r>
              <a:rPr lang="en-CA" b="1" dirty="0">
                <a:solidFill>
                  <a:prstClr val="black"/>
                </a:solidFill>
                <a:latin typeface="Calibri"/>
              </a:rPr>
              <a:t>Subcommittee:</a:t>
            </a:r>
          </a:p>
          <a:p>
            <a:pPr marL="285750" indent="-285750" defTabSz="914400">
              <a:buFont typeface="Arial" panose="020B0604020202020204" pitchFamily="34" charset="0"/>
              <a:buChar char="•"/>
            </a:pPr>
            <a:r>
              <a:rPr lang="en-CA" dirty="0">
                <a:solidFill>
                  <a:prstClr val="black"/>
                </a:solidFill>
                <a:latin typeface="Calibri"/>
              </a:rPr>
              <a:t>A standing </a:t>
            </a:r>
            <a:r>
              <a:rPr lang="en-CA" dirty="0">
                <a:solidFill>
                  <a:prstClr val="black"/>
                </a:solidFill>
                <a:latin typeface="Calibri"/>
              </a:rPr>
              <a:t>committee of the Ontario Student Nutrition Program </a:t>
            </a:r>
            <a:r>
              <a:rPr lang="en-CA" dirty="0">
                <a:solidFill>
                  <a:prstClr val="black"/>
                </a:solidFill>
                <a:latin typeface="Calibri"/>
              </a:rPr>
              <a:t>Network</a:t>
            </a:r>
          </a:p>
          <a:p>
            <a:pPr marL="285750" indent="-285750" defTabSz="914400">
              <a:buFont typeface="Arial" panose="020B0604020202020204" pitchFamily="34" charset="0"/>
              <a:buChar char="•"/>
            </a:pPr>
            <a:r>
              <a:rPr lang="en-CA" dirty="0">
                <a:solidFill>
                  <a:prstClr val="black"/>
                </a:solidFill>
                <a:latin typeface="Calibri"/>
              </a:rPr>
              <a:t> </a:t>
            </a:r>
            <a:r>
              <a:rPr lang="en-CA" b="1" dirty="0">
                <a:solidFill>
                  <a:prstClr val="black"/>
                </a:solidFill>
                <a:latin typeface="Calibri"/>
              </a:rPr>
              <a:t>Goal:</a:t>
            </a:r>
            <a:r>
              <a:rPr lang="en-CA" dirty="0">
                <a:solidFill>
                  <a:prstClr val="black"/>
                </a:solidFill>
                <a:latin typeface="Calibri"/>
              </a:rPr>
              <a:t> to </a:t>
            </a:r>
            <a:r>
              <a:rPr lang="en-CA" dirty="0">
                <a:solidFill>
                  <a:prstClr val="black"/>
                </a:solidFill>
                <a:latin typeface="Calibri"/>
              </a:rPr>
              <a:t>explore partnerships than may span multiple regions or the Province of Ontario and to ensure Lead Agencies are aware and informed about potential partnership opportunities. </a:t>
            </a:r>
            <a:endParaRPr lang="en-CA" dirty="0">
              <a:solidFill>
                <a:prstClr val="black"/>
              </a:solidFill>
              <a:latin typeface="Calibri"/>
            </a:endParaRPr>
          </a:p>
          <a:p>
            <a:pPr marL="285750" indent="-285750" defTabSz="914400">
              <a:buFont typeface="Arial" panose="020B0604020202020204" pitchFamily="34" charset="0"/>
              <a:buChar char="•"/>
            </a:pPr>
            <a:r>
              <a:rPr lang="en-CA" dirty="0">
                <a:solidFill>
                  <a:prstClr val="black"/>
                </a:solidFill>
                <a:latin typeface="Calibri"/>
              </a:rPr>
              <a:t>The </a:t>
            </a:r>
            <a:r>
              <a:rPr lang="en-CA" dirty="0">
                <a:solidFill>
                  <a:prstClr val="black"/>
                </a:solidFill>
                <a:latin typeface="Calibri"/>
              </a:rPr>
              <a:t>Key Partners Subcommittee will receive requests for OPSN endorsement and present these to the larger committee for their consideration</a:t>
            </a:r>
            <a:r>
              <a:rPr lang="en-CA" dirty="0">
                <a:solidFill>
                  <a:prstClr val="black"/>
                </a:solidFill>
                <a:latin typeface="Calibri"/>
              </a:rPr>
              <a:t>.</a:t>
            </a:r>
          </a:p>
          <a:p>
            <a:pPr marL="285750" indent="-285750" defTabSz="914400">
              <a:buFont typeface="Arial" panose="020B0604020202020204" pitchFamily="34" charset="0"/>
              <a:buChar char="•"/>
            </a:pPr>
            <a:r>
              <a:rPr lang="en-CA" dirty="0">
                <a:solidFill>
                  <a:prstClr val="black"/>
                </a:solidFill>
                <a:latin typeface="Calibri"/>
              </a:rPr>
              <a:t>Examples of Some Key Partners:</a:t>
            </a:r>
          </a:p>
          <a:p>
            <a:pPr marL="742950" lvl="1" indent="-285750" defTabSz="914400">
              <a:buFont typeface="Arial" panose="020B0604020202020204" pitchFamily="34" charset="0"/>
              <a:buChar char="•"/>
            </a:pPr>
            <a:r>
              <a:rPr lang="en-CA" dirty="0">
                <a:solidFill>
                  <a:prstClr val="black"/>
                </a:solidFill>
                <a:latin typeface="Calibri"/>
              </a:rPr>
              <a:t>Breakfast Club of Canada</a:t>
            </a:r>
          </a:p>
          <a:p>
            <a:pPr marL="742950" lvl="1" indent="-285750" defTabSz="914400">
              <a:buFont typeface="Arial" panose="020B0604020202020204" pitchFamily="34" charset="0"/>
              <a:buChar char="•"/>
            </a:pPr>
            <a:r>
              <a:rPr lang="en-CA" dirty="0">
                <a:solidFill>
                  <a:prstClr val="black"/>
                </a:solidFill>
                <a:latin typeface="Calibri"/>
              </a:rPr>
              <a:t>Breakfast for Learning</a:t>
            </a:r>
          </a:p>
          <a:p>
            <a:pPr marL="742950" lvl="1" indent="-285750" defTabSz="914400">
              <a:buFont typeface="Arial" panose="020B0604020202020204" pitchFamily="34" charset="0"/>
              <a:buChar char="•"/>
            </a:pPr>
            <a:r>
              <a:rPr lang="en-CA" dirty="0">
                <a:solidFill>
                  <a:prstClr val="black"/>
                </a:solidFill>
                <a:latin typeface="Calibri"/>
              </a:rPr>
              <a:t>The Grocery Foundation</a:t>
            </a:r>
            <a:endParaRPr lang="en-CA" dirty="0">
              <a:solidFill>
                <a:prstClr val="black"/>
              </a:solidFill>
              <a:latin typeface="Calibri"/>
            </a:endParaRPr>
          </a:p>
        </p:txBody>
      </p:sp>
      <p:cxnSp>
        <p:nvCxnSpPr>
          <p:cNvPr id="21" name="Straight Arrow Connector 20"/>
          <p:cNvCxnSpPr/>
          <p:nvPr/>
        </p:nvCxnSpPr>
        <p:spPr>
          <a:xfrm>
            <a:off x="3305970" y="5301208"/>
            <a:ext cx="160091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3548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p:cNvSpPr/>
          <p:nvPr/>
        </p:nvSpPr>
        <p:spPr>
          <a:xfrm>
            <a:off x="539552" y="866032"/>
            <a:ext cx="3024336" cy="1194816"/>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dirty="0">
                <a:solidFill>
                  <a:prstClr val="black"/>
                </a:solidFill>
                <a:latin typeface="Calibri"/>
              </a:rPr>
              <a:t>Ontario Student Nutrition Program Network (OSNPN ) </a:t>
            </a:r>
          </a:p>
          <a:p>
            <a:pPr algn="ctr" defTabSz="914400"/>
            <a:r>
              <a:rPr lang="en-CA" sz="1600" dirty="0">
                <a:solidFill>
                  <a:prstClr val="black"/>
                </a:solidFill>
                <a:latin typeface="Calibri"/>
              </a:rPr>
              <a:t>[14 Lead Agency Representatives]</a:t>
            </a:r>
          </a:p>
        </p:txBody>
      </p:sp>
      <p:sp>
        <p:nvSpPr>
          <p:cNvPr id="88" name="Content Placeholder 1"/>
          <p:cNvSpPr txBox="1">
            <a:spLocks/>
          </p:cNvSpPr>
          <p:nvPr/>
        </p:nvSpPr>
        <p:spPr>
          <a:xfrm>
            <a:off x="251520" y="0"/>
            <a:ext cx="8183760" cy="620688"/>
          </a:xfrm>
          <a:prstGeom prst="rect">
            <a:avLst/>
          </a:prstGeom>
        </p:spPr>
        <p:txBody>
          <a:bodyPr anchor="ctr"/>
          <a:lstStyle/>
          <a:p>
            <a:pPr eaLnBrk="0" fontAlgn="base" hangingPunct="0">
              <a:spcBef>
                <a:spcPct val="20000"/>
              </a:spcBef>
              <a:spcAft>
                <a:spcPct val="0"/>
              </a:spcAft>
              <a:buFont typeface="Arial" charset="0"/>
              <a:buNone/>
              <a:defRPr/>
            </a:pPr>
            <a:r>
              <a:rPr lang="en-US" sz="2800" b="1" dirty="0">
                <a:solidFill>
                  <a:prstClr val="white"/>
                </a:solidFill>
                <a:latin typeface="Calibri"/>
                <a:ea typeface="ＭＳ Ｐゴシック" pitchFamily="-111" charset="-128"/>
                <a:cs typeface="Calibri" pitchFamily="34" charset="0"/>
              </a:rPr>
              <a:t>OSNPN – How We Work Together – Food &amp; Logistics</a:t>
            </a:r>
            <a:endParaRPr lang="en-CA" sz="2800" b="1" dirty="0">
              <a:solidFill>
                <a:prstClr val="white"/>
              </a:solidFill>
              <a:latin typeface="Calibri"/>
              <a:ea typeface="ＭＳ Ｐゴシック" pitchFamily="-111" charset="-128"/>
              <a:cs typeface="Calibri" pitchFamily="34" charset="0"/>
            </a:endParaRPr>
          </a:p>
        </p:txBody>
      </p:sp>
      <p:cxnSp>
        <p:nvCxnSpPr>
          <p:cNvPr id="14" name="Straight Connector 13"/>
          <p:cNvCxnSpPr/>
          <p:nvPr/>
        </p:nvCxnSpPr>
        <p:spPr>
          <a:xfrm>
            <a:off x="2196833" y="2060848"/>
            <a:ext cx="0" cy="2545365"/>
          </a:xfrm>
          <a:prstGeom prst="line">
            <a:avLst/>
          </a:prstGeom>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a:xfrm>
            <a:off x="1054036" y="4606213"/>
            <a:ext cx="2285593" cy="1089412"/>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sz="1600" dirty="0">
                <a:solidFill>
                  <a:prstClr val="black"/>
                </a:solidFill>
                <a:latin typeface="Calibri"/>
              </a:rPr>
              <a:t>Food and Logistics Subcommittee</a:t>
            </a:r>
          </a:p>
          <a:p>
            <a:pPr algn="ctr" defTabSz="914400"/>
            <a:endParaRPr lang="en-CA" sz="1600" dirty="0">
              <a:solidFill>
                <a:prstClr val="black"/>
              </a:solidFill>
              <a:latin typeface="Calibri"/>
            </a:endParaRPr>
          </a:p>
          <a:p>
            <a:pPr algn="ctr" defTabSz="914400"/>
            <a:endParaRPr lang="en-CA" sz="1600" dirty="0">
              <a:solidFill>
                <a:prstClr val="black"/>
              </a:solidFill>
              <a:latin typeface="Calibri"/>
            </a:endParaRPr>
          </a:p>
        </p:txBody>
      </p:sp>
      <p:sp>
        <p:nvSpPr>
          <p:cNvPr id="24" name="Rectangle 23"/>
          <p:cNvSpPr/>
          <p:nvPr/>
        </p:nvSpPr>
        <p:spPr>
          <a:xfrm>
            <a:off x="2196833" y="3140968"/>
            <a:ext cx="1510118" cy="334211"/>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sz="1600" dirty="0">
                <a:solidFill>
                  <a:prstClr val="black"/>
                </a:solidFill>
                <a:latin typeface="Calibri"/>
              </a:rPr>
              <a:t>OSNPN Liaison</a:t>
            </a:r>
            <a:endParaRPr lang="en-CA" sz="1600" dirty="0">
              <a:solidFill>
                <a:prstClr val="black"/>
              </a:solidFill>
              <a:latin typeface="Calibri"/>
            </a:endParaRPr>
          </a:p>
        </p:txBody>
      </p:sp>
      <p:sp>
        <p:nvSpPr>
          <p:cNvPr id="26" name="Rectangle 25"/>
          <p:cNvSpPr/>
          <p:nvPr/>
        </p:nvSpPr>
        <p:spPr>
          <a:xfrm>
            <a:off x="4858165" y="1237758"/>
            <a:ext cx="3818291" cy="4927545"/>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b="1" dirty="0">
                <a:solidFill>
                  <a:prstClr val="black"/>
                </a:solidFill>
                <a:latin typeface="Calibri"/>
              </a:rPr>
              <a:t>Food and Logistics </a:t>
            </a:r>
            <a:r>
              <a:rPr lang="en-CA" b="1" dirty="0">
                <a:solidFill>
                  <a:prstClr val="black"/>
                </a:solidFill>
                <a:latin typeface="Calibri"/>
              </a:rPr>
              <a:t>Subcommittee</a:t>
            </a:r>
          </a:p>
          <a:p>
            <a:pPr algn="ctr" defTabSz="914400"/>
            <a:endParaRPr lang="en-CA" dirty="0">
              <a:solidFill>
                <a:prstClr val="black"/>
              </a:solidFill>
              <a:latin typeface="Calibri"/>
            </a:endParaRPr>
          </a:p>
          <a:p>
            <a:pPr marL="285750" indent="-285750" defTabSz="914400">
              <a:buFont typeface="Arial" panose="020B0604020202020204" pitchFamily="34" charset="0"/>
              <a:buChar char="•"/>
            </a:pPr>
            <a:r>
              <a:rPr lang="en-CA" dirty="0">
                <a:solidFill>
                  <a:prstClr val="black"/>
                </a:solidFill>
                <a:latin typeface="Calibri"/>
              </a:rPr>
              <a:t>Is a </a:t>
            </a:r>
            <a:r>
              <a:rPr lang="en-CA" dirty="0">
                <a:solidFill>
                  <a:prstClr val="black"/>
                </a:solidFill>
                <a:latin typeface="Calibri"/>
              </a:rPr>
              <a:t>standing committee of the Ontario Student Nutrition Program Network. </a:t>
            </a:r>
            <a:endParaRPr lang="en-CA" dirty="0">
              <a:solidFill>
                <a:prstClr val="black"/>
              </a:solidFill>
              <a:latin typeface="Calibri"/>
            </a:endParaRPr>
          </a:p>
          <a:p>
            <a:pPr marL="285750" indent="-285750" defTabSz="914400">
              <a:buFont typeface="Arial" panose="020B0604020202020204" pitchFamily="34" charset="0"/>
              <a:buChar char="•"/>
            </a:pPr>
            <a:r>
              <a:rPr lang="en-CA" dirty="0">
                <a:solidFill>
                  <a:prstClr val="black"/>
                </a:solidFill>
                <a:latin typeface="Calibri"/>
              </a:rPr>
              <a:t>The Committee focuses </a:t>
            </a:r>
            <a:r>
              <a:rPr lang="en-CA" dirty="0">
                <a:solidFill>
                  <a:prstClr val="black"/>
                </a:solidFill>
                <a:latin typeface="Calibri"/>
              </a:rPr>
              <a:t>on food procurement for student nutrition programs across Ontario and is committed to developing partnerships that benefit the children and youth in the Ontario Student Nutrition Program through the procurement of safe, nutritious and cost effective food</a:t>
            </a:r>
          </a:p>
        </p:txBody>
      </p:sp>
      <p:cxnSp>
        <p:nvCxnSpPr>
          <p:cNvPr id="27" name="Straight Arrow Connector 26"/>
          <p:cNvCxnSpPr/>
          <p:nvPr/>
        </p:nvCxnSpPr>
        <p:spPr>
          <a:xfrm>
            <a:off x="3328192" y="5336553"/>
            <a:ext cx="1529973" cy="1311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86087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p:cNvSpPr/>
          <p:nvPr/>
        </p:nvSpPr>
        <p:spPr>
          <a:xfrm>
            <a:off x="539552" y="866032"/>
            <a:ext cx="3024336" cy="1194816"/>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dirty="0">
                <a:solidFill>
                  <a:prstClr val="black"/>
                </a:solidFill>
                <a:latin typeface="Calibri"/>
              </a:rPr>
              <a:t>Ontario Student Nutrition Program Network (OSNPN ) </a:t>
            </a:r>
          </a:p>
          <a:p>
            <a:pPr algn="ctr" defTabSz="914400"/>
            <a:r>
              <a:rPr lang="en-CA" sz="1600" dirty="0">
                <a:solidFill>
                  <a:prstClr val="black"/>
                </a:solidFill>
                <a:latin typeface="Calibri"/>
              </a:rPr>
              <a:t>[14 Lead Agency Representatives]</a:t>
            </a:r>
          </a:p>
        </p:txBody>
      </p:sp>
      <p:sp>
        <p:nvSpPr>
          <p:cNvPr id="88" name="Content Placeholder 1"/>
          <p:cNvSpPr txBox="1">
            <a:spLocks/>
          </p:cNvSpPr>
          <p:nvPr/>
        </p:nvSpPr>
        <p:spPr>
          <a:xfrm>
            <a:off x="251520" y="0"/>
            <a:ext cx="8183760" cy="620688"/>
          </a:xfrm>
          <a:prstGeom prst="rect">
            <a:avLst/>
          </a:prstGeom>
        </p:spPr>
        <p:txBody>
          <a:bodyPr anchor="ctr"/>
          <a:lstStyle/>
          <a:p>
            <a:pPr eaLnBrk="0" fontAlgn="base" hangingPunct="0">
              <a:spcBef>
                <a:spcPct val="20000"/>
              </a:spcBef>
              <a:spcAft>
                <a:spcPct val="0"/>
              </a:spcAft>
              <a:buFont typeface="Arial" charset="0"/>
              <a:buNone/>
              <a:defRPr/>
            </a:pPr>
            <a:r>
              <a:rPr lang="en-US" sz="2800" b="1" dirty="0">
                <a:solidFill>
                  <a:prstClr val="white"/>
                </a:solidFill>
                <a:latin typeface="Calibri"/>
                <a:ea typeface="ＭＳ Ｐゴシック" pitchFamily="-111" charset="-128"/>
                <a:cs typeface="Calibri" pitchFamily="34" charset="0"/>
              </a:rPr>
              <a:t>OSNPN – How We Work Together – CDC Networking</a:t>
            </a:r>
            <a:endParaRPr lang="en-CA" sz="2800" b="1" dirty="0">
              <a:solidFill>
                <a:prstClr val="white"/>
              </a:solidFill>
              <a:latin typeface="Calibri"/>
              <a:ea typeface="ＭＳ Ｐゴシック" pitchFamily="-111" charset="-128"/>
              <a:cs typeface="Calibri" pitchFamily="34" charset="0"/>
            </a:endParaRPr>
          </a:p>
        </p:txBody>
      </p:sp>
      <p:cxnSp>
        <p:nvCxnSpPr>
          <p:cNvPr id="14" name="Straight Connector 13"/>
          <p:cNvCxnSpPr>
            <a:endCxn id="36" idx="0"/>
          </p:cNvCxnSpPr>
          <p:nvPr/>
        </p:nvCxnSpPr>
        <p:spPr>
          <a:xfrm>
            <a:off x="2196833" y="2060848"/>
            <a:ext cx="0" cy="2736304"/>
          </a:xfrm>
          <a:prstGeom prst="line">
            <a:avLst/>
          </a:prstGeom>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1159005" y="4797152"/>
            <a:ext cx="2075656" cy="1089412"/>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sz="1600" dirty="0">
                <a:solidFill>
                  <a:prstClr val="black"/>
                </a:solidFill>
                <a:latin typeface="Calibri"/>
              </a:rPr>
              <a:t>Community Development Coordinators Networking Group</a:t>
            </a:r>
            <a:endParaRPr lang="en-CA" sz="1600" dirty="0">
              <a:solidFill>
                <a:prstClr val="black"/>
              </a:solidFill>
              <a:latin typeface="Calibri"/>
            </a:endParaRPr>
          </a:p>
        </p:txBody>
      </p:sp>
      <p:sp>
        <p:nvSpPr>
          <p:cNvPr id="102" name="Rectangle 101"/>
          <p:cNvSpPr/>
          <p:nvPr/>
        </p:nvSpPr>
        <p:spPr>
          <a:xfrm>
            <a:off x="2196833" y="3140968"/>
            <a:ext cx="1510118" cy="334211"/>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sz="1600" dirty="0">
                <a:solidFill>
                  <a:prstClr val="black"/>
                </a:solidFill>
                <a:latin typeface="Calibri"/>
              </a:rPr>
              <a:t>OSNPN Liaison</a:t>
            </a:r>
            <a:endParaRPr lang="en-CA" sz="1600" dirty="0">
              <a:solidFill>
                <a:prstClr val="black"/>
              </a:solidFill>
              <a:latin typeface="Calibri"/>
            </a:endParaRPr>
          </a:p>
        </p:txBody>
      </p:sp>
      <p:sp>
        <p:nvSpPr>
          <p:cNvPr id="21" name="Rectangle 20"/>
          <p:cNvSpPr/>
          <p:nvPr/>
        </p:nvSpPr>
        <p:spPr>
          <a:xfrm>
            <a:off x="4745785" y="1449360"/>
            <a:ext cx="3528392" cy="4536504"/>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CA" b="1" dirty="0">
                <a:solidFill>
                  <a:prstClr val="black"/>
                </a:solidFill>
                <a:latin typeface="Calibri"/>
              </a:rPr>
              <a:t>Community Development Coordinators Networking </a:t>
            </a:r>
            <a:r>
              <a:rPr lang="en-CA" b="1" dirty="0">
                <a:solidFill>
                  <a:prstClr val="black"/>
                </a:solidFill>
                <a:latin typeface="Calibri"/>
              </a:rPr>
              <a:t>Group</a:t>
            </a:r>
          </a:p>
          <a:p>
            <a:pPr algn="ctr" defTabSz="914400"/>
            <a:endParaRPr lang="en-CA" dirty="0">
              <a:solidFill>
                <a:prstClr val="black"/>
              </a:solidFill>
              <a:latin typeface="Calibri"/>
            </a:endParaRPr>
          </a:p>
          <a:p>
            <a:pPr marL="285750" indent="-285750" defTabSz="914400">
              <a:buFont typeface="Arial" panose="020B0604020202020204" pitchFamily="34" charset="0"/>
              <a:buChar char="•"/>
            </a:pPr>
            <a:r>
              <a:rPr lang="en-CA" dirty="0">
                <a:solidFill>
                  <a:prstClr val="black"/>
                </a:solidFill>
                <a:latin typeface="Calibri"/>
              </a:rPr>
              <a:t>Is </a:t>
            </a:r>
            <a:r>
              <a:rPr lang="en-CA" dirty="0">
                <a:solidFill>
                  <a:prstClr val="black"/>
                </a:solidFill>
                <a:latin typeface="Calibri"/>
              </a:rPr>
              <a:t>a Subcommittee of the Ontario Student Nutrition Partnership Network. </a:t>
            </a:r>
            <a:endParaRPr lang="en-CA" dirty="0">
              <a:solidFill>
                <a:prstClr val="black"/>
              </a:solidFill>
              <a:latin typeface="Calibri"/>
            </a:endParaRPr>
          </a:p>
          <a:p>
            <a:pPr marL="285750" indent="-285750" defTabSz="914400">
              <a:buFont typeface="Arial" panose="020B0604020202020204" pitchFamily="34" charset="0"/>
              <a:buChar char="•"/>
            </a:pPr>
            <a:r>
              <a:rPr lang="en-CA" b="1" dirty="0">
                <a:solidFill>
                  <a:prstClr val="black"/>
                </a:solidFill>
                <a:latin typeface="Calibri"/>
              </a:rPr>
              <a:t>Goal:</a:t>
            </a:r>
            <a:r>
              <a:rPr lang="en-CA" dirty="0">
                <a:solidFill>
                  <a:prstClr val="black"/>
                </a:solidFill>
                <a:latin typeface="Calibri"/>
              </a:rPr>
              <a:t> to </a:t>
            </a:r>
            <a:r>
              <a:rPr lang="en-CA" dirty="0">
                <a:solidFill>
                  <a:prstClr val="black"/>
                </a:solidFill>
                <a:latin typeface="Calibri"/>
              </a:rPr>
              <a:t>share best practices in order to support the provincially mandated role of the Community Development Coordinators that are funded through Lead Agencies across Ontario</a:t>
            </a:r>
            <a:r>
              <a:rPr lang="en-CA" dirty="0">
                <a:solidFill>
                  <a:prstClr val="black"/>
                </a:solidFill>
                <a:latin typeface="Calibri"/>
              </a:rPr>
              <a:t>. </a:t>
            </a:r>
            <a:r>
              <a:rPr lang="en-CA" dirty="0">
                <a:solidFill>
                  <a:prstClr val="white"/>
                </a:solidFill>
                <a:latin typeface="Calibri"/>
              </a:rPr>
              <a:t/>
            </a:r>
            <a:br>
              <a:rPr lang="en-CA" dirty="0">
                <a:solidFill>
                  <a:prstClr val="white"/>
                </a:solidFill>
                <a:latin typeface="Calibri"/>
              </a:rPr>
            </a:br>
            <a:endParaRPr lang="en-CA" dirty="0">
              <a:solidFill>
                <a:prstClr val="black"/>
              </a:solidFill>
              <a:latin typeface="Calibri"/>
            </a:endParaRPr>
          </a:p>
          <a:p>
            <a:pPr algn="ctr" defTabSz="914400"/>
            <a:endParaRPr lang="en-CA" dirty="0">
              <a:solidFill>
                <a:prstClr val="black"/>
              </a:solidFill>
              <a:latin typeface="Calibri"/>
            </a:endParaRPr>
          </a:p>
        </p:txBody>
      </p:sp>
      <p:cxnSp>
        <p:nvCxnSpPr>
          <p:cNvPr id="4" name="Straight Arrow Connector 3"/>
          <p:cNvCxnSpPr>
            <a:stCxn id="36" idx="3"/>
          </p:cNvCxnSpPr>
          <p:nvPr/>
        </p:nvCxnSpPr>
        <p:spPr>
          <a:xfrm>
            <a:off x="3234661" y="5341858"/>
            <a:ext cx="1529973" cy="1311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16835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46331"/>
          </a:xfrm>
          <a:prstGeom prst="rect">
            <a:avLst/>
          </a:prstGeom>
          <a:solidFill>
            <a:schemeClr val="tx2"/>
          </a:solidFill>
        </p:spPr>
        <p:txBody>
          <a:bodyPr wrap="square" rtlCol="0">
            <a:spAutoFit/>
          </a:bodyPr>
          <a:lstStyle/>
          <a:p>
            <a:pPr defTabSz="914400"/>
            <a:endParaRPr lang="en-CA" sz="1200" dirty="0">
              <a:solidFill>
                <a:prstClr val="black"/>
              </a:solidFill>
              <a:latin typeface="Calibri"/>
            </a:endParaRPr>
          </a:p>
          <a:p>
            <a:pPr defTabSz="914400"/>
            <a:endParaRPr lang="en-CA" sz="1200" dirty="0">
              <a:solidFill>
                <a:prstClr val="black"/>
              </a:solidFill>
              <a:latin typeface="Calibri"/>
            </a:endParaRPr>
          </a:p>
          <a:p>
            <a:pPr defTabSz="914400"/>
            <a:endParaRPr lang="en-CA" sz="1200" dirty="0">
              <a:solidFill>
                <a:prstClr val="black"/>
              </a:solidFill>
              <a:latin typeface="Calibri"/>
            </a:endParaRPr>
          </a:p>
        </p:txBody>
      </p:sp>
      <p:sp>
        <p:nvSpPr>
          <p:cNvPr id="11" name="TextBox 10"/>
          <p:cNvSpPr txBox="1"/>
          <p:nvPr/>
        </p:nvSpPr>
        <p:spPr>
          <a:xfrm>
            <a:off x="179512" y="1484785"/>
            <a:ext cx="5256584" cy="4811574"/>
          </a:xfrm>
          <a:prstGeom prst="rect">
            <a:avLst/>
          </a:prstGeom>
          <a:noFill/>
        </p:spPr>
        <p:txBody>
          <a:bodyPr wrap="square" rtlCol="0">
            <a:spAutoFit/>
          </a:bodyPr>
          <a:lstStyle/>
          <a:p>
            <a:pPr marL="285750" indent="-285750" defTabSz="914400"/>
            <a:r>
              <a:rPr lang="en-US" sz="2000" dirty="0">
                <a:solidFill>
                  <a:prstClr val="black"/>
                </a:solidFill>
                <a:latin typeface="Calibri"/>
              </a:rPr>
              <a:t>	</a:t>
            </a:r>
            <a:endParaRPr lang="en-US" dirty="0">
              <a:solidFill>
                <a:prstClr val="black"/>
              </a:solidFill>
              <a:latin typeface="Calibri"/>
            </a:endParaRPr>
          </a:p>
          <a:p>
            <a:pPr marL="285750" indent="-285750" defTabSz="914400">
              <a:spcAft>
                <a:spcPts val="400"/>
              </a:spcAft>
            </a:pPr>
            <a:r>
              <a:rPr lang="en-US" b="1" dirty="0">
                <a:solidFill>
                  <a:prstClr val="black"/>
                </a:solidFill>
                <a:latin typeface="Calibri"/>
              </a:rPr>
              <a:t>	Highlights of Results:</a:t>
            </a:r>
          </a:p>
          <a:p>
            <a:pPr marL="285750" indent="-285750" defTabSz="914400">
              <a:spcAft>
                <a:spcPts val="400"/>
              </a:spcAft>
              <a:buFont typeface="Arial" pitchFamily="34" charset="0"/>
              <a:buChar char="•"/>
            </a:pPr>
            <a:r>
              <a:rPr lang="en-US" dirty="0">
                <a:solidFill>
                  <a:prstClr val="black"/>
                </a:solidFill>
                <a:latin typeface="Calibri"/>
              </a:rPr>
              <a:t>Principals and teachers surveyed perceived that student attitude, </a:t>
            </a:r>
            <a:r>
              <a:rPr lang="en-US" dirty="0" err="1">
                <a:solidFill>
                  <a:prstClr val="black"/>
                </a:solidFill>
                <a:latin typeface="Calibri"/>
              </a:rPr>
              <a:t>behaviour</a:t>
            </a:r>
            <a:r>
              <a:rPr lang="en-US" dirty="0">
                <a:solidFill>
                  <a:prstClr val="black"/>
                </a:solidFill>
                <a:latin typeface="Calibri"/>
              </a:rPr>
              <a:t>, and rate of tardiness improved, including reduced disciplinary problems, suspension rates and absenteeism</a:t>
            </a:r>
          </a:p>
          <a:p>
            <a:pPr marL="285750" indent="-285750" defTabSz="914400">
              <a:spcAft>
                <a:spcPts val="400"/>
              </a:spcAft>
              <a:buFont typeface="Arial" pitchFamily="34" charset="0"/>
              <a:buChar char="•"/>
            </a:pPr>
            <a:r>
              <a:rPr lang="en-US" dirty="0">
                <a:solidFill>
                  <a:prstClr val="black"/>
                </a:solidFill>
                <a:latin typeface="Calibri"/>
              </a:rPr>
              <a:t>EQAO (Ontario</a:t>
            </a:r>
            <a:r>
              <a:rPr lang="en-CA" dirty="0">
                <a:solidFill>
                  <a:prstClr val="black"/>
                </a:solidFill>
                <a:latin typeface="Calibri"/>
              </a:rPr>
              <a:t>’s standardized testing) scores improved, and there was increased Grade 9 credit accumulation</a:t>
            </a:r>
          </a:p>
          <a:p>
            <a:pPr marL="285750" indent="-285750" defTabSz="914400">
              <a:spcAft>
                <a:spcPts val="400"/>
              </a:spcAft>
              <a:buFont typeface="Arial" pitchFamily="34" charset="0"/>
              <a:buChar char="•"/>
            </a:pPr>
            <a:r>
              <a:rPr lang="en-CA" dirty="0">
                <a:solidFill>
                  <a:prstClr val="black"/>
                </a:solidFill>
                <a:latin typeface="Calibri"/>
              </a:rPr>
              <a:t>Students reported  increased energy, ability to concentrate, and better health</a:t>
            </a:r>
          </a:p>
          <a:p>
            <a:pPr marL="285750" indent="-285750" defTabSz="914400">
              <a:spcAft>
                <a:spcPts val="400"/>
              </a:spcAft>
              <a:buFont typeface="Arial" pitchFamily="34" charset="0"/>
              <a:buChar char="•"/>
            </a:pPr>
            <a:r>
              <a:rPr lang="en-CA" dirty="0">
                <a:solidFill>
                  <a:prstClr val="black"/>
                </a:solidFill>
                <a:latin typeface="Calibri"/>
              </a:rPr>
              <a:t>Students also reported that the program got them in the habit of eating breakfast, and increased their overall consumption of dairy products</a:t>
            </a:r>
          </a:p>
          <a:p>
            <a:pPr marL="285750" indent="-285750" defTabSz="914400">
              <a:spcAft>
                <a:spcPts val="400"/>
              </a:spcAft>
              <a:buFont typeface="Arial" pitchFamily="34" charset="0"/>
              <a:buChar char="•"/>
            </a:pPr>
            <a:r>
              <a:rPr lang="en-CA" dirty="0">
                <a:solidFill>
                  <a:prstClr val="black"/>
                </a:solidFill>
                <a:latin typeface="Calibri"/>
              </a:rPr>
              <a:t>Increased graduation rates for secondary students were also noted</a:t>
            </a:r>
            <a:endParaRPr lang="en-US" sz="2200" dirty="0">
              <a:solidFill>
                <a:prstClr val="black"/>
              </a:solidFill>
              <a:latin typeface="Calibri"/>
            </a:endParaRPr>
          </a:p>
        </p:txBody>
      </p:sp>
      <p:sp>
        <p:nvSpPr>
          <p:cNvPr id="12" name="Title 1"/>
          <p:cNvSpPr txBox="1">
            <a:spLocks/>
          </p:cNvSpPr>
          <p:nvPr/>
        </p:nvSpPr>
        <p:spPr>
          <a:xfrm>
            <a:off x="323528" y="0"/>
            <a:ext cx="8820472" cy="720080"/>
          </a:xfrm>
          <a:prstGeom prst="rect">
            <a:avLst/>
          </a:prstGeom>
        </p:spPr>
        <p:txBody>
          <a:bodyPr vert="horz" lIns="91440" tIns="45720" rIns="91440" bIns="45720" rtlCol="0" anchor="ctr">
            <a:normAutofit/>
          </a:bodyPr>
          <a:lstStyle/>
          <a:p>
            <a:pPr defTabSz="914400">
              <a:spcBef>
                <a:spcPct val="0"/>
              </a:spcBef>
              <a:defRPr/>
            </a:pPr>
            <a:r>
              <a:rPr lang="en-CA" sz="3200" b="1" dirty="0">
                <a:solidFill>
                  <a:prstClr val="white"/>
                </a:solidFill>
                <a:latin typeface="Calibri"/>
              </a:rPr>
              <a:t>Impact of Student Nutrition Programs </a:t>
            </a:r>
          </a:p>
        </p:txBody>
      </p:sp>
      <p:pic>
        <p:nvPicPr>
          <p:cNvPr id="1027" name="Picture 3"/>
          <p:cNvPicPr>
            <a:picLocks noChangeAspect="1" noChangeArrowheads="1"/>
          </p:cNvPicPr>
          <p:nvPr/>
        </p:nvPicPr>
        <p:blipFill>
          <a:blip r:embed="rId2" cstate="print"/>
          <a:srcRect/>
          <a:stretch>
            <a:fillRect/>
          </a:stretch>
        </p:blipFill>
        <p:spPr bwMode="auto">
          <a:xfrm>
            <a:off x="5436096" y="1412776"/>
            <a:ext cx="3374082" cy="4375423"/>
          </a:xfrm>
          <a:prstGeom prst="rect">
            <a:avLst/>
          </a:prstGeom>
          <a:noFill/>
          <a:ln w="9525">
            <a:noFill/>
            <a:miter lim="800000"/>
            <a:headEnd/>
            <a:tailEnd/>
          </a:ln>
        </p:spPr>
      </p:pic>
      <p:sp>
        <p:nvSpPr>
          <p:cNvPr id="10" name="Rectangle 9"/>
          <p:cNvSpPr/>
          <p:nvPr/>
        </p:nvSpPr>
        <p:spPr>
          <a:xfrm>
            <a:off x="179512" y="692696"/>
            <a:ext cx="8640960" cy="923330"/>
          </a:xfrm>
          <a:prstGeom prst="rect">
            <a:avLst/>
          </a:prstGeom>
        </p:spPr>
        <p:txBody>
          <a:bodyPr wrap="square">
            <a:spAutoFit/>
          </a:bodyPr>
          <a:lstStyle/>
          <a:p>
            <a:pPr marL="285750" indent="-285750" defTabSz="914400"/>
            <a:r>
              <a:rPr lang="en-US" b="1" dirty="0">
                <a:solidFill>
                  <a:prstClr val="black"/>
                </a:solidFill>
                <a:latin typeface="Calibri"/>
              </a:rPr>
              <a:t>	Feeding Our Future </a:t>
            </a:r>
            <a:r>
              <a:rPr lang="en-US" dirty="0">
                <a:solidFill>
                  <a:prstClr val="black"/>
                </a:solidFill>
                <a:latin typeface="Calibri"/>
              </a:rPr>
              <a:t>was a universal student nutrition  program in the Toronto District School Board.  During its first and second year,  it was the subject of an evaluation project.</a:t>
            </a:r>
          </a:p>
        </p:txBody>
      </p:sp>
    </p:spTree>
    <p:extLst>
      <p:ext uri="{BB962C8B-B14F-4D97-AF65-F5344CB8AC3E}">
        <p14:creationId xmlns:p14="http://schemas.microsoft.com/office/powerpoint/2010/main" val="27896152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646331"/>
          </a:xfrm>
          <a:prstGeom prst="rect">
            <a:avLst/>
          </a:prstGeom>
          <a:solidFill>
            <a:schemeClr val="tx2"/>
          </a:solidFill>
        </p:spPr>
        <p:txBody>
          <a:bodyPr wrap="square" rtlCol="0">
            <a:spAutoFit/>
          </a:bodyPr>
          <a:lstStyle/>
          <a:p>
            <a:pPr defTabSz="914400"/>
            <a:endParaRPr lang="en-CA" sz="1200" dirty="0">
              <a:solidFill>
                <a:prstClr val="black"/>
              </a:solidFill>
              <a:latin typeface="Calibri"/>
            </a:endParaRPr>
          </a:p>
          <a:p>
            <a:pPr defTabSz="914400"/>
            <a:endParaRPr lang="en-CA" sz="1200" dirty="0">
              <a:solidFill>
                <a:prstClr val="black"/>
              </a:solidFill>
              <a:latin typeface="Calibri"/>
            </a:endParaRPr>
          </a:p>
          <a:p>
            <a:pPr defTabSz="914400"/>
            <a:endParaRPr lang="en-CA" sz="1200" dirty="0">
              <a:solidFill>
                <a:prstClr val="black"/>
              </a:solidFill>
              <a:latin typeface="Calibri"/>
            </a:endParaRPr>
          </a:p>
        </p:txBody>
      </p:sp>
      <p:sp>
        <p:nvSpPr>
          <p:cNvPr id="12" name="Title 1"/>
          <p:cNvSpPr txBox="1">
            <a:spLocks/>
          </p:cNvSpPr>
          <p:nvPr/>
        </p:nvSpPr>
        <p:spPr>
          <a:xfrm>
            <a:off x="251520" y="0"/>
            <a:ext cx="8892480" cy="720080"/>
          </a:xfrm>
          <a:prstGeom prst="rect">
            <a:avLst/>
          </a:prstGeom>
        </p:spPr>
        <p:txBody>
          <a:bodyPr vert="horz" lIns="91440" tIns="45720" rIns="91440" bIns="45720" rtlCol="0" anchor="ctr">
            <a:noAutofit/>
          </a:bodyPr>
          <a:lstStyle/>
          <a:p>
            <a:pPr defTabSz="914400">
              <a:spcBef>
                <a:spcPct val="0"/>
              </a:spcBef>
              <a:defRPr/>
            </a:pPr>
            <a:r>
              <a:rPr lang="en-CA" sz="3000" b="1" dirty="0">
                <a:solidFill>
                  <a:prstClr val="white"/>
                </a:solidFill>
                <a:latin typeface="Calibri"/>
              </a:rPr>
              <a:t>Read the Research</a:t>
            </a:r>
          </a:p>
        </p:txBody>
      </p:sp>
      <p:sp>
        <p:nvSpPr>
          <p:cNvPr id="6" name="TextBox 5"/>
          <p:cNvSpPr txBox="1"/>
          <p:nvPr/>
        </p:nvSpPr>
        <p:spPr>
          <a:xfrm>
            <a:off x="737320" y="1268760"/>
            <a:ext cx="7920880" cy="3046988"/>
          </a:xfrm>
          <a:prstGeom prst="rect">
            <a:avLst/>
          </a:prstGeom>
          <a:noFill/>
        </p:spPr>
        <p:txBody>
          <a:bodyPr wrap="square" rtlCol="0">
            <a:spAutoFit/>
          </a:bodyPr>
          <a:lstStyle/>
          <a:p>
            <a:pPr defTabSz="914400"/>
            <a:r>
              <a:rPr lang="en-CA" sz="2400" dirty="0">
                <a:solidFill>
                  <a:prstClr val="black"/>
                </a:solidFill>
                <a:latin typeface="Calibri"/>
              </a:rPr>
              <a:t>The </a:t>
            </a:r>
            <a:r>
              <a:rPr lang="en-CA" sz="2400" b="1" dirty="0">
                <a:solidFill>
                  <a:prstClr val="black"/>
                </a:solidFill>
                <a:latin typeface="Calibri"/>
              </a:rPr>
              <a:t>Feeding Our Future </a:t>
            </a:r>
            <a:r>
              <a:rPr lang="en-CA" sz="2400" dirty="0">
                <a:solidFill>
                  <a:prstClr val="black"/>
                </a:solidFill>
                <a:latin typeface="Calibri"/>
              </a:rPr>
              <a:t>report can be found here:</a:t>
            </a:r>
          </a:p>
          <a:p>
            <a:pPr defTabSz="914400"/>
            <a:endParaRPr lang="en-CA" sz="2400" dirty="0">
              <a:solidFill>
                <a:prstClr val="black"/>
              </a:solidFill>
              <a:latin typeface="Calibri"/>
            </a:endParaRPr>
          </a:p>
          <a:p>
            <a:pPr marL="342900" indent="-342900" defTabSz="914400">
              <a:buFont typeface="Arial" panose="020B0604020202020204" pitchFamily="34" charset="0"/>
              <a:buChar char="•"/>
            </a:pPr>
            <a:r>
              <a:rPr lang="en-CA" sz="2400" dirty="0">
                <a:solidFill>
                  <a:prstClr val="black"/>
                </a:solidFill>
                <a:latin typeface="Calibri"/>
              </a:rPr>
              <a:t> On the Toronto Foundation for Student Success’ website (the Lead Agency for SNPs in the City of Toronto) at </a:t>
            </a:r>
            <a:r>
              <a:rPr lang="en-CA" sz="2400" dirty="0">
                <a:solidFill>
                  <a:prstClr val="black"/>
                </a:solidFill>
                <a:latin typeface="Calibri"/>
                <a:hlinkClick r:id="rId3"/>
              </a:rPr>
              <a:t>www.tfss.ca</a:t>
            </a:r>
            <a:r>
              <a:rPr lang="en-CA" sz="2400" dirty="0">
                <a:solidFill>
                  <a:prstClr val="black"/>
                </a:solidFill>
                <a:latin typeface="Calibri"/>
              </a:rPr>
              <a:t> </a:t>
            </a:r>
          </a:p>
          <a:p>
            <a:pPr defTabSz="914400"/>
            <a:r>
              <a:rPr lang="en-CA" sz="2400" dirty="0">
                <a:solidFill>
                  <a:prstClr val="black"/>
                </a:solidFill>
                <a:latin typeface="Calibri"/>
              </a:rPr>
              <a:t>or </a:t>
            </a:r>
          </a:p>
          <a:p>
            <a:pPr marL="342900" indent="-342900" defTabSz="914400">
              <a:buFont typeface="Arial" panose="020B0604020202020204" pitchFamily="34" charset="0"/>
              <a:buChar char="•"/>
            </a:pPr>
            <a:r>
              <a:rPr lang="en-CA" sz="2400" dirty="0">
                <a:solidFill>
                  <a:prstClr val="black"/>
                </a:solidFill>
                <a:latin typeface="Calibri"/>
              </a:rPr>
              <a:t>O</a:t>
            </a:r>
            <a:r>
              <a:rPr lang="en-CA" sz="2400" dirty="0">
                <a:solidFill>
                  <a:prstClr val="black"/>
                </a:solidFill>
                <a:latin typeface="Calibri"/>
              </a:rPr>
              <a:t>n the Ontario Student Nutrition Program Network website </a:t>
            </a:r>
            <a:r>
              <a:rPr lang="en-CA" sz="2400" dirty="0">
                <a:solidFill>
                  <a:prstClr val="black"/>
                </a:solidFill>
                <a:latin typeface="Calibri"/>
                <a:hlinkClick r:id="rId4"/>
              </a:rPr>
              <a:t>www.osnpn.ca</a:t>
            </a:r>
            <a:r>
              <a:rPr lang="en-CA" sz="2400" dirty="0">
                <a:solidFill>
                  <a:prstClr val="black"/>
                </a:solidFill>
                <a:latin typeface="Calibri"/>
              </a:rPr>
              <a:t> </a:t>
            </a:r>
            <a:endParaRPr lang="fr-CA" sz="2400" dirty="0">
              <a:solidFill>
                <a:prstClr val="black"/>
              </a:solidFill>
              <a:latin typeface="Calibri"/>
            </a:endParaRPr>
          </a:p>
        </p:txBody>
      </p:sp>
    </p:spTree>
    <p:extLst>
      <p:ext uri="{BB962C8B-B14F-4D97-AF65-F5344CB8AC3E}">
        <p14:creationId xmlns:p14="http://schemas.microsoft.com/office/powerpoint/2010/main" val="28951427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646331"/>
          </a:xfrm>
          <a:prstGeom prst="rect">
            <a:avLst/>
          </a:prstGeom>
          <a:solidFill>
            <a:schemeClr val="tx2"/>
          </a:solidFill>
        </p:spPr>
        <p:txBody>
          <a:bodyPr wrap="square" rtlCol="0">
            <a:spAutoFit/>
          </a:bodyPr>
          <a:lstStyle/>
          <a:p>
            <a:pPr defTabSz="914400"/>
            <a:endParaRPr lang="en-CA" sz="1200" dirty="0">
              <a:solidFill>
                <a:prstClr val="black"/>
              </a:solidFill>
              <a:latin typeface="Calibri"/>
            </a:endParaRPr>
          </a:p>
          <a:p>
            <a:pPr defTabSz="914400"/>
            <a:endParaRPr lang="en-CA" sz="1200" dirty="0">
              <a:solidFill>
                <a:prstClr val="black"/>
              </a:solidFill>
              <a:latin typeface="Calibri"/>
            </a:endParaRPr>
          </a:p>
          <a:p>
            <a:pPr defTabSz="914400"/>
            <a:endParaRPr lang="en-CA" sz="1200" dirty="0">
              <a:solidFill>
                <a:prstClr val="black"/>
              </a:solidFill>
              <a:latin typeface="Calibri"/>
            </a:endParaRPr>
          </a:p>
        </p:txBody>
      </p:sp>
      <p:sp>
        <p:nvSpPr>
          <p:cNvPr id="12" name="Title 1"/>
          <p:cNvSpPr txBox="1">
            <a:spLocks/>
          </p:cNvSpPr>
          <p:nvPr/>
        </p:nvSpPr>
        <p:spPr>
          <a:xfrm>
            <a:off x="251520" y="0"/>
            <a:ext cx="8892480" cy="720080"/>
          </a:xfrm>
          <a:prstGeom prst="rect">
            <a:avLst/>
          </a:prstGeom>
        </p:spPr>
        <p:txBody>
          <a:bodyPr vert="horz" lIns="91440" tIns="45720" rIns="91440" bIns="45720" rtlCol="0" anchor="ctr">
            <a:noAutofit/>
          </a:bodyPr>
          <a:lstStyle/>
          <a:p>
            <a:pPr algn="ctr" defTabSz="914400">
              <a:spcBef>
                <a:spcPct val="0"/>
              </a:spcBef>
              <a:defRPr/>
            </a:pPr>
            <a:r>
              <a:rPr lang="en-CA" sz="3000" b="1" dirty="0">
                <a:solidFill>
                  <a:prstClr val="white"/>
                </a:solidFill>
                <a:latin typeface="Calibri"/>
              </a:rPr>
              <a:t>Questions and Comments</a:t>
            </a:r>
          </a:p>
        </p:txBody>
      </p:sp>
      <p:sp>
        <p:nvSpPr>
          <p:cNvPr id="8" name="Rectangle 7"/>
          <p:cNvSpPr/>
          <p:nvPr/>
        </p:nvSpPr>
        <p:spPr>
          <a:xfrm>
            <a:off x="3580276" y="1858583"/>
            <a:ext cx="1983448" cy="3170099"/>
          </a:xfrm>
          <a:prstGeom prst="rect">
            <a:avLst/>
          </a:prstGeom>
        </p:spPr>
        <p:txBody>
          <a:bodyPr wrap="square">
            <a:spAutoFit/>
          </a:bodyPr>
          <a:lstStyle/>
          <a:p>
            <a:pPr algn="ctr" defTabSz="914400"/>
            <a:r>
              <a:rPr lang="en-US" sz="20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a:t>
            </a:r>
            <a:endParaRPr lang="en-US" sz="20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ndParaRPr>
          </a:p>
        </p:txBody>
      </p:sp>
      <p:sp>
        <p:nvSpPr>
          <p:cNvPr id="9" name="TextBox 8"/>
          <p:cNvSpPr txBox="1"/>
          <p:nvPr/>
        </p:nvSpPr>
        <p:spPr>
          <a:xfrm>
            <a:off x="799126" y="5028682"/>
            <a:ext cx="7920880" cy="707886"/>
          </a:xfrm>
          <a:prstGeom prst="rect">
            <a:avLst/>
          </a:prstGeom>
          <a:noFill/>
        </p:spPr>
        <p:txBody>
          <a:bodyPr wrap="square" rtlCol="0">
            <a:spAutoFit/>
          </a:bodyPr>
          <a:lstStyle/>
          <a:p>
            <a:pPr algn="ctr" defTabSz="914400"/>
            <a:r>
              <a:rPr lang="en-CA" sz="4000" b="1" dirty="0">
                <a:solidFill>
                  <a:prstClr val="black"/>
                </a:solidFill>
                <a:latin typeface="Calibri"/>
              </a:rPr>
              <a:t> </a:t>
            </a:r>
            <a:endParaRPr lang="fr-CA" sz="4000" b="1" dirty="0">
              <a:solidFill>
                <a:prstClr val="black"/>
              </a:solidFill>
              <a:latin typeface="Calibri"/>
            </a:endParaRPr>
          </a:p>
        </p:txBody>
      </p:sp>
    </p:spTree>
    <p:extLst>
      <p:ext uri="{BB962C8B-B14F-4D97-AF65-F5344CB8AC3E}">
        <p14:creationId xmlns:p14="http://schemas.microsoft.com/office/powerpoint/2010/main" val="15675488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a:xfrm>
            <a:off x="55219" y="0"/>
            <a:ext cx="9088781" cy="1849969"/>
          </a:xfrm>
          <a:prstGeom prst="rect">
            <a:avLst/>
          </a:prstGeom>
          <a:solidFill>
            <a:schemeClr val="accent5">
              <a:lumMod val="40000"/>
              <a:lumOff val="60000"/>
              <a:alpha val="65000"/>
            </a:schemeClr>
          </a:solidFill>
        </p:spPr>
        <p:txBody>
          <a:bodyPr wrap="square" rtlCol="0">
            <a:spAutoFit/>
          </a:bodyPr>
          <a:lstStyle/>
          <a:p>
            <a:endParaRPr lang="en-US" dirty="0"/>
          </a:p>
        </p:txBody>
      </p:sp>
      <p:pic>
        <p:nvPicPr>
          <p:cNvPr id="7" name="Image 6" descr="tracy mc murr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230" y="1849969"/>
            <a:ext cx="3389420" cy="4104776"/>
          </a:xfrm>
          <a:prstGeom prst="rect">
            <a:avLst/>
          </a:prstGeom>
        </p:spPr>
      </p:pic>
      <p:sp>
        <p:nvSpPr>
          <p:cNvPr id="8" name="ZoneTexte 7"/>
          <p:cNvSpPr txBox="1"/>
          <p:nvPr/>
        </p:nvSpPr>
        <p:spPr>
          <a:xfrm>
            <a:off x="993951" y="6013667"/>
            <a:ext cx="6529703" cy="646331"/>
          </a:xfrm>
          <a:prstGeom prst="rect">
            <a:avLst/>
          </a:prstGeom>
          <a:noFill/>
        </p:spPr>
        <p:txBody>
          <a:bodyPr wrap="square" rtlCol="0">
            <a:spAutoFit/>
          </a:bodyPr>
          <a:lstStyle/>
          <a:p>
            <a:pPr algn="ctr"/>
            <a:r>
              <a:rPr lang="en-CA" b="1" dirty="0" smtClean="0"/>
              <a:t>Manager, Child and Youth Development Branch</a:t>
            </a:r>
            <a:br>
              <a:rPr lang="en-CA" b="1" dirty="0" smtClean="0"/>
            </a:br>
            <a:r>
              <a:rPr lang="en-CA" b="1" dirty="0" smtClean="0"/>
              <a:t>Ministry of Children and Youth Services</a:t>
            </a:r>
            <a:endParaRPr lang="fr-FR" b="1" dirty="0" smtClean="0"/>
          </a:p>
        </p:txBody>
      </p:sp>
      <p:pic>
        <p:nvPicPr>
          <p:cNvPr id="10" name="Image 9"/>
          <p:cNvPicPr>
            <a:picLocks noChangeAspect="1"/>
          </p:cNvPicPr>
          <p:nvPr/>
        </p:nvPicPr>
        <p:blipFill>
          <a:blip r:embed="rId4"/>
          <a:stretch>
            <a:fillRect/>
          </a:stretch>
        </p:blipFill>
        <p:spPr>
          <a:xfrm>
            <a:off x="6007100" y="0"/>
            <a:ext cx="3136900" cy="1524000"/>
          </a:xfrm>
          <a:prstGeom prst="rect">
            <a:avLst/>
          </a:prstGeom>
        </p:spPr>
      </p:pic>
      <p:sp>
        <p:nvSpPr>
          <p:cNvPr id="11" name="ZoneTexte 10"/>
          <p:cNvSpPr txBox="1"/>
          <p:nvPr/>
        </p:nvSpPr>
        <p:spPr>
          <a:xfrm>
            <a:off x="1587561" y="403419"/>
            <a:ext cx="5620564" cy="1446550"/>
          </a:xfrm>
          <a:prstGeom prst="rect">
            <a:avLst/>
          </a:prstGeom>
          <a:noFill/>
        </p:spPr>
        <p:txBody>
          <a:bodyPr wrap="square" rtlCol="0">
            <a:spAutoFit/>
          </a:bodyPr>
          <a:lstStyle/>
          <a:p>
            <a:r>
              <a:rPr lang="en-CA" sz="4400" b="1" dirty="0" smtClean="0">
                <a:solidFill>
                  <a:prstClr val="black"/>
                </a:solidFill>
                <a:ea typeface="+mj-ea"/>
                <a:cs typeface="+mj-cs"/>
              </a:rPr>
              <a:t> </a:t>
            </a:r>
            <a:r>
              <a:rPr lang="en-CA" sz="4400" b="1" dirty="0">
                <a:solidFill>
                  <a:prstClr val="black"/>
                </a:solidFill>
                <a:ea typeface="+mj-ea"/>
                <a:cs typeface="+mj-cs"/>
              </a:rPr>
              <a:t>Tracy McMurray</a:t>
            </a:r>
            <a:br>
              <a:rPr lang="en-CA" sz="4400" b="1" dirty="0">
                <a:solidFill>
                  <a:prstClr val="black"/>
                </a:solidFill>
                <a:ea typeface="+mj-ea"/>
                <a:cs typeface="+mj-cs"/>
              </a:rPr>
            </a:br>
            <a:endParaRPr lang="fr-FR" sz="4400" b="1" dirty="0">
              <a:solidFill>
                <a:prstClr val="black"/>
              </a:solidFill>
              <a:ea typeface="+mj-ea"/>
              <a:cs typeface="+mj-cs"/>
            </a:endParaRPr>
          </a:p>
        </p:txBody>
      </p:sp>
    </p:spTree>
    <p:extLst>
      <p:ext uri="{BB962C8B-B14F-4D97-AF65-F5344CB8AC3E}">
        <p14:creationId xmlns:p14="http://schemas.microsoft.com/office/powerpoint/2010/main" val="10780289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646331"/>
          </a:xfrm>
          <a:prstGeom prst="rect">
            <a:avLst/>
          </a:prstGeom>
          <a:solidFill>
            <a:schemeClr val="tx2"/>
          </a:solidFill>
        </p:spPr>
        <p:txBody>
          <a:bodyPr wrap="square" rtlCol="0">
            <a:spAutoFit/>
          </a:bodyPr>
          <a:lstStyle/>
          <a:p>
            <a:pPr defTabSz="914400"/>
            <a:endParaRPr lang="en-CA" sz="1200" dirty="0">
              <a:solidFill>
                <a:prstClr val="black"/>
              </a:solidFill>
              <a:latin typeface="Calibri"/>
            </a:endParaRPr>
          </a:p>
          <a:p>
            <a:pPr defTabSz="914400"/>
            <a:endParaRPr lang="en-CA" sz="1200" dirty="0">
              <a:solidFill>
                <a:prstClr val="black"/>
              </a:solidFill>
              <a:latin typeface="Calibri"/>
            </a:endParaRPr>
          </a:p>
          <a:p>
            <a:pPr defTabSz="914400"/>
            <a:endParaRPr lang="en-CA" sz="1200" dirty="0">
              <a:solidFill>
                <a:prstClr val="black"/>
              </a:solidFill>
              <a:latin typeface="Calibri"/>
            </a:endParaRPr>
          </a:p>
        </p:txBody>
      </p:sp>
      <p:sp>
        <p:nvSpPr>
          <p:cNvPr id="12" name="Title 1"/>
          <p:cNvSpPr txBox="1">
            <a:spLocks/>
          </p:cNvSpPr>
          <p:nvPr/>
        </p:nvSpPr>
        <p:spPr>
          <a:xfrm>
            <a:off x="251520" y="0"/>
            <a:ext cx="8892480" cy="720080"/>
          </a:xfrm>
          <a:prstGeom prst="rect">
            <a:avLst/>
          </a:prstGeom>
        </p:spPr>
        <p:txBody>
          <a:bodyPr vert="horz" lIns="91440" tIns="45720" rIns="91440" bIns="45720" rtlCol="0" anchor="ctr">
            <a:noAutofit/>
          </a:bodyPr>
          <a:lstStyle/>
          <a:p>
            <a:pPr algn="ctr" defTabSz="914400">
              <a:spcBef>
                <a:spcPct val="0"/>
              </a:spcBef>
              <a:defRPr/>
            </a:pPr>
            <a:r>
              <a:rPr lang="en-CA" sz="3600" b="1" dirty="0">
                <a:solidFill>
                  <a:prstClr val="white"/>
                </a:solidFill>
                <a:latin typeface="Calibri"/>
              </a:rPr>
              <a:t>Thank you</a:t>
            </a:r>
          </a:p>
        </p:txBody>
      </p:sp>
      <p:sp>
        <p:nvSpPr>
          <p:cNvPr id="7" name="TextBox 6"/>
          <p:cNvSpPr txBox="1"/>
          <p:nvPr/>
        </p:nvSpPr>
        <p:spPr>
          <a:xfrm>
            <a:off x="611560" y="5485858"/>
            <a:ext cx="7920880" cy="707886"/>
          </a:xfrm>
          <a:prstGeom prst="rect">
            <a:avLst/>
          </a:prstGeom>
          <a:noFill/>
        </p:spPr>
        <p:txBody>
          <a:bodyPr wrap="square" rtlCol="0">
            <a:spAutoFit/>
          </a:bodyPr>
          <a:lstStyle/>
          <a:p>
            <a:pPr algn="ctr" defTabSz="914400"/>
            <a:r>
              <a:rPr lang="en-CA" sz="4000" b="1" dirty="0">
                <a:solidFill>
                  <a:prstClr val="black"/>
                </a:solidFill>
                <a:latin typeface="Calibri"/>
                <a:hlinkClick r:id="rId3"/>
              </a:rPr>
              <a:t>www.osnpn.ca</a:t>
            </a:r>
            <a:r>
              <a:rPr lang="en-CA" sz="4000" b="1" dirty="0">
                <a:solidFill>
                  <a:prstClr val="black"/>
                </a:solidFill>
                <a:latin typeface="Calibri"/>
              </a:rPr>
              <a:t> </a:t>
            </a:r>
            <a:endParaRPr lang="fr-CA" sz="4000" b="1" dirty="0">
              <a:solidFill>
                <a:prstClr val="black"/>
              </a:solidFill>
              <a:latin typeface="Calibri"/>
            </a:endParaRPr>
          </a:p>
        </p:txBody>
      </p:sp>
      <p:sp>
        <p:nvSpPr>
          <p:cNvPr id="10" name="TextBox 9"/>
          <p:cNvSpPr txBox="1"/>
          <p:nvPr/>
        </p:nvSpPr>
        <p:spPr>
          <a:xfrm>
            <a:off x="296825" y="4581128"/>
            <a:ext cx="8640960" cy="954107"/>
          </a:xfrm>
          <a:prstGeom prst="rect">
            <a:avLst/>
          </a:prstGeom>
          <a:noFill/>
        </p:spPr>
        <p:txBody>
          <a:bodyPr wrap="square" rtlCol="0">
            <a:spAutoFit/>
          </a:bodyPr>
          <a:lstStyle/>
          <a:p>
            <a:pPr algn="ctr" defTabSz="914400"/>
            <a:r>
              <a:rPr lang="en-CA" sz="2800" b="1" dirty="0">
                <a:solidFill>
                  <a:prstClr val="black"/>
                </a:solidFill>
                <a:latin typeface="Calibri"/>
              </a:rPr>
              <a:t>Learn more about Ontario Student Nutrition  Programs, </a:t>
            </a:r>
            <a:r>
              <a:rPr lang="en-CA" sz="2800" b="1" dirty="0">
                <a:solidFill>
                  <a:prstClr val="black"/>
                </a:solidFill>
                <a:latin typeface="Calibri"/>
              </a:rPr>
              <a:t>v</a:t>
            </a:r>
            <a:r>
              <a:rPr lang="en-CA" sz="2800" b="1" dirty="0">
                <a:solidFill>
                  <a:prstClr val="black"/>
                </a:solidFill>
                <a:latin typeface="Calibri"/>
              </a:rPr>
              <a:t>isit us at: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924472"/>
            <a:ext cx="5040560" cy="3253340"/>
          </a:xfrm>
          <a:prstGeom prst="rect">
            <a:avLst/>
          </a:prstGeom>
        </p:spPr>
      </p:pic>
      <p:sp>
        <p:nvSpPr>
          <p:cNvPr id="3" name="Rectangle 2"/>
          <p:cNvSpPr/>
          <p:nvPr/>
        </p:nvSpPr>
        <p:spPr>
          <a:xfrm>
            <a:off x="296825" y="6468273"/>
            <a:ext cx="3312368" cy="2286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CA" sz="1400" dirty="0">
                <a:solidFill>
                  <a:prstClr val="black"/>
                </a:solidFill>
                <a:latin typeface="Calibri"/>
              </a:rPr>
              <a:t>Photo</a:t>
            </a:r>
            <a:r>
              <a:rPr lang="en-CA" sz="1400" dirty="0">
                <a:solidFill>
                  <a:prstClr val="black"/>
                </a:solidFill>
                <a:latin typeface="Calibri"/>
              </a:rPr>
              <a:t>: Ottawa School Breakfast Program</a:t>
            </a:r>
            <a:endParaRPr lang="en-CA" sz="1400" dirty="0">
              <a:solidFill>
                <a:prstClr val="black"/>
              </a:solidFill>
              <a:latin typeface="Calibri"/>
            </a:endParaRPr>
          </a:p>
        </p:txBody>
      </p:sp>
    </p:spTree>
    <p:extLst>
      <p:ext uri="{BB962C8B-B14F-4D97-AF65-F5344CB8AC3E}">
        <p14:creationId xmlns:p14="http://schemas.microsoft.com/office/powerpoint/2010/main" val="39298130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1739414" y="1419116"/>
            <a:ext cx="5894679" cy="4421009"/>
          </a:xfrm>
          <a:prstGeom prst="rect">
            <a:avLst/>
          </a:prstGeom>
        </p:spPr>
      </p:pic>
      <p:sp>
        <p:nvSpPr>
          <p:cNvPr id="2" name="Title 1"/>
          <p:cNvSpPr>
            <a:spLocks noGrp="1"/>
          </p:cNvSpPr>
          <p:nvPr>
            <p:ph type="title"/>
          </p:nvPr>
        </p:nvSpPr>
        <p:spPr>
          <a:xfrm>
            <a:off x="457200" y="0"/>
            <a:ext cx="8229600" cy="1046360"/>
          </a:xfrm>
        </p:spPr>
        <p:txBody>
          <a:bodyPr/>
          <a:lstStyle/>
          <a:p>
            <a:r>
              <a:rPr lang="en-US" sz="4200" dirty="0" smtClean="0"/>
              <a:t>MICHELLE VINE</a:t>
            </a:r>
            <a:endParaRPr lang="en-US" sz="4200" dirty="0"/>
          </a:p>
        </p:txBody>
      </p:sp>
      <p:sp>
        <p:nvSpPr>
          <p:cNvPr id="8" name="ZoneTexte 7"/>
          <p:cNvSpPr txBox="1"/>
          <p:nvPr/>
        </p:nvSpPr>
        <p:spPr>
          <a:xfrm>
            <a:off x="153493" y="6119364"/>
            <a:ext cx="9095769" cy="646331"/>
          </a:xfrm>
          <a:prstGeom prst="rect">
            <a:avLst/>
          </a:prstGeom>
          <a:noFill/>
        </p:spPr>
        <p:txBody>
          <a:bodyPr wrap="square" rtlCol="0">
            <a:spAutoFit/>
          </a:bodyPr>
          <a:lstStyle/>
          <a:p>
            <a:pPr algn="ctr"/>
            <a:r>
              <a:rPr lang="fr-FR" b="1" dirty="0" smtClean="0"/>
              <a:t>Evaluation </a:t>
            </a:r>
            <a:r>
              <a:rPr lang="fr-FR" b="1" dirty="0" err="1" smtClean="0"/>
              <a:t>specialist</a:t>
            </a:r>
            <a:r>
              <a:rPr lang="fr-FR" b="1" dirty="0" smtClean="0"/>
              <a:t> in </a:t>
            </a:r>
            <a:r>
              <a:rPr lang="fr-FR" b="1" dirty="0" err="1" smtClean="0"/>
              <a:t>health</a:t>
            </a:r>
            <a:r>
              <a:rPr lang="fr-FR" b="1" dirty="0" smtClean="0"/>
              <a:t> promotion, </a:t>
            </a:r>
            <a:r>
              <a:rPr lang="fr-FR" b="1" dirty="0" err="1" smtClean="0"/>
              <a:t>chronic</a:t>
            </a:r>
            <a:r>
              <a:rPr lang="fr-FR" b="1" dirty="0" smtClean="0"/>
              <a:t> </a:t>
            </a:r>
            <a:r>
              <a:rPr lang="fr-FR" b="1" dirty="0" err="1" smtClean="0"/>
              <a:t>disease</a:t>
            </a:r>
            <a:r>
              <a:rPr lang="fr-FR" b="1" dirty="0" smtClean="0"/>
              <a:t> and </a:t>
            </a:r>
            <a:r>
              <a:rPr lang="fr-FR" b="1" dirty="0" err="1" smtClean="0"/>
              <a:t>injury</a:t>
            </a:r>
            <a:r>
              <a:rPr lang="fr-FR" b="1" dirty="0" smtClean="0"/>
              <a:t> </a:t>
            </a:r>
            <a:r>
              <a:rPr lang="fr-FR" b="1" dirty="0" err="1" smtClean="0"/>
              <a:t>prevention</a:t>
            </a:r>
            <a:r>
              <a:rPr lang="fr-FR" b="1" dirty="0" smtClean="0"/>
              <a:t> </a:t>
            </a:r>
            <a:r>
              <a:rPr lang="fr-FR" b="1" dirty="0" err="1" smtClean="0"/>
              <a:t>at</a:t>
            </a:r>
            <a:r>
              <a:rPr lang="fr-FR" b="1" dirty="0" smtClean="0"/>
              <a:t> public </a:t>
            </a:r>
            <a:r>
              <a:rPr lang="fr-FR" b="1" dirty="0" err="1" smtClean="0"/>
              <a:t>health</a:t>
            </a:r>
            <a:r>
              <a:rPr lang="fr-FR" b="1" dirty="0" smtClean="0"/>
              <a:t> Ontario</a:t>
            </a:r>
            <a:endParaRPr lang="fr-FR" b="1" dirty="0"/>
          </a:p>
        </p:txBody>
      </p:sp>
    </p:spTree>
    <p:extLst>
      <p:ext uri="{BB962C8B-B14F-4D97-AF65-F5344CB8AC3E}">
        <p14:creationId xmlns:p14="http://schemas.microsoft.com/office/powerpoint/2010/main" val="106492109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473200"/>
            <a:ext cx="8228013" cy="1981200"/>
          </a:xfrm>
        </p:spPr>
        <p:txBody>
          <a:bodyPr>
            <a:normAutofit/>
          </a:bodyPr>
          <a:lstStyle/>
          <a:p>
            <a:r>
              <a:rPr lang="en-US" sz="3600" dirty="0" smtClean="0"/>
              <a:t>Evaluating the School Nutrition Policy Environment in Ontario Canada</a:t>
            </a:r>
            <a:r>
              <a:rPr lang="en-CA" sz="3600" dirty="0"/>
              <a:t/>
            </a:r>
            <a:br>
              <a:rPr lang="en-CA" sz="3600" dirty="0"/>
            </a:br>
            <a:endParaRPr lang="en-US" sz="3600" dirty="0"/>
          </a:p>
        </p:txBody>
      </p:sp>
      <p:sp>
        <p:nvSpPr>
          <p:cNvPr id="3" name="Subtitle 2"/>
          <p:cNvSpPr>
            <a:spLocks noGrp="1"/>
          </p:cNvSpPr>
          <p:nvPr>
            <p:ph type="subTitle" idx="1"/>
          </p:nvPr>
        </p:nvSpPr>
        <p:spPr>
          <a:xfrm>
            <a:off x="457199" y="3623733"/>
            <a:ext cx="8228013" cy="2278567"/>
          </a:xfrm>
        </p:spPr>
        <p:txBody>
          <a:bodyPr>
            <a:normAutofit/>
          </a:bodyPr>
          <a:lstStyle/>
          <a:p>
            <a:r>
              <a:rPr lang="en-US" sz="2000" b="1" dirty="0" smtClean="0"/>
              <a:t>Dr. Michelle Vine</a:t>
            </a:r>
            <a:r>
              <a:rPr lang="en-US" sz="2000" dirty="0" smtClean="0"/>
              <a:t>, PhD</a:t>
            </a:r>
          </a:p>
          <a:p>
            <a:r>
              <a:rPr lang="en-US" sz="2000" dirty="0" smtClean="0"/>
              <a:t>Adjunct Assistant Professor</a:t>
            </a:r>
          </a:p>
          <a:p>
            <a:r>
              <a:rPr lang="en-US" sz="2000" dirty="0" smtClean="0"/>
              <a:t>School of Public Health &amp; Health Systems</a:t>
            </a:r>
          </a:p>
          <a:p>
            <a:r>
              <a:rPr lang="en-US" sz="2000" dirty="0" smtClean="0"/>
              <a:t>University of Waterloo</a:t>
            </a:r>
          </a:p>
          <a:p>
            <a:r>
              <a:rPr lang="en-US" sz="2000" dirty="0" smtClean="0"/>
              <a:t>Evaluation Specialist, Public Health Ontario</a:t>
            </a:r>
          </a:p>
          <a:p>
            <a:r>
              <a:rPr lang="en-US" sz="2000" dirty="0" smtClean="0"/>
              <a:t>E: </a:t>
            </a:r>
            <a:r>
              <a:rPr lang="en-US" sz="2000" dirty="0" err="1" smtClean="0"/>
              <a:t>Michelle.Vine@oahpp.ca</a:t>
            </a:r>
            <a:endParaRPr lang="en-US" sz="2000" dirty="0" smtClean="0"/>
          </a:p>
          <a:p>
            <a:endParaRPr lang="en-US" sz="2000" dirty="0"/>
          </a:p>
        </p:txBody>
      </p:sp>
    </p:spTree>
    <p:extLst>
      <p:ext uri="{BB962C8B-B14F-4D97-AF65-F5344CB8AC3E}">
        <p14:creationId xmlns:p14="http://schemas.microsoft.com/office/powerpoint/2010/main" val="233198491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Environment &amp; Obesity</a:t>
            </a:r>
            <a:endParaRPr lang="en-US" sz="4200" dirty="0"/>
          </a:p>
        </p:txBody>
      </p:sp>
      <p:sp>
        <p:nvSpPr>
          <p:cNvPr id="4" name="Slide Number Placeholder 3"/>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33</a:t>
            </a:fld>
            <a:endParaRPr lang="en-US">
              <a:solidFill>
                <a:prstClr val="black">
                  <a:lumMod val="50000"/>
                  <a:lumOff val="50000"/>
                </a:prstClr>
              </a:solidFill>
              <a:latin typeface="Calisto MT"/>
            </a:endParaRPr>
          </a:p>
        </p:txBody>
      </p:sp>
      <p:sp>
        <p:nvSpPr>
          <p:cNvPr id="5" name="Content Placeholder 2"/>
          <p:cNvSpPr>
            <a:spLocks noGrp="1"/>
          </p:cNvSpPr>
          <p:nvPr>
            <p:ph idx="1"/>
          </p:nvPr>
        </p:nvSpPr>
        <p:spPr>
          <a:xfrm>
            <a:off x="739775" y="2332752"/>
            <a:ext cx="7662864" cy="4023597"/>
          </a:xfrm>
        </p:spPr>
        <p:txBody>
          <a:bodyPr>
            <a:normAutofit lnSpcReduction="10000"/>
          </a:bodyPr>
          <a:lstStyle/>
          <a:p>
            <a:pPr marL="0" indent="0">
              <a:buNone/>
            </a:pPr>
            <a:r>
              <a:rPr lang="en-US" sz="2000" b="1" dirty="0">
                <a:cs typeface="Arial"/>
              </a:rPr>
              <a:t>Obesity </a:t>
            </a:r>
            <a:endParaRPr lang="en-US" sz="2000" b="1" dirty="0" smtClean="0">
              <a:cs typeface="Arial"/>
            </a:endParaRPr>
          </a:p>
          <a:p>
            <a:pPr lvl="1"/>
            <a:r>
              <a:rPr lang="en-US" dirty="0" smtClean="0">
                <a:ea typeface="Arial Narrow" charset="0"/>
                <a:cs typeface="Arial"/>
              </a:rPr>
              <a:t>Individual, families, health care system</a:t>
            </a:r>
          </a:p>
          <a:p>
            <a:pPr lvl="1"/>
            <a:r>
              <a:rPr lang="en-US" dirty="0" smtClean="0">
                <a:ea typeface="Arial Narrow" charset="0"/>
                <a:cs typeface="Arial"/>
              </a:rPr>
              <a:t>Burden </a:t>
            </a:r>
            <a:r>
              <a:rPr lang="en-US" dirty="0">
                <a:ea typeface="Arial Narrow" charset="0"/>
                <a:cs typeface="Arial"/>
              </a:rPr>
              <a:t>of Illness: direct and </a:t>
            </a:r>
            <a:r>
              <a:rPr lang="en-US" dirty="0" smtClean="0">
                <a:ea typeface="Arial Narrow" charset="0"/>
                <a:cs typeface="Arial"/>
              </a:rPr>
              <a:t>indirect</a:t>
            </a:r>
          </a:p>
          <a:p>
            <a:pPr marL="0" indent="0">
              <a:buNone/>
            </a:pPr>
            <a:r>
              <a:rPr lang="en-US" sz="2000" b="1" dirty="0" smtClean="0">
                <a:ea typeface="Arial Narrow" charset="0"/>
                <a:cs typeface="Arial"/>
              </a:rPr>
              <a:t>Response to obesity</a:t>
            </a:r>
            <a:endParaRPr lang="en-US" sz="2000" b="1" dirty="0">
              <a:ea typeface="Arial Narrow" charset="0"/>
              <a:cs typeface="Arial"/>
            </a:endParaRPr>
          </a:p>
          <a:p>
            <a:pPr lvl="1"/>
            <a:r>
              <a:rPr lang="en-US" dirty="0" smtClean="0">
                <a:ea typeface="Arial Narrow" charset="0"/>
                <a:cs typeface="Arial"/>
              </a:rPr>
              <a:t>Individual-level</a:t>
            </a:r>
          </a:p>
          <a:p>
            <a:pPr lvl="1"/>
            <a:r>
              <a:rPr lang="en-US" dirty="0" smtClean="0">
                <a:ea typeface="Arial Narrow" charset="0"/>
                <a:cs typeface="Arial"/>
              </a:rPr>
              <a:t>Obesity and </a:t>
            </a:r>
            <a:r>
              <a:rPr lang="en-US" dirty="0">
                <a:ea typeface="Arial Narrow" charset="0"/>
                <a:cs typeface="Arial"/>
              </a:rPr>
              <a:t>the Environment: increased focus on </a:t>
            </a:r>
            <a:r>
              <a:rPr lang="en-US" b="1" i="1" dirty="0">
                <a:ea typeface="Arial Narrow" charset="0"/>
                <a:cs typeface="Arial"/>
              </a:rPr>
              <a:t>the environment as an important pathway to human </a:t>
            </a:r>
            <a:r>
              <a:rPr lang="en-US" b="1" i="1" dirty="0" smtClean="0">
                <a:ea typeface="Arial Narrow" charset="0"/>
                <a:cs typeface="Arial"/>
              </a:rPr>
              <a:t>health</a:t>
            </a:r>
          </a:p>
          <a:p>
            <a:pPr marL="349250" lvl="1" indent="0">
              <a:buNone/>
            </a:pPr>
            <a:endParaRPr lang="en-US" b="1" i="1" dirty="0" smtClean="0">
              <a:ea typeface="Arial Narrow" charset="0"/>
              <a:cs typeface="Arial"/>
            </a:endParaRPr>
          </a:p>
          <a:p>
            <a:pPr>
              <a:spcBef>
                <a:spcPts val="0"/>
              </a:spcBef>
            </a:pPr>
            <a:r>
              <a:rPr lang="en-US" sz="2000" dirty="0">
                <a:ea typeface="Arial Narrow" charset="0"/>
                <a:cs typeface="Arial"/>
              </a:rPr>
              <a:t>Healthy Kids Strategy Report (2013): underscores the </a:t>
            </a:r>
            <a:r>
              <a:rPr lang="en-US" sz="2000" dirty="0" smtClean="0">
                <a:ea typeface="Arial Narrow" charset="0"/>
                <a:cs typeface="Arial"/>
              </a:rPr>
              <a:t>need </a:t>
            </a:r>
            <a:r>
              <a:rPr lang="en-US" sz="2000" dirty="0">
                <a:ea typeface="Arial Narrow" charset="0"/>
                <a:cs typeface="Arial"/>
              </a:rPr>
              <a:t>to create healthy communities </a:t>
            </a:r>
            <a:r>
              <a:rPr lang="en-US" sz="2000" b="1" i="1" dirty="0">
                <a:ea typeface="Arial Narrow" charset="0"/>
                <a:cs typeface="Arial"/>
              </a:rPr>
              <a:t>by making schools hubs for child health and community engagement</a:t>
            </a:r>
          </a:p>
          <a:p>
            <a:pPr marL="114300" indent="0">
              <a:lnSpc>
                <a:spcPct val="120000"/>
              </a:lnSpc>
              <a:spcBef>
                <a:spcPts val="0"/>
              </a:spcBef>
              <a:buNone/>
            </a:pPr>
            <a:endParaRPr lang="en-US" sz="2000" dirty="0">
              <a:ea typeface="Arial Narrow" charset="0"/>
              <a:cs typeface="Arial"/>
            </a:endParaRPr>
          </a:p>
          <a:p>
            <a:pPr marL="349250" lvl="1" indent="0">
              <a:buNone/>
            </a:pPr>
            <a:endParaRPr lang="en-US" b="1" i="1" u="sng" dirty="0">
              <a:ea typeface="Arial Narrow" charset="0"/>
              <a:cs typeface="Arial"/>
            </a:endParaRPr>
          </a:p>
          <a:p>
            <a:pPr marL="350838" lvl="1" indent="0">
              <a:spcBef>
                <a:spcPts val="0"/>
              </a:spcBef>
              <a:buNone/>
            </a:pPr>
            <a:endParaRPr lang="en-US" b="1" dirty="0" smtClean="0">
              <a:ea typeface="Arial Narrow" charset="0"/>
              <a:cs typeface="Arial"/>
            </a:endParaRPr>
          </a:p>
          <a:p>
            <a:pPr marL="114300" indent="0">
              <a:lnSpc>
                <a:spcPct val="120000"/>
              </a:lnSpc>
              <a:spcBef>
                <a:spcPts val="0"/>
              </a:spcBef>
              <a:buNone/>
            </a:pPr>
            <a:endParaRPr lang="en-US" sz="2000" dirty="0">
              <a:cs typeface="Arial"/>
            </a:endParaRPr>
          </a:p>
          <a:p>
            <a:endParaRPr lang="en-US" sz="2000" dirty="0"/>
          </a:p>
        </p:txBody>
      </p:sp>
    </p:spTree>
    <p:extLst>
      <p:ext uri="{BB962C8B-B14F-4D97-AF65-F5344CB8AC3E}">
        <p14:creationId xmlns:p14="http://schemas.microsoft.com/office/powerpoint/2010/main" val="39513889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School Nutrition Environment</a:t>
            </a:r>
          </a:p>
        </p:txBody>
      </p:sp>
      <p:sp>
        <p:nvSpPr>
          <p:cNvPr id="3" name="Content Placeholder 2"/>
          <p:cNvSpPr>
            <a:spLocks noGrp="1"/>
          </p:cNvSpPr>
          <p:nvPr>
            <p:ph idx="1"/>
          </p:nvPr>
        </p:nvSpPr>
        <p:spPr/>
        <p:txBody>
          <a:bodyPr/>
          <a:lstStyle/>
          <a:p>
            <a:pPr marL="114300" indent="0">
              <a:lnSpc>
                <a:spcPct val="120000"/>
              </a:lnSpc>
              <a:spcBef>
                <a:spcPts val="0"/>
              </a:spcBef>
              <a:spcAft>
                <a:spcPts val="600"/>
              </a:spcAft>
              <a:buNone/>
            </a:pPr>
            <a:r>
              <a:rPr lang="en-US" b="1" dirty="0">
                <a:ea typeface="Arial Narrow" charset="0"/>
                <a:cs typeface="Arial"/>
              </a:rPr>
              <a:t>Ontario, Canada</a:t>
            </a:r>
          </a:p>
          <a:p>
            <a:pPr marL="114300" indent="0">
              <a:spcBef>
                <a:spcPts val="0"/>
              </a:spcBef>
              <a:buNone/>
            </a:pPr>
            <a:endParaRPr lang="en-US" b="1" dirty="0">
              <a:ea typeface="Arial Narrow" charset="0"/>
              <a:cs typeface="Arial"/>
            </a:endParaRPr>
          </a:p>
          <a:p>
            <a:pPr marL="457200">
              <a:spcBef>
                <a:spcPts val="0"/>
              </a:spcBef>
              <a:spcAft>
                <a:spcPts val="600"/>
              </a:spcAft>
            </a:pPr>
            <a:r>
              <a:rPr lang="en-US" dirty="0">
                <a:cs typeface="Arial"/>
              </a:rPr>
              <a:t>Focus on the school nutrition environment in Ontario, Canada</a:t>
            </a:r>
          </a:p>
          <a:p>
            <a:pPr marL="457200">
              <a:spcBef>
                <a:spcPts val="0"/>
              </a:spcBef>
            </a:pPr>
            <a:r>
              <a:rPr lang="en-US" dirty="0">
                <a:cs typeface="Arial"/>
              </a:rPr>
              <a:t>NEW Ontario School Food and Beverage Policy (P/PM 150, Ministry of Education, 2010)</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34</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11768087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Population Health Framework</a:t>
            </a:r>
            <a:endParaRPr lang="en-US" sz="4200" dirty="0"/>
          </a:p>
        </p:txBody>
      </p:sp>
      <p:sp>
        <p:nvSpPr>
          <p:cNvPr id="4" name="Slide Number Placeholder 3"/>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35</a:t>
            </a:fld>
            <a:endParaRPr lang="en-US">
              <a:solidFill>
                <a:prstClr val="black">
                  <a:lumMod val="50000"/>
                  <a:lumOff val="50000"/>
                </a:prstClr>
              </a:solidFill>
              <a:latin typeface="Calisto MT"/>
            </a:endParaRPr>
          </a:p>
        </p:txBody>
      </p:sp>
      <p:sp>
        <p:nvSpPr>
          <p:cNvPr id="5" name="Content Placeholder 2"/>
          <p:cNvSpPr>
            <a:spLocks noGrp="1"/>
          </p:cNvSpPr>
          <p:nvPr>
            <p:ph idx="1"/>
          </p:nvPr>
        </p:nvSpPr>
        <p:spPr/>
        <p:txBody>
          <a:bodyPr/>
          <a:lstStyle/>
          <a:p>
            <a:pPr marL="0" indent="0">
              <a:lnSpc>
                <a:spcPct val="150000"/>
              </a:lnSpc>
              <a:buNone/>
            </a:pPr>
            <a:r>
              <a:rPr lang="en-US" b="1" dirty="0" smtClean="0">
                <a:solidFill>
                  <a:srgbClr val="4B5A60"/>
                </a:solidFill>
              </a:rPr>
              <a:t>Population health framework</a:t>
            </a:r>
            <a:r>
              <a:rPr lang="en-US" dirty="0" smtClean="0"/>
              <a:t>: health outcomes are shaped by interactions and patterns between multiple determinants of health, including:</a:t>
            </a:r>
          </a:p>
          <a:p>
            <a:pPr lvl="2"/>
            <a:r>
              <a:rPr lang="en-US" dirty="0" smtClean="0"/>
              <a:t>Social environment (income, education, social support)</a:t>
            </a:r>
          </a:p>
          <a:p>
            <a:pPr lvl="2"/>
            <a:r>
              <a:rPr lang="en-US" dirty="0" smtClean="0"/>
              <a:t>Physical environment (urban design)</a:t>
            </a:r>
          </a:p>
          <a:p>
            <a:pPr lvl="2"/>
            <a:r>
              <a:rPr lang="en-US" dirty="0" smtClean="0"/>
              <a:t>Individual </a:t>
            </a:r>
            <a:r>
              <a:rPr lang="en-US" dirty="0" err="1" smtClean="0"/>
              <a:t>behaviour</a:t>
            </a:r>
            <a:r>
              <a:rPr lang="en-US" dirty="0" smtClean="0"/>
              <a:t> (physical activity, food intake)</a:t>
            </a:r>
          </a:p>
          <a:p>
            <a:pPr lvl="2"/>
            <a:r>
              <a:rPr lang="en-US" dirty="0" smtClean="0"/>
              <a:t>Genetics</a:t>
            </a:r>
            <a:endParaRPr lang="en-US" dirty="0"/>
          </a:p>
        </p:txBody>
      </p:sp>
    </p:spTree>
    <p:extLst>
      <p:ext uri="{BB962C8B-B14F-4D97-AF65-F5344CB8AC3E}">
        <p14:creationId xmlns:p14="http://schemas.microsoft.com/office/powerpoint/2010/main" val="17373591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ANGELO Framework</a:t>
            </a:r>
            <a:endParaRPr lang="en-US" sz="4200" dirty="0"/>
          </a:p>
        </p:txBody>
      </p:sp>
      <p:sp>
        <p:nvSpPr>
          <p:cNvPr id="4" name="Slide Number Placeholder 3"/>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36</a:t>
            </a:fld>
            <a:endParaRPr lang="en-US">
              <a:solidFill>
                <a:prstClr val="black">
                  <a:lumMod val="50000"/>
                  <a:lumOff val="50000"/>
                </a:prstClr>
              </a:solidFill>
              <a:latin typeface="Calisto MT"/>
            </a:endParaRPr>
          </a:p>
        </p:txBody>
      </p:sp>
      <p:sp>
        <p:nvSpPr>
          <p:cNvPr id="8" name="Content Placeholder 7"/>
          <p:cNvSpPr>
            <a:spLocks noGrp="1"/>
          </p:cNvSpPr>
          <p:nvPr>
            <p:ph idx="1"/>
          </p:nvPr>
        </p:nvSpPr>
        <p:spPr>
          <a:xfrm>
            <a:off x="739775" y="2565134"/>
            <a:ext cx="7662864" cy="3472129"/>
          </a:xfrm>
        </p:spPr>
        <p:txBody>
          <a:bodyPr/>
          <a:lstStyle/>
          <a:p>
            <a:pPr marL="0" indent="0" algn="ctr">
              <a:buNone/>
            </a:pPr>
            <a:r>
              <a:rPr lang="en-US" b="1" dirty="0" smtClean="0"/>
              <a:t>Analysis Grid for Environments Linked to Obesity (ANGELO) framework </a:t>
            </a:r>
            <a:r>
              <a:rPr lang="en-US" sz="1600" b="1" dirty="0" smtClean="0"/>
              <a:t>(adapted from </a:t>
            </a:r>
            <a:r>
              <a:rPr lang="en-US" sz="1600" b="1" dirty="0" err="1" smtClean="0"/>
              <a:t>Swinburn</a:t>
            </a:r>
            <a:r>
              <a:rPr lang="en-US" sz="1600" b="1" dirty="0" smtClean="0"/>
              <a:t>, Egger &amp; </a:t>
            </a:r>
            <a:r>
              <a:rPr lang="en-US" sz="1600" b="1" dirty="0" err="1" smtClean="0"/>
              <a:t>Raza</a:t>
            </a:r>
            <a:r>
              <a:rPr lang="en-US" sz="1600" b="1" dirty="0" smtClean="0"/>
              <a:t>, 1999)</a:t>
            </a:r>
          </a:p>
          <a:p>
            <a:pPr marL="0" indent="0">
              <a:buNone/>
            </a:pPr>
            <a:endParaRPr lang="en-US" dirty="0"/>
          </a:p>
        </p:txBody>
      </p:sp>
      <p:pic>
        <p:nvPicPr>
          <p:cNvPr id="9" name="Picture 8" descr="ANGELO Framewo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3410063"/>
            <a:ext cx="7089176" cy="2627201"/>
          </a:xfrm>
          <a:prstGeom prst="rect">
            <a:avLst/>
          </a:prstGeom>
        </p:spPr>
      </p:pic>
    </p:spTree>
    <p:extLst>
      <p:ext uri="{BB962C8B-B14F-4D97-AF65-F5344CB8AC3E}">
        <p14:creationId xmlns:p14="http://schemas.microsoft.com/office/powerpoint/2010/main" val="13351578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Research Objectives</a:t>
            </a:r>
            <a:endParaRPr lang="en-US" sz="4200" dirty="0"/>
          </a:p>
        </p:txBody>
      </p:sp>
      <p:sp>
        <p:nvSpPr>
          <p:cNvPr id="3" name="Content Placeholder 2"/>
          <p:cNvSpPr>
            <a:spLocks noGrp="1"/>
          </p:cNvSpPr>
          <p:nvPr>
            <p:ph idx="1"/>
          </p:nvPr>
        </p:nvSpPr>
        <p:spPr/>
        <p:txBody>
          <a:bodyPr/>
          <a:lstStyle/>
          <a:p>
            <a:pPr marL="0" indent="0">
              <a:buNone/>
            </a:pPr>
            <a:r>
              <a:rPr lang="en-US" dirty="0"/>
              <a:t>This research had three objectives:</a:t>
            </a:r>
          </a:p>
          <a:p>
            <a:pPr marL="457200" lvl="0" indent="-457200">
              <a:buFont typeface="+mj-lt"/>
              <a:buAutoNum type="arabicPeriod"/>
            </a:pPr>
            <a:r>
              <a:rPr lang="en-US" dirty="0"/>
              <a:t>To explore the consistency of policies across a range of spatial contexts (i.e., National, Provincial, regional), </a:t>
            </a:r>
          </a:p>
          <a:p>
            <a:pPr marL="457200" lvl="0" indent="-457200">
              <a:buFont typeface="+mj-lt"/>
              <a:buAutoNum type="arabicPeriod"/>
            </a:pPr>
            <a:r>
              <a:rPr lang="en-US" dirty="0"/>
              <a:t>To examine the perceptions of key stakeholders who are involved in policy implementation, and,</a:t>
            </a:r>
          </a:p>
          <a:p>
            <a:pPr marL="457200" lvl="0" indent="-457200">
              <a:buFont typeface="+mj-lt"/>
              <a:buAutoNum type="arabicPeriod"/>
            </a:pPr>
            <a:r>
              <a:rPr lang="en-US" dirty="0"/>
              <a:t>To investigate the perceptions of the user group. </a:t>
            </a:r>
          </a:p>
          <a:p>
            <a:endParaRPr lang="en-US" dirty="0"/>
          </a:p>
          <a:p>
            <a:endParaRPr lang="en-US" dirty="0"/>
          </a:p>
        </p:txBody>
      </p:sp>
      <p:sp>
        <p:nvSpPr>
          <p:cNvPr id="4" name="Slide Number Placeholder 3"/>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37</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275730016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Research Methods</a:t>
            </a:r>
            <a:endParaRPr lang="en-US" sz="4200" dirty="0"/>
          </a:p>
        </p:txBody>
      </p:sp>
      <p:sp>
        <p:nvSpPr>
          <p:cNvPr id="4" name="Slide Number Placeholder 3"/>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38</a:t>
            </a:fld>
            <a:endParaRPr lang="en-US">
              <a:solidFill>
                <a:prstClr val="black">
                  <a:lumMod val="50000"/>
                  <a:lumOff val="50000"/>
                </a:prstClr>
              </a:solidFill>
              <a:latin typeface="Calisto MT"/>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391526192"/>
              </p:ext>
            </p:extLst>
          </p:nvPr>
        </p:nvGraphicFramePr>
        <p:xfrm>
          <a:off x="739775" y="2770188"/>
          <a:ext cx="7662863" cy="3267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416865" y="2891636"/>
            <a:ext cx="4239837" cy="523220"/>
          </a:xfrm>
          <a:prstGeom prst="rect">
            <a:avLst/>
          </a:prstGeom>
          <a:noFill/>
        </p:spPr>
        <p:txBody>
          <a:bodyPr wrap="none" rtlCol="0">
            <a:spAutoFit/>
          </a:bodyPr>
          <a:lstStyle/>
          <a:p>
            <a:pPr algn="ctr"/>
            <a:r>
              <a:rPr lang="en-US" sz="2800" dirty="0">
                <a:solidFill>
                  <a:prstClr val="black"/>
                </a:solidFill>
                <a:latin typeface="Calisto MT"/>
              </a:rPr>
              <a:t>Mixed qualitative methods</a:t>
            </a:r>
            <a:endParaRPr lang="en-US" sz="2800" dirty="0">
              <a:solidFill>
                <a:prstClr val="black"/>
              </a:solidFill>
              <a:latin typeface="Calisto MT"/>
            </a:endParaRPr>
          </a:p>
        </p:txBody>
      </p:sp>
    </p:spTree>
    <p:extLst>
      <p:ext uri="{BB962C8B-B14F-4D97-AF65-F5344CB8AC3E}">
        <p14:creationId xmlns:p14="http://schemas.microsoft.com/office/powerpoint/2010/main" val="29588825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Findings: Key </a:t>
            </a:r>
            <a:r>
              <a:rPr lang="en-US" sz="4200" dirty="0"/>
              <a:t>Stakeholders</a:t>
            </a:r>
          </a:p>
        </p:txBody>
      </p:sp>
      <p:sp>
        <p:nvSpPr>
          <p:cNvPr id="3" name="Content Placeholder 2"/>
          <p:cNvSpPr>
            <a:spLocks noGrp="1"/>
          </p:cNvSpPr>
          <p:nvPr>
            <p:ph idx="1"/>
          </p:nvPr>
        </p:nvSpPr>
        <p:spPr/>
        <p:txBody>
          <a:bodyPr>
            <a:normAutofit fontScale="92500" lnSpcReduction="20000"/>
          </a:bodyPr>
          <a:lstStyle/>
          <a:p>
            <a:r>
              <a:rPr lang="en-US" sz="2400" b="1" dirty="0">
                <a:solidFill>
                  <a:srgbClr val="4B5A60"/>
                </a:solidFill>
              </a:rPr>
              <a:t>Economic environment</a:t>
            </a:r>
            <a:r>
              <a:rPr lang="en-US" sz="2400" dirty="0">
                <a:solidFill>
                  <a:srgbClr val="4B5A60"/>
                </a:solidFill>
              </a:rPr>
              <a:t> </a:t>
            </a:r>
            <a:r>
              <a:rPr lang="en-US" sz="2400" dirty="0"/>
              <a:t>– cost of healthy food for sale, loss of revenue generation</a:t>
            </a:r>
          </a:p>
          <a:p>
            <a:r>
              <a:rPr lang="en-US" sz="2400" b="1" dirty="0">
                <a:solidFill>
                  <a:srgbClr val="4B5A60"/>
                </a:solidFill>
              </a:rPr>
              <a:t>Physical environment</a:t>
            </a:r>
            <a:r>
              <a:rPr lang="en-US" sz="2400" dirty="0">
                <a:solidFill>
                  <a:srgbClr val="4B5A60"/>
                </a:solidFill>
              </a:rPr>
              <a:t> </a:t>
            </a:r>
            <a:r>
              <a:rPr lang="en-US" sz="2400" dirty="0"/>
              <a:t>– proximity of schools to off-site food outlets, link between healthy eating and student learning</a:t>
            </a:r>
          </a:p>
          <a:p>
            <a:r>
              <a:rPr lang="en-US" sz="2400" b="1" dirty="0">
                <a:solidFill>
                  <a:srgbClr val="4B5A60"/>
                </a:solidFill>
              </a:rPr>
              <a:t>Political environment </a:t>
            </a:r>
            <a:r>
              <a:rPr lang="en-US" sz="2400" b="1" dirty="0"/>
              <a:t>– </a:t>
            </a:r>
            <a:r>
              <a:rPr lang="en-US" sz="2400" dirty="0"/>
              <a:t>restrictive nature of policy guidelines, role of key stakeholders</a:t>
            </a:r>
          </a:p>
          <a:p>
            <a:r>
              <a:rPr lang="en-US" sz="2400" b="1" dirty="0">
                <a:solidFill>
                  <a:srgbClr val="4B5A60"/>
                </a:solidFill>
              </a:rPr>
              <a:t>Sociocultural environment</a:t>
            </a:r>
            <a:r>
              <a:rPr lang="en-US" sz="2400" dirty="0">
                <a:solidFill>
                  <a:srgbClr val="4B5A60"/>
                </a:solidFill>
              </a:rPr>
              <a:t> </a:t>
            </a:r>
            <a:r>
              <a:rPr lang="en-US" sz="2400" dirty="0"/>
              <a:t>– role of stigma, school culture</a:t>
            </a:r>
          </a:p>
          <a:p>
            <a:endParaRPr lang="en-US" dirty="0"/>
          </a:p>
        </p:txBody>
      </p:sp>
      <p:sp>
        <p:nvSpPr>
          <p:cNvPr id="4" name="Slide Number Placeholder 3"/>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39</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22757341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p>
            <a:r>
              <a:rPr lang="en-CA" b="1" dirty="0" smtClean="0"/>
              <a:t>ONTARIO’S STUDENT NUTRITION PROGRAM</a:t>
            </a:r>
            <a:endParaRPr lang="en-CA" b="1" dirty="0"/>
          </a:p>
        </p:txBody>
      </p:sp>
      <p:sp>
        <p:nvSpPr>
          <p:cNvPr id="3" name="Subtitle 2"/>
          <p:cNvSpPr>
            <a:spLocks noGrp="1"/>
          </p:cNvSpPr>
          <p:nvPr>
            <p:ph type="subTitle" idx="1"/>
          </p:nvPr>
        </p:nvSpPr>
        <p:spPr>
          <a:xfrm>
            <a:off x="685800" y="4495800"/>
            <a:ext cx="6400800" cy="1752600"/>
          </a:xfrm>
        </p:spPr>
        <p:txBody>
          <a:bodyPr>
            <a:normAutofit/>
          </a:bodyPr>
          <a:lstStyle/>
          <a:p>
            <a:pPr algn="l"/>
            <a:r>
              <a:rPr lang="en-CA" sz="2000" dirty="0" smtClean="0"/>
              <a:t>Food Secure Canada Webinar</a:t>
            </a:r>
          </a:p>
          <a:p>
            <a:pPr algn="l"/>
            <a:r>
              <a:rPr lang="en-CA" sz="2000" dirty="0" smtClean="0"/>
              <a:t>May 21, 2015</a:t>
            </a:r>
            <a:endParaRPr lang="en-CA"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371600" y="4191000"/>
            <a:ext cx="6629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7279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Findings: Secondary Students</a:t>
            </a:r>
            <a:endParaRPr lang="en-US" sz="4200" dirty="0"/>
          </a:p>
        </p:txBody>
      </p:sp>
      <p:sp>
        <p:nvSpPr>
          <p:cNvPr id="3" name="Content Placeholder 2"/>
          <p:cNvSpPr>
            <a:spLocks noGrp="1"/>
          </p:cNvSpPr>
          <p:nvPr>
            <p:ph idx="1"/>
          </p:nvPr>
        </p:nvSpPr>
        <p:spPr/>
        <p:txBody>
          <a:bodyPr>
            <a:normAutofit fontScale="92500" lnSpcReduction="10000"/>
          </a:bodyPr>
          <a:lstStyle/>
          <a:p>
            <a:r>
              <a:rPr lang="en-US" sz="2400" b="1" dirty="0">
                <a:solidFill>
                  <a:srgbClr val="4B5A60"/>
                </a:solidFill>
              </a:rPr>
              <a:t>Economic environment</a:t>
            </a:r>
            <a:r>
              <a:rPr lang="en-US" sz="2400" dirty="0">
                <a:solidFill>
                  <a:srgbClr val="4B5A60"/>
                </a:solidFill>
              </a:rPr>
              <a:t> </a:t>
            </a:r>
            <a:r>
              <a:rPr lang="en-US" sz="2400" dirty="0"/>
              <a:t>–high cost of healthy food for sale, cost and quality of foods, impact on cafeteria revenue</a:t>
            </a:r>
          </a:p>
          <a:p>
            <a:r>
              <a:rPr lang="en-US" sz="2400" b="1" dirty="0">
                <a:solidFill>
                  <a:srgbClr val="4B5A60"/>
                </a:solidFill>
              </a:rPr>
              <a:t>Physical environment</a:t>
            </a:r>
            <a:r>
              <a:rPr lang="en-US" sz="2400" dirty="0">
                <a:solidFill>
                  <a:srgbClr val="4B5A60"/>
                </a:solidFill>
              </a:rPr>
              <a:t> </a:t>
            </a:r>
            <a:r>
              <a:rPr lang="en-US" sz="2400" dirty="0"/>
              <a:t>– proximity of schools to off-site food outlets, access to non-policy compliant foods, cafeteria space</a:t>
            </a:r>
          </a:p>
          <a:p>
            <a:r>
              <a:rPr lang="en-US" sz="2400" b="1" dirty="0">
                <a:solidFill>
                  <a:srgbClr val="4B5A60"/>
                </a:solidFill>
              </a:rPr>
              <a:t>Sociocultural environment</a:t>
            </a:r>
            <a:r>
              <a:rPr lang="en-US" sz="2400" dirty="0">
                <a:solidFill>
                  <a:srgbClr val="4B5A60"/>
                </a:solidFill>
              </a:rPr>
              <a:t> </a:t>
            </a:r>
            <a:r>
              <a:rPr lang="en-US" sz="2400" dirty="0"/>
              <a:t>– nutrition knowledge and education, time constraints as a predictor of healthy eating, student engagement</a:t>
            </a:r>
          </a:p>
          <a:p>
            <a:endParaRPr lang="en-US" sz="2400" dirty="0"/>
          </a:p>
          <a:p>
            <a:endParaRPr lang="en-US" dirty="0"/>
          </a:p>
        </p:txBody>
      </p:sp>
      <p:sp>
        <p:nvSpPr>
          <p:cNvPr id="4" name="Slide Number Placeholder 3"/>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40</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286145473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237"/>
            <a:ext cx="8229600" cy="1143000"/>
          </a:xfrm>
        </p:spPr>
        <p:txBody>
          <a:bodyPr/>
          <a:lstStyle/>
          <a:p>
            <a:r>
              <a:rPr lang="en-US" sz="4200" dirty="0" smtClean="0"/>
              <a:t>Discussion</a:t>
            </a:r>
            <a:endParaRPr lang="en-US" sz="4200" dirty="0"/>
          </a:p>
        </p:txBody>
      </p:sp>
      <p:sp>
        <p:nvSpPr>
          <p:cNvPr id="3" name="Content Placeholder 2"/>
          <p:cNvSpPr>
            <a:spLocks noGrp="1"/>
          </p:cNvSpPr>
          <p:nvPr>
            <p:ph idx="1"/>
          </p:nvPr>
        </p:nvSpPr>
        <p:spPr/>
        <p:txBody>
          <a:bodyPr/>
          <a:lstStyle/>
          <a:p>
            <a:pPr marL="457200" indent="-457200">
              <a:buFont typeface="+mj-lt"/>
              <a:buAutoNum type="arabicPeriod"/>
            </a:pPr>
            <a:r>
              <a:rPr lang="en-US" dirty="0"/>
              <a:t>Provision of nutritious food in school (</a:t>
            </a:r>
            <a:r>
              <a:rPr lang="en-US" b="1" i="1" dirty="0">
                <a:solidFill>
                  <a:srgbClr val="4B5A60"/>
                </a:solidFill>
              </a:rPr>
              <a:t>why</a:t>
            </a:r>
            <a:r>
              <a:rPr lang="en-US" dirty="0"/>
              <a:t>) translate to regional level vis-à-vis nutrition standards and nutrition criteria (</a:t>
            </a:r>
            <a:r>
              <a:rPr lang="en-US" b="1" i="1" dirty="0">
                <a:solidFill>
                  <a:srgbClr val="4B5A60"/>
                </a:solidFill>
              </a:rPr>
              <a:t>how</a:t>
            </a:r>
            <a:r>
              <a:rPr lang="en-US" dirty="0"/>
              <a:t>)</a:t>
            </a:r>
          </a:p>
          <a:p>
            <a:pPr marL="457200" indent="-457200">
              <a:buFont typeface="+mj-lt"/>
              <a:buAutoNum type="arabicPeriod"/>
            </a:pPr>
            <a:r>
              <a:rPr lang="en-US" dirty="0"/>
              <a:t>Accessibility of nutritious food in schools</a:t>
            </a:r>
          </a:p>
          <a:p>
            <a:pPr marL="457200" indent="-457200">
              <a:buFont typeface="+mj-lt"/>
              <a:buAutoNum type="arabicPeriod"/>
            </a:pPr>
            <a:r>
              <a:rPr lang="en-US" dirty="0"/>
              <a:t>Nutrition education</a:t>
            </a:r>
          </a:p>
          <a:p>
            <a:endParaRPr lang="en-US" dirty="0"/>
          </a:p>
        </p:txBody>
      </p:sp>
      <p:sp>
        <p:nvSpPr>
          <p:cNvPr id="4" name="Slide Number Placeholder 3"/>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41</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318799710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Implications for Research</a:t>
            </a:r>
            <a:endParaRPr lang="en-US" sz="4200" dirty="0"/>
          </a:p>
        </p:txBody>
      </p:sp>
      <p:sp>
        <p:nvSpPr>
          <p:cNvPr id="3" name="Content Placeholder 2"/>
          <p:cNvSpPr>
            <a:spLocks noGrp="1"/>
          </p:cNvSpPr>
          <p:nvPr>
            <p:ph idx="1"/>
          </p:nvPr>
        </p:nvSpPr>
        <p:spPr/>
        <p:txBody>
          <a:bodyPr/>
          <a:lstStyle/>
          <a:p>
            <a:pPr>
              <a:buFont typeface="Wingdings" charset="2"/>
              <a:buChar char="²"/>
            </a:pPr>
            <a:r>
              <a:rPr lang="en-US" dirty="0"/>
              <a:t>Future analyses of the external school food environment would help to facilitate and extend this research, particularly in the context of health-related policy</a:t>
            </a:r>
            <a:r>
              <a:rPr lang="en-CA" dirty="0"/>
              <a:t> </a:t>
            </a:r>
          </a:p>
          <a:p>
            <a:pPr>
              <a:buFont typeface="Wingdings" charset="2"/>
              <a:buChar char="²"/>
            </a:pPr>
            <a:r>
              <a:rPr lang="en-US" dirty="0"/>
              <a:t>Evaluating policy implementation 4-5 years post-implementation would provide additional data regarding uptake and success, and </a:t>
            </a:r>
            <a:r>
              <a:rPr lang="en-US" dirty="0" err="1"/>
              <a:t>behavioural</a:t>
            </a:r>
            <a:r>
              <a:rPr lang="en-US" dirty="0"/>
              <a:t> outcomes (e.g., healthy food intake, external food purchasing </a:t>
            </a:r>
            <a:r>
              <a:rPr lang="en-US" dirty="0" err="1"/>
              <a:t>behaviours</a:t>
            </a:r>
            <a:r>
              <a:rPr lang="en-US" dirty="0"/>
              <a:t>, etc.)</a:t>
            </a:r>
          </a:p>
          <a:p>
            <a:endParaRPr lang="en-US" dirty="0"/>
          </a:p>
        </p:txBody>
      </p:sp>
      <p:sp>
        <p:nvSpPr>
          <p:cNvPr id="4" name="Slide Number Placeholder 3"/>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42</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427676716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Implications for Policy</a:t>
            </a:r>
            <a:endParaRPr lang="en-US" sz="4200" dirty="0"/>
          </a:p>
        </p:txBody>
      </p:sp>
      <p:sp>
        <p:nvSpPr>
          <p:cNvPr id="3" name="Content Placeholder 2"/>
          <p:cNvSpPr>
            <a:spLocks noGrp="1"/>
          </p:cNvSpPr>
          <p:nvPr>
            <p:ph idx="1"/>
          </p:nvPr>
        </p:nvSpPr>
        <p:spPr/>
        <p:txBody>
          <a:bodyPr/>
          <a:lstStyle/>
          <a:p>
            <a:pPr>
              <a:buClr>
                <a:schemeClr val="accent1"/>
              </a:buClr>
              <a:buFont typeface="Wingdings" charset="2"/>
              <a:buChar char="²"/>
            </a:pPr>
            <a:r>
              <a:rPr lang="en-US" dirty="0"/>
              <a:t>Need to explore pricing strategies and food strategies &amp; partnerships with local food providers</a:t>
            </a:r>
          </a:p>
          <a:p>
            <a:pPr>
              <a:buClr>
                <a:schemeClr val="accent1"/>
              </a:buClr>
              <a:buFont typeface="Wingdings" charset="2"/>
              <a:buChar char="²"/>
            </a:pPr>
            <a:r>
              <a:rPr lang="en-US" dirty="0"/>
              <a:t>Findings warrant exploration of closed campuses and extending P/PM 150 to government buildings youth frequent</a:t>
            </a:r>
          </a:p>
          <a:p>
            <a:pPr>
              <a:buClr>
                <a:schemeClr val="accent1"/>
              </a:buClr>
              <a:buFont typeface="Wingdings" charset="2"/>
              <a:buChar char="²"/>
            </a:pPr>
            <a:r>
              <a:rPr lang="en-US" dirty="0"/>
              <a:t>Student involvement/school garden </a:t>
            </a:r>
            <a:r>
              <a:rPr lang="en-US" dirty="0" smtClean="0"/>
              <a:t>initiatives</a:t>
            </a:r>
          </a:p>
          <a:p>
            <a:pPr>
              <a:buClr>
                <a:schemeClr val="accent1"/>
              </a:buClr>
              <a:buFont typeface="Wingdings" charset="2"/>
              <a:buChar char="²"/>
            </a:pPr>
            <a:r>
              <a:rPr lang="en-US" dirty="0" smtClean="0"/>
              <a:t>Role of stigma and school culture</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43</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405389436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Public Health Implications</a:t>
            </a:r>
            <a:endParaRPr lang="en-US" sz="4200" dirty="0"/>
          </a:p>
        </p:txBody>
      </p:sp>
      <p:sp>
        <p:nvSpPr>
          <p:cNvPr id="3" name="Content Placeholder 2"/>
          <p:cNvSpPr>
            <a:spLocks noGrp="1"/>
          </p:cNvSpPr>
          <p:nvPr>
            <p:ph idx="1"/>
          </p:nvPr>
        </p:nvSpPr>
        <p:spPr/>
        <p:txBody>
          <a:bodyPr/>
          <a:lstStyle/>
          <a:p>
            <a:pPr>
              <a:buClr>
                <a:schemeClr val="accent1"/>
              </a:buClr>
              <a:buFont typeface="Wingdings" charset="2"/>
              <a:buChar char="²"/>
            </a:pPr>
            <a:r>
              <a:rPr lang="en-US" dirty="0"/>
              <a:t>Need to explore pricing strategies and food strategies &amp; partnerships with local food providers</a:t>
            </a:r>
          </a:p>
          <a:p>
            <a:pPr>
              <a:buClr>
                <a:schemeClr val="accent1"/>
              </a:buClr>
              <a:buFont typeface="Wingdings" charset="2"/>
              <a:buChar char="²"/>
            </a:pPr>
            <a:r>
              <a:rPr lang="en-US" dirty="0"/>
              <a:t>Findings warrant exploration of closed campuses and extending P/PM 150 to government buildings youth frequent</a:t>
            </a:r>
          </a:p>
          <a:p>
            <a:pPr>
              <a:buClr>
                <a:schemeClr val="accent1"/>
              </a:buClr>
              <a:buFont typeface="Wingdings" charset="2"/>
              <a:buChar char="²"/>
            </a:pPr>
            <a:r>
              <a:rPr lang="en-US" dirty="0"/>
              <a:t>Student involvement/school garden initiatives</a:t>
            </a:r>
          </a:p>
          <a:p>
            <a:pPr marL="0" indent="0">
              <a:buNone/>
            </a:pPr>
            <a:endParaRPr lang="en-US" dirty="0"/>
          </a:p>
        </p:txBody>
      </p:sp>
      <p:sp>
        <p:nvSpPr>
          <p:cNvPr id="4" name="Slide Number Placeholder 3"/>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44</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10133996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Acknowledgements </a:t>
            </a:r>
            <a:endParaRPr lang="en-US" sz="4200" dirty="0"/>
          </a:p>
        </p:txBody>
      </p:sp>
      <p:sp>
        <p:nvSpPr>
          <p:cNvPr id="4" name="Slide Number Placeholder 3"/>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45</a:t>
            </a:fld>
            <a:endParaRPr lang="en-US">
              <a:solidFill>
                <a:prstClr val="black">
                  <a:lumMod val="50000"/>
                  <a:lumOff val="50000"/>
                </a:prstClr>
              </a:solidFill>
              <a:latin typeface="Calisto MT"/>
            </a:endParaRPr>
          </a:p>
        </p:txBody>
      </p:sp>
      <p:sp>
        <p:nvSpPr>
          <p:cNvPr id="5" name="Content Placeholder 4"/>
          <p:cNvSpPr txBox="1">
            <a:spLocks noGrp="1"/>
          </p:cNvSpPr>
          <p:nvPr>
            <p:ph idx="1"/>
          </p:nvPr>
        </p:nvSpPr>
        <p:spPr>
          <a:xfrm>
            <a:off x="739775" y="2108163"/>
            <a:ext cx="7662864" cy="3077766"/>
          </a:xfrm>
          <a:prstGeom prst="rect">
            <a:avLst/>
          </a:prstGeom>
          <a:noFill/>
        </p:spPr>
        <p:txBody>
          <a:bodyPr wrap="square" rtlCol="0">
            <a:spAutoFit/>
          </a:bodyPr>
          <a:lstStyle/>
          <a:p>
            <a:pPr marL="0" indent="0" algn="ctr">
              <a:buNone/>
            </a:pPr>
            <a:endParaRPr lang="en-US" sz="2400" dirty="0" smtClean="0">
              <a:solidFill>
                <a:schemeClr val="tx1">
                  <a:lumMod val="75000"/>
                  <a:lumOff val="25000"/>
                </a:schemeClr>
              </a:solidFill>
              <a:cs typeface="Arial"/>
            </a:endParaRPr>
          </a:p>
          <a:p>
            <a:pPr marL="0" indent="0" algn="ctr">
              <a:buNone/>
            </a:pPr>
            <a:r>
              <a:rPr lang="en-US" sz="2400" dirty="0" smtClean="0">
                <a:solidFill>
                  <a:schemeClr val="tx1">
                    <a:lumMod val="75000"/>
                    <a:lumOff val="25000"/>
                  </a:schemeClr>
                </a:solidFill>
                <a:cs typeface="Arial"/>
              </a:rPr>
              <a:t>CIHR Institute of Nutrition, Metabolism &amp; Diabetes New Emerging Team Grant</a:t>
            </a:r>
          </a:p>
          <a:p>
            <a:pPr marL="0" indent="0" algn="ctr">
              <a:buNone/>
            </a:pPr>
            <a:r>
              <a:rPr lang="en-US" sz="2400" dirty="0" smtClean="0">
                <a:solidFill>
                  <a:schemeClr val="tx1">
                    <a:lumMod val="75000"/>
                    <a:lumOff val="25000"/>
                  </a:schemeClr>
                </a:solidFill>
                <a:cs typeface="Arial"/>
              </a:rPr>
              <a:t>Canadian Home Economics Foundation</a:t>
            </a:r>
            <a:br>
              <a:rPr lang="en-US" sz="2400" dirty="0" smtClean="0">
                <a:solidFill>
                  <a:schemeClr val="tx1">
                    <a:lumMod val="75000"/>
                    <a:lumOff val="25000"/>
                  </a:schemeClr>
                </a:solidFill>
                <a:cs typeface="Arial"/>
              </a:rPr>
            </a:br>
            <a:endParaRPr lang="en-US" sz="2400" dirty="0" smtClean="0">
              <a:solidFill>
                <a:schemeClr val="tx1">
                  <a:lumMod val="75000"/>
                  <a:lumOff val="25000"/>
                </a:schemeClr>
              </a:solidFill>
            </a:endParaRPr>
          </a:p>
          <a:p>
            <a:pPr marL="0" indent="0" algn="ctr">
              <a:buNone/>
            </a:pPr>
            <a:endParaRPr lang="en-US" sz="2400" dirty="0">
              <a:solidFill>
                <a:schemeClr val="tx1">
                  <a:lumMod val="75000"/>
                  <a:lumOff val="25000"/>
                </a:schemeClr>
              </a:solidFill>
            </a:endParaRPr>
          </a:p>
        </p:txBody>
      </p:sp>
      <p:pic>
        <p:nvPicPr>
          <p:cNvPr id="6" name="Picture 7" descr="HSFC E.pdf"/>
          <p:cNvPicPr>
            <a:picLocks noChangeAspect="1"/>
          </p:cNvPicPr>
          <p:nvPr/>
        </p:nvPicPr>
        <p:blipFill>
          <a:blip r:embed="rId2"/>
          <a:srcRect t="15361" b="15361"/>
          <a:stretch>
            <a:fillRect/>
          </a:stretch>
        </p:blipFill>
        <p:spPr bwMode="auto">
          <a:xfrm>
            <a:off x="457200" y="5115848"/>
            <a:ext cx="2734997" cy="1464024"/>
          </a:xfrm>
          <a:prstGeom prst="rect">
            <a:avLst/>
          </a:prstGeom>
          <a:noFill/>
          <a:ln w="9525">
            <a:noFill/>
            <a:miter lim="800000"/>
            <a:headEnd/>
            <a:tailEnd/>
          </a:ln>
        </p:spPr>
      </p:pic>
      <p:pic>
        <p:nvPicPr>
          <p:cNvPr id="7" name="Picture 6" descr="logo _2_.pdf"/>
          <p:cNvPicPr>
            <a:picLocks noChangeAspect="1"/>
          </p:cNvPicPr>
          <p:nvPr/>
        </p:nvPicPr>
        <p:blipFill>
          <a:blip r:embed="rId3"/>
          <a:stretch>
            <a:fillRect/>
          </a:stretch>
        </p:blipFill>
        <p:spPr>
          <a:xfrm>
            <a:off x="2209196" y="4273708"/>
            <a:ext cx="6477604" cy="8382781"/>
          </a:xfrm>
          <a:prstGeom prst="rect">
            <a:avLst/>
          </a:prstGeom>
        </p:spPr>
      </p:pic>
      <p:pic>
        <p:nvPicPr>
          <p:cNvPr id="8" name="Picture 9" descr="Canadian Institutes of Health Research">
            <a:hlinkClick r:id="rId4"/>
          </p:cNvPr>
          <p:cNvPicPr>
            <a:picLocks noChangeAspect="1" noChangeArrowheads="1"/>
          </p:cNvPicPr>
          <p:nvPr/>
        </p:nvPicPr>
        <p:blipFill>
          <a:blip r:embed="rId5"/>
          <a:srcRect/>
          <a:stretch>
            <a:fillRect/>
          </a:stretch>
        </p:blipFill>
        <p:spPr bwMode="auto">
          <a:xfrm>
            <a:off x="6799433" y="5115848"/>
            <a:ext cx="1279525" cy="1217613"/>
          </a:xfrm>
          <a:prstGeom prst="rect">
            <a:avLst/>
          </a:prstGeom>
          <a:noFill/>
          <a:ln w="9525">
            <a:noFill/>
            <a:miter lim="800000"/>
            <a:headEnd/>
            <a:tailEnd/>
          </a:ln>
        </p:spPr>
      </p:pic>
    </p:spTree>
    <p:extLst>
      <p:ext uri="{BB962C8B-B14F-4D97-AF65-F5344CB8AC3E}">
        <p14:creationId xmlns:p14="http://schemas.microsoft.com/office/powerpoint/2010/main" val="328945880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References</a:t>
            </a:r>
            <a:endParaRPr lang="en-US" sz="4200" dirty="0"/>
          </a:p>
        </p:txBody>
      </p:sp>
      <p:sp>
        <p:nvSpPr>
          <p:cNvPr id="3" name="Content Placeholder 2"/>
          <p:cNvSpPr>
            <a:spLocks noGrp="1"/>
          </p:cNvSpPr>
          <p:nvPr>
            <p:ph idx="1"/>
          </p:nvPr>
        </p:nvSpPr>
        <p:spPr/>
        <p:txBody>
          <a:bodyPr>
            <a:normAutofit fontScale="85000" lnSpcReduction="20000"/>
          </a:bodyPr>
          <a:lstStyle/>
          <a:p>
            <a:pPr marL="457200" indent="-457200">
              <a:buFont typeface="+mj-lt"/>
              <a:buAutoNum type="arabicPeriod"/>
            </a:pPr>
            <a:r>
              <a:rPr lang="en-US" sz="2400" dirty="0"/>
              <a:t>Vine, M.M., and Elliott, S.J. (2014). Examining local level factors shaping school nutrition policy implementation in Ontario, Canada. </a:t>
            </a:r>
            <a:r>
              <a:rPr lang="en-US" sz="2400" i="1" dirty="0"/>
              <a:t>Public Health Nutrition</a:t>
            </a:r>
            <a:r>
              <a:rPr lang="en-US" sz="2400" dirty="0"/>
              <a:t>, </a:t>
            </a:r>
            <a:r>
              <a:rPr lang="en-US" sz="2400" i="1" dirty="0"/>
              <a:t>17</a:t>
            </a:r>
            <a:r>
              <a:rPr lang="en-US" sz="2400" dirty="0"/>
              <a:t>(6), 1290-1298.</a:t>
            </a:r>
            <a:endParaRPr lang="en-CA" sz="2400" dirty="0"/>
          </a:p>
          <a:p>
            <a:pPr marL="457200" indent="-457200">
              <a:buFont typeface="+mj-lt"/>
              <a:buAutoNum type="arabicPeriod"/>
            </a:pPr>
            <a:r>
              <a:rPr lang="en-US" sz="2400" dirty="0"/>
              <a:t>Vine, M.M., and Elliott, S.J. (2014). Exploring the school nutrition policy environment in Canada using the ANGELO framework. </a:t>
            </a:r>
            <a:r>
              <a:rPr lang="en-US" sz="2400" i="1" dirty="0"/>
              <a:t>Health Promotion Practice, 15</a:t>
            </a:r>
            <a:r>
              <a:rPr lang="en-US" sz="2400" dirty="0"/>
              <a:t>(3), 331-339. </a:t>
            </a:r>
            <a:endParaRPr lang="en-CA" sz="2400" dirty="0"/>
          </a:p>
          <a:p>
            <a:pPr marL="457200" indent="-457200">
              <a:buFont typeface="+mj-lt"/>
              <a:buAutoNum type="arabicPeriod"/>
            </a:pPr>
            <a:r>
              <a:rPr lang="en-US" sz="2400" dirty="0"/>
              <a:t>Vine, M.M., Elliott, S.J., and </a:t>
            </a:r>
            <a:r>
              <a:rPr lang="en-US" sz="2400" dirty="0" err="1"/>
              <a:t>Raine</a:t>
            </a:r>
            <a:r>
              <a:rPr lang="en-US" sz="2400" dirty="0"/>
              <a:t>, K.D. (2014). Exploring implementation of the Ontario School Food and Beverage Policy at the secondary school level: A qualitative study. </a:t>
            </a:r>
            <a:r>
              <a:rPr lang="en-US" sz="2400" i="1" dirty="0"/>
              <a:t>Canadian Journal of Dietetic Practice and Research 75</a:t>
            </a:r>
            <a:r>
              <a:rPr lang="en-US" sz="2400" dirty="0"/>
              <a:t>(3):1–7. </a:t>
            </a:r>
            <a:endParaRPr lang="en-CA" sz="2400" dirty="0"/>
          </a:p>
          <a:p>
            <a:pPr marL="0" indent="0">
              <a:buNone/>
            </a:pPr>
            <a:endParaRPr lang="en-US" dirty="0"/>
          </a:p>
        </p:txBody>
      </p:sp>
      <p:sp>
        <p:nvSpPr>
          <p:cNvPr id="4" name="Slide Number Placeholder 3"/>
          <p:cNvSpPr>
            <a:spLocks noGrp="1"/>
          </p:cNvSpPr>
          <p:nvPr>
            <p:ph type="sldNum" sz="quarter" idx="12"/>
          </p:nvPr>
        </p:nvSpPr>
        <p:spPr/>
        <p:txBody>
          <a:bodyPr/>
          <a:lstStyle/>
          <a:p>
            <a:fld id="{4D18454C-A850-B044-8EEB-2F0B29621688}" type="slidenum">
              <a:rPr lang="en-US" smtClean="0">
                <a:solidFill>
                  <a:prstClr val="black">
                    <a:lumMod val="50000"/>
                    <a:lumOff val="50000"/>
                  </a:prstClr>
                </a:solidFill>
                <a:latin typeface="Calisto MT"/>
              </a:rPr>
              <a:pPr/>
              <a:t>46</a:t>
            </a:fld>
            <a:endParaRPr lang="en-US">
              <a:solidFill>
                <a:prstClr val="black">
                  <a:lumMod val="50000"/>
                  <a:lumOff val="50000"/>
                </a:prstClr>
              </a:solidFill>
              <a:latin typeface="Calisto MT"/>
            </a:endParaRPr>
          </a:p>
        </p:txBody>
      </p:sp>
    </p:spTree>
    <p:extLst>
      <p:ext uri="{BB962C8B-B14F-4D97-AF65-F5344CB8AC3E}">
        <p14:creationId xmlns:p14="http://schemas.microsoft.com/office/powerpoint/2010/main" val="133731600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sc vid.png"/>
          <p:cNvPicPr>
            <a:picLocks noChangeAspect="1"/>
          </p:cNvPicPr>
          <p:nvPr/>
        </p:nvPicPr>
        <p:blipFill rotWithShape="1">
          <a:blip r:embed="rId2">
            <a:extLst>
              <a:ext uri="{28A0092B-C50C-407E-A947-70E740481C1C}">
                <a14:useLocalDpi xmlns:a14="http://schemas.microsoft.com/office/drawing/2010/main" val="0"/>
              </a:ext>
            </a:extLst>
          </a:blip>
          <a:srcRect l="7592" t="12270" r="7525" b="26380"/>
          <a:stretch/>
        </p:blipFill>
        <p:spPr>
          <a:xfrm>
            <a:off x="0" y="1"/>
            <a:ext cx="1995631" cy="811320"/>
          </a:xfrm>
          <a:prstGeom prst="rect">
            <a:avLst/>
          </a:prstGeom>
        </p:spPr>
      </p:pic>
      <p:pic>
        <p:nvPicPr>
          <p:cNvPr id="3" name="Image 2"/>
          <p:cNvPicPr>
            <a:picLocks noChangeAspect="1"/>
          </p:cNvPicPr>
          <p:nvPr/>
        </p:nvPicPr>
        <p:blipFill>
          <a:blip r:embed="rId3">
            <a:duotone>
              <a:schemeClr val="bg2">
                <a:shade val="45000"/>
                <a:satMod val="135000"/>
              </a:schemeClr>
              <a:prstClr val="white"/>
            </a:duotone>
          </a:blip>
          <a:stretch>
            <a:fillRect/>
          </a:stretch>
        </p:blipFill>
        <p:spPr>
          <a:xfrm>
            <a:off x="0" y="1241045"/>
            <a:ext cx="9136813" cy="5616955"/>
          </a:xfrm>
          <a:prstGeom prst="rect">
            <a:avLst/>
          </a:prstGeom>
        </p:spPr>
      </p:pic>
      <p:pic>
        <p:nvPicPr>
          <p:cNvPr id="6" name="Image 5"/>
          <p:cNvPicPr>
            <a:picLocks noChangeAspect="1"/>
          </p:cNvPicPr>
          <p:nvPr/>
        </p:nvPicPr>
        <p:blipFill>
          <a:blip r:embed="rId4"/>
          <a:stretch>
            <a:fillRect/>
          </a:stretch>
        </p:blipFill>
        <p:spPr>
          <a:xfrm>
            <a:off x="3207908" y="6995"/>
            <a:ext cx="3810000" cy="698500"/>
          </a:xfrm>
          <a:prstGeom prst="rect">
            <a:avLst/>
          </a:prstGeom>
        </p:spPr>
      </p:pic>
      <p:sp>
        <p:nvSpPr>
          <p:cNvPr id="2" name="ZoneTexte 1"/>
          <p:cNvSpPr txBox="1"/>
          <p:nvPr/>
        </p:nvSpPr>
        <p:spPr>
          <a:xfrm>
            <a:off x="512250" y="2075262"/>
            <a:ext cx="8292204" cy="646331"/>
          </a:xfrm>
          <a:prstGeom prst="rect">
            <a:avLst/>
          </a:prstGeom>
          <a:noFill/>
        </p:spPr>
        <p:txBody>
          <a:bodyPr wrap="none" rtlCol="0">
            <a:spAutoFit/>
          </a:bodyPr>
          <a:lstStyle/>
          <a:p>
            <a:r>
              <a:rPr lang="fr-FR" sz="3600" b="1" dirty="0" err="1" smtClean="0">
                <a:solidFill>
                  <a:srgbClr val="008000"/>
                </a:solidFill>
              </a:rPr>
              <a:t>Please</a:t>
            </a:r>
            <a:r>
              <a:rPr lang="fr-FR" sz="3600" b="1" dirty="0" smtClean="0">
                <a:solidFill>
                  <a:srgbClr val="008000"/>
                </a:solidFill>
              </a:rPr>
              <a:t> use the chat box for </a:t>
            </a:r>
            <a:r>
              <a:rPr lang="fr-FR" sz="3600" b="1" dirty="0" err="1" smtClean="0">
                <a:solidFill>
                  <a:srgbClr val="008000"/>
                </a:solidFill>
              </a:rPr>
              <a:t>your</a:t>
            </a:r>
            <a:r>
              <a:rPr lang="fr-FR" sz="3600" b="1" dirty="0" smtClean="0">
                <a:solidFill>
                  <a:srgbClr val="008000"/>
                </a:solidFill>
              </a:rPr>
              <a:t> questions</a:t>
            </a:r>
            <a:endParaRPr lang="fr-FR" sz="3600" b="1" dirty="0">
              <a:solidFill>
                <a:srgbClr val="008000"/>
              </a:solidFill>
            </a:endParaRPr>
          </a:p>
        </p:txBody>
      </p:sp>
      <p:sp>
        <p:nvSpPr>
          <p:cNvPr id="7" name="ZoneTexte 6"/>
          <p:cNvSpPr txBox="1"/>
          <p:nvPr/>
        </p:nvSpPr>
        <p:spPr>
          <a:xfrm>
            <a:off x="203968" y="3594849"/>
            <a:ext cx="8230807" cy="1077218"/>
          </a:xfrm>
          <a:prstGeom prst="rect">
            <a:avLst/>
          </a:prstGeom>
          <a:noFill/>
        </p:spPr>
        <p:txBody>
          <a:bodyPr wrap="square" rtlCol="0">
            <a:spAutoFit/>
          </a:bodyPr>
          <a:lstStyle/>
          <a:p>
            <a:pPr algn="ctr"/>
            <a:r>
              <a:rPr lang="fr-FR" sz="3200" b="1" dirty="0" smtClean="0">
                <a:solidFill>
                  <a:srgbClr val="008000"/>
                </a:solidFill>
              </a:rPr>
              <a:t>Veuillez utiliser la boite de dialogue pour vos questions</a:t>
            </a:r>
            <a:endParaRPr lang="fr-FR" sz="3200" b="1" dirty="0">
              <a:solidFill>
                <a:srgbClr val="008000"/>
              </a:solidFill>
            </a:endParaRPr>
          </a:p>
        </p:txBody>
      </p:sp>
    </p:spTree>
    <p:extLst>
      <p:ext uri="{BB962C8B-B14F-4D97-AF65-F5344CB8AC3E}">
        <p14:creationId xmlns:p14="http://schemas.microsoft.com/office/powerpoint/2010/main" val="3895634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67761"/>
            <a:ext cx="9143999" cy="4121713"/>
          </a:xfrm>
          <a:prstGeom prst="rect">
            <a:avLst/>
          </a:prstGeom>
          <a:solidFill>
            <a:schemeClr val="accent5">
              <a:lumMod val="40000"/>
              <a:lumOff val="60000"/>
              <a:alpha val="65000"/>
            </a:schemeClr>
          </a:solidFill>
        </p:spPr>
        <p:txBody>
          <a:bodyPr wrap="square" rtlCol="0">
            <a:spAutoFit/>
          </a:bodyPr>
          <a:lstStyle/>
          <a:p>
            <a:endParaRPr lang="en-US" dirty="0"/>
          </a:p>
        </p:txBody>
      </p:sp>
      <p:sp>
        <p:nvSpPr>
          <p:cNvPr id="2" name="Title 1"/>
          <p:cNvSpPr>
            <a:spLocks noGrp="1"/>
          </p:cNvSpPr>
          <p:nvPr>
            <p:ph type="title"/>
          </p:nvPr>
        </p:nvSpPr>
        <p:spPr>
          <a:xfrm>
            <a:off x="2224499" y="564777"/>
            <a:ext cx="7056222" cy="812164"/>
          </a:xfrm>
        </p:spPr>
        <p:txBody>
          <a:bodyPr>
            <a:normAutofit fontScale="90000"/>
          </a:bodyPr>
          <a:lstStyle/>
          <a:p>
            <a:r>
              <a:rPr lang="en-US" sz="4000" dirty="0" smtClean="0"/>
              <a:t>Thank you for joining us!</a:t>
            </a:r>
            <a:br>
              <a:rPr lang="en-US" sz="4000" dirty="0" smtClean="0"/>
            </a:br>
            <a:r>
              <a:rPr lang="en-US" sz="4000" dirty="0" smtClean="0"/>
              <a:t>Merci pour </a:t>
            </a:r>
            <a:r>
              <a:rPr lang="en-US" sz="4000" dirty="0" err="1" smtClean="0"/>
              <a:t>votre</a:t>
            </a:r>
            <a:r>
              <a:rPr lang="en-US" sz="4000" dirty="0" smtClean="0"/>
              <a:t> participation</a:t>
            </a:r>
            <a:r>
              <a:rPr lang="en-US" dirty="0" smtClean="0"/>
              <a:t>!</a:t>
            </a:r>
            <a:br>
              <a:rPr lang="en-US" dirty="0" smtClean="0"/>
            </a:br>
            <a:endParaRPr lang="en-US" dirty="0"/>
          </a:p>
        </p:txBody>
      </p:sp>
      <p:pic>
        <p:nvPicPr>
          <p:cNvPr id="4" name="Picture 3" descr="fsc vid.png"/>
          <p:cNvPicPr>
            <a:picLocks noChangeAspect="1"/>
          </p:cNvPicPr>
          <p:nvPr/>
        </p:nvPicPr>
        <p:blipFill rotWithShape="1">
          <a:blip r:embed="rId2">
            <a:extLst>
              <a:ext uri="{28A0092B-C50C-407E-A947-70E740481C1C}">
                <a14:useLocalDpi xmlns:a14="http://schemas.microsoft.com/office/drawing/2010/main" val="0"/>
              </a:ext>
            </a:extLst>
          </a:blip>
          <a:srcRect l="7592" t="12270" r="7525" b="26380"/>
          <a:stretch/>
        </p:blipFill>
        <p:spPr>
          <a:xfrm>
            <a:off x="0" y="0"/>
            <a:ext cx="2770336" cy="112627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3181510400"/>
              </p:ext>
            </p:extLst>
          </p:nvPr>
        </p:nvGraphicFramePr>
        <p:xfrm>
          <a:off x="178042" y="2563960"/>
          <a:ext cx="8795332" cy="4118956"/>
        </p:xfrm>
        <a:graphic>
          <a:graphicData uri="http://schemas.openxmlformats.org/drawingml/2006/table">
            <a:tbl>
              <a:tblPr firstRow="1" bandRow="1">
                <a:tableStyleId>{5C22544A-7EE6-4342-B048-85BDC9FD1C3A}</a:tableStyleId>
              </a:tblPr>
              <a:tblGrid>
                <a:gridCol w="4397666"/>
                <a:gridCol w="4397666"/>
              </a:tblGrid>
              <a:tr h="4118956">
                <a:tc>
                  <a:txBody>
                    <a:bodyPr/>
                    <a:lstStyle/>
                    <a:p>
                      <a:pPr marL="0" indent="0" algn="just">
                        <a:buNone/>
                      </a:pPr>
                      <a:r>
                        <a:rPr lang="en-US" sz="1800" b="1" dirty="0" smtClean="0">
                          <a:solidFill>
                            <a:srgbClr val="008000"/>
                          </a:solidFill>
                        </a:rPr>
                        <a:t>A complete recording of the webinar </a:t>
                      </a:r>
                      <a:r>
                        <a:rPr lang="en-US" sz="1800" b="0" dirty="0" smtClean="0">
                          <a:solidFill>
                            <a:srgbClr val="000000"/>
                          </a:solidFill>
                        </a:rPr>
                        <a:t>will be available on our website soon. </a:t>
                      </a:r>
                    </a:p>
                    <a:p>
                      <a:pPr marL="0" indent="0" algn="just">
                        <a:buNone/>
                      </a:pPr>
                      <a:endParaRPr lang="en-US" sz="1800" b="0" dirty="0" smtClean="0">
                        <a:solidFill>
                          <a:srgbClr val="000000"/>
                        </a:solidFill>
                      </a:endParaRPr>
                    </a:p>
                    <a:p>
                      <a:pPr marL="0" indent="0" algn="just">
                        <a:buNone/>
                      </a:pPr>
                      <a:r>
                        <a:rPr lang="en-US" sz="1800" b="1" dirty="0" smtClean="0">
                          <a:solidFill>
                            <a:srgbClr val="008000"/>
                          </a:solidFill>
                        </a:rPr>
                        <a:t>Don’t forget to sign-up to the Children and Food Network</a:t>
                      </a:r>
                      <a:r>
                        <a:rPr lang="en-US" sz="1800" b="0" dirty="0" smtClean="0">
                          <a:solidFill>
                            <a:srgbClr val="008000"/>
                          </a:solidFill>
                        </a:rPr>
                        <a:t> </a:t>
                      </a:r>
                      <a:r>
                        <a:rPr lang="en-US" sz="1800" b="0" dirty="0" smtClean="0">
                          <a:solidFill>
                            <a:srgbClr val="000000"/>
                          </a:solidFill>
                        </a:rPr>
                        <a:t>to participate in our upcoming campaigns, and to receive curated notifications, news and events by email.</a:t>
                      </a:r>
                    </a:p>
                    <a:p>
                      <a:pPr marL="0" indent="0" algn="just">
                        <a:buNone/>
                      </a:pPr>
                      <a:endParaRPr lang="en-US" sz="800" b="0" dirty="0" smtClean="0">
                        <a:solidFill>
                          <a:srgbClr val="000000"/>
                        </a:solidFill>
                      </a:endParaRPr>
                    </a:p>
                    <a:p>
                      <a:pPr marL="0" indent="0" algn="just">
                        <a:buNone/>
                      </a:pPr>
                      <a:r>
                        <a:rPr lang="en-US" sz="1800" b="0" dirty="0" smtClean="0">
                          <a:solidFill>
                            <a:srgbClr val="000000"/>
                          </a:solidFill>
                        </a:rPr>
                        <a:t>To better serve our members, we would also like to invite you </a:t>
                      </a:r>
                      <a:r>
                        <a:rPr lang="en-US" sz="1800" b="1" dirty="0" smtClean="0">
                          <a:solidFill>
                            <a:srgbClr val="008000"/>
                          </a:solidFill>
                        </a:rPr>
                        <a:t>to complete a short evaluation of the webinar </a:t>
                      </a:r>
                      <a:r>
                        <a:rPr lang="en-US" sz="1800" b="0" dirty="0" smtClean="0">
                          <a:solidFill>
                            <a:srgbClr val="000000"/>
                          </a:solidFill>
                        </a:rPr>
                        <a:t>(link in the chat box). </a:t>
                      </a:r>
                    </a:p>
                    <a:p>
                      <a:pPr marL="0" indent="0" algn="just">
                        <a:buNone/>
                      </a:pPr>
                      <a:endParaRPr lang="en-US" sz="800" b="0" dirty="0" smtClean="0">
                        <a:solidFill>
                          <a:srgbClr val="000000"/>
                        </a:solidFill>
                      </a:endParaRPr>
                    </a:p>
                    <a:p>
                      <a:endParaRPr lang="fr-FR" dirty="0"/>
                    </a:p>
                  </a:txBody>
                  <a:tcPr>
                    <a:solidFill>
                      <a:srgbClr val="B7DEE8"/>
                    </a:solidFill>
                  </a:tcPr>
                </a:tc>
                <a:tc>
                  <a:txBody>
                    <a:bodyPr/>
                    <a:lstStyle/>
                    <a:p>
                      <a:r>
                        <a:rPr lang="fr-FR" b="1" dirty="0" smtClean="0">
                          <a:solidFill>
                            <a:srgbClr val="008000"/>
                          </a:solidFill>
                        </a:rPr>
                        <a:t>Un enregistrement complet du </a:t>
                      </a:r>
                      <a:r>
                        <a:rPr lang="fr-FR" b="1" dirty="0" err="1" smtClean="0">
                          <a:solidFill>
                            <a:srgbClr val="008000"/>
                          </a:solidFill>
                        </a:rPr>
                        <a:t>webinaire</a:t>
                      </a:r>
                      <a:r>
                        <a:rPr lang="fr-FR" b="1" dirty="0" smtClean="0">
                          <a:solidFill>
                            <a:srgbClr val="008000"/>
                          </a:solidFill>
                        </a:rPr>
                        <a:t> </a:t>
                      </a:r>
                      <a:r>
                        <a:rPr lang="fr-FR" b="0" dirty="0" smtClean="0">
                          <a:solidFill>
                            <a:srgbClr val="000000"/>
                          </a:solidFill>
                        </a:rPr>
                        <a:t>sera bientôt disponible sur notre site Internet.</a:t>
                      </a:r>
                    </a:p>
                    <a:p>
                      <a:endParaRPr lang="fr-FR" b="0" dirty="0" smtClean="0">
                        <a:solidFill>
                          <a:srgbClr val="000000"/>
                        </a:solidFill>
                      </a:endParaRPr>
                    </a:p>
                    <a:p>
                      <a:r>
                        <a:rPr lang="fr-FR" b="1" dirty="0" smtClean="0">
                          <a:solidFill>
                            <a:srgbClr val="008000"/>
                          </a:solidFill>
                        </a:rPr>
                        <a:t>N’oubliez pas de vous inscrire au Réseau de l’Alimentation des Enfants</a:t>
                      </a:r>
                      <a:r>
                        <a:rPr lang="fr-FR" b="0" dirty="0" smtClean="0">
                          <a:solidFill>
                            <a:srgbClr val="000000"/>
                          </a:solidFill>
                        </a:rPr>
                        <a:t> pour participer à nos prochaines campagnes, recevoir des notifications, des nouvelles et des événements par courriel.</a:t>
                      </a:r>
                    </a:p>
                    <a:p>
                      <a:endParaRPr lang="fr-FR" b="0" dirty="0" smtClean="0">
                        <a:solidFill>
                          <a:srgbClr val="000000"/>
                        </a:solidFill>
                      </a:endParaRPr>
                    </a:p>
                    <a:p>
                      <a:r>
                        <a:rPr lang="fr-FR" b="0" dirty="0" smtClean="0">
                          <a:solidFill>
                            <a:srgbClr val="000000"/>
                          </a:solidFill>
                        </a:rPr>
                        <a:t>Afin de mieux vous</a:t>
                      </a:r>
                      <a:r>
                        <a:rPr lang="fr-FR" b="0" baseline="0" dirty="0" smtClean="0">
                          <a:solidFill>
                            <a:srgbClr val="000000"/>
                          </a:solidFill>
                        </a:rPr>
                        <a:t> servir</a:t>
                      </a:r>
                      <a:r>
                        <a:rPr lang="fr-FR" b="0" dirty="0" smtClean="0">
                          <a:solidFill>
                            <a:srgbClr val="000000"/>
                          </a:solidFill>
                        </a:rPr>
                        <a:t> membres, nous tenons également à vous inviter à </a:t>
                      </a:r>
                      <a:r>
                        <a:rPr lang="fr-FR" b="1" dirty="0" smtClean="0">
                          <a:solidFill>
                            <a:srgbClr val="008000"/>
                          </a:solidFill>
                        </a:rPr>
                        <a:t>remplir une</a:t>
                      </a:r>
                      <a:r>
                        <a:rPr lang="fr-FR" b="1" baseline="0" dirty="0" smtClean="0">
                          <a:solidFill>
                            <a:srgbClr val="008000"/>
                          </a:solidFill>
                        </a:rPr>
                        <a:t> courte</a:t>
                      </a:r>
                      <a:r>
                        <a:rPr lang="fr-FR" b="1" dirty="0" smtClean="0">
                          <a:solidFill>
                            <a:srgbClr val="008000"/>
                          </a:solidFill>
                        </a:rPr>
                        <a:t> évaluation du </a:t>
                      </a:r>
                      <a:r>
                        <a:rPr lang="fr-FR" b="1" dirty="0" err="1" smtClean="0">
                          <a:solidFill>
                            <a:srgbClr val="008000"/>
                          </a:solidFill>
                        </a:rPr>
                        <a:t>webinaire</a:t>
                      </a:r>
                      <a:r>
                        <a:rPr lang="fr-FR" b="0" dirty="0" smtClean="0">
                          <a:solidFill>
                            <a:srgbClr val="000000"/>
                          </a:solidFill>
                        </a:rPr>
                        <a:t> (lien dans la boîte de dialogue)</a:t>
                      </a:r>
                    </a:p>
                  </a:txBody>
                  <a:tcPr>
                    <a:solidFill>
                      <a:srgbClr val="B7DEE8"/>
                    </a:solidFill>
                  </a:tcPr>
                </a:tc>
              </a:tr>
            </a:tbl>
          </a:graphicData>
        </a:graphic>
      </p:graphicFrame>
      <p:sp>
        <p:nvSpPr>
          <p:cNvPr id="8" name="ZoneTexte 7"/>
          <p:cNvSpPr txBox="1"/>
          <p:nvPr/>
        </p:nvSpPr>
        <p:spPr>
          <a:xfrm>
            <a:off x="532215" y="1843737"/>
            <a:ext cx="2833490" cy="646331"/>
          </a:xfrm>
          <a:prstGeom prst="rect">
            <a:avLst/>
          </a:prstGeom>
          <a:noFill/>
        </p:spPr>
        <p:txBody>
          <a:bodyPr wrap="none" rtlCol="0">
            <a:spAutoFit/>
          </a:bodyPr>
          <a:lstStyle/>
          <a:p>
            <a:r>
              <a:rPr lang="en-US" dirty="0" err="1">
                <a:solidFill>
                  <a:srgbClr val="000000"/>
                </a:solidFill>
              </a:rPr>
              <a:t>www.foodsecurecanada.org</a:t>
            </a:r>
            <a:endParaRPr lang="en-US" dirty="0">
              <a:solidFill>
                <a:srgbClr val="000000"/>
              </a:solidFill>
            </a:endParaRPr>
          </a:p>
          <a:p>
            <a:endParaRPr lang="fr-FR" dirty="0"/>
          </a:p>
        </p:txBody>
      </p:sp>
      <p:sp>
        <p:nvSpPr>
          <p:cNvPr id="9" name="ZoneTexte 8"/>
          <p:cNvSpPr txBox="1"/>
          <p:nvPr/>
        </p:nvSpPr>
        <p:spPr>
          <a:xfrm>
            <a:off x="5424382" y="1917629"/>
            <a:ext cx="3073565" cy="646331"/>
          </a:xfrm>
          <a:prstGeom prst="rect">
            <a:avLst/>
          </a:prstGeom>
          <a:noFill/>
        </p:spPr>
        <p:txBody>
          <a:bodyPr wrap="none" rtlCol="0">
            <a:spAutoFit/>
          </a:bodyPr>
          <a:lstStyle/>
          <a:p>
            <a:r>
              <a:rPr lang="fr-FR" dirty="0" err="1" smtClean="0">
                <a:solidFill>
                  <a:srgbClr val="000000"/>
                </a:solidFill>
              </a:rPr>
              <a:t>www.foodsecurecanada.org</a:t>
            </a:r>
            <a:r>
              <a:rPr lang="fr-FR" dirty="0">
                <a:solidFill>
                  <a:srgbClr val="000000"/>
                </a:solidFill>
              </a:rPr>
              <a:t>/</a:t>
            </a:r>
            <a:r>
              <a:rPr lang="fr-FR" dirty="0" err="1">
                <a:solidFill>
                  <a:srgbClr val="000000"/>
                </a:solidFill>
              </a:rPr>
              <a:t>fr</a:t>
            </a:r>
            <a:endParaRPr lang="fr-FR" dirty="0">
              <a:solidFill>
                <a:srgbClr val="000000"/>
              </a:solidFill>
            </a:endParaRPr>
          </a:p>
          <a:p>
            <a:endParaRPr lang="fr-FR" dirty="0"/>
          </a:p>
        </p:txBody>
      </p:sp>
    </p:spTree>
    <p:extLst>
      <p:ext uri="{BB962C8B-B14F-4D97-AF65-F5344CB8AC3E}">
        <p14:creationId xmlns:p14="http://schemas.microsoft.com/office/powerpoint/2010/main" val="167105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b="1" dirty="0" smtClean="0"/>
              <a:t>History</a:t>
            </a:r>
            <a:endParaRPr lang="en-CA" b="1" dirty="0"/>
          </a:p>
        </p:txBody>
      </p:sp>
      <p:sp>
        <p:nvSpPr>
          <p:cNvPr id="4" name="Slide Number Placeholder 3"/>
          <p:cNvSpPr>
            <a:spLocks noGrp="1"/>
          </p:cNvSpPr>
          <p:nvPr>
            <p:ph type="sldNum" sz="quarter" idx="12"/>
          </p:nvPr>
        </p:nvSpPr>
        <p:spPr/>
        <p:txBody>
          <a:bodyPr/>
          <a:lstStyle/>
          <a:p>
            <a:fld id="{071BCD0F-07ED-45A2-82CF-C62A946395BB}" type="slidenum">
              <a:rPr lang="en-CA" smtClean="0">
                <a:solidFill>
                  <a:prstClr val="black">
                    <a:tint val="75000"/>
                  </a:prstClr>
                </a:solidFill>
                <a:latin typeface="Calibri"/>
              </a:rPr>
              <a:pPr/>
              <a:t>5</a:t>
            </a:fld>
            <a:endParaRPr lang="en-CA">
              <a:solidFill>
                <a:prstClr val="black">
                  <a:tint val="75000"/>
                </a:prstClr>
              </a:solidFill>
              <a:latin typeface="Calibri"/>
            </a:endParaRPr>
          </a:p>
        </p:txBody>
      </p:sp>
      <p:pic>
        <p:nvPicPr>
          <p:cNvPr id="7"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7085" r="-47085"/>
          <a:stretch/>
        </p:blipFill>
        <p:spPr bwMode="auto">
          <a:xfrm>
            <a:off x="4724400" y="14631"/>
            <a:ext cx="8229600" cy="158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33400" y="1295400"/>
            <a:ext cx="4267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600" y="1600200"/>
            <a:ext cx="8001000" cy="4247317"/>
          </a:xfrm>
          <a:prstGeom prst="rect">
            <a:avLst/>
          </a:prstGeom>
          <a:noFill/>
        </p:spPr>
        <p:txBody>
          <a:bodyPr wrap="square" rtlCol="0">
            <a:spAutoFit/>
          </a:bodyPr>
          <a:lstStyle/>
          <a:p>
            <a:pPr marL="285750" indent="-285750" defTabSz="914400">
              <a:buFont typeface="Arial" panose="020B0604020202020204" pitchFamily="34" charset="0"/>
              <a:buChar char="•"/>
            </a:pPr>
            <a:r>
              <a:rPr lang="en-CA" sz="2800" dirty="0">
                <a:solidFill>
                  <a:prstClr val="black"/>
                </a:solidFill>
                <a:latin typeface="Calibri"/>
              </a:rPr>
              <a:t>1996 - Provincial funding given to Breakfast for Learning</a:t>
            </a:r>
          </a:p>
          <a:p>
            <a:pPr marL="285750" indent="-285750" defTabSz="914400">
              <a:buFont typeface="Arial" panose="020B0604020202020204" pitchFamily="34" charset="0"/>
              <a:buChar char="•"/>
            </a:pPr>
            <a:endParaRPr lang="en-CA" sz="1600" dirty="0">
              <a:solidFill>
                <a:prstClr val="black"/>
              </a:solidFill>
              <a:latin typeface="Calibri"/>
            </a:endParaRPr>
          </a:p>
          <a:p>
            <a:pPr marL="285750" indent="-285750" defTabSz="914400">
              <a:buFont typeface="Arial" panose="020B0604020202020204" pitchFamily="34" charset="0"/>
              <a:buChar char="•"/>
            </a:pPr>
            <a:r>
              <a:rPr lang="en-CA" sz="2800" dirty="0">
                <a:solidFill>
                  <a:prstClr val="black"/>
                </a:solidFill>
                <a:latin typeface="Calibri"/>
              </a:rPr>
              <a:t>2005 - Multi-agency delivery approach implemented</a:t>
            </a:r>
          </a:p>
          <a:p>
            <a:pPr marL="285750" indent="-285750" defTabSz="914400">
              <a:buFont typeface="Arial" panose="020B0604020202020204" pitchFamily="34" charset="0"/>
              <a:buChar char="•"/>
            </a:pPr>
            <a:endParaRPr lang="en-CA" sz="1600" dirty="0">
              <a:solidFill>
                <a:prstClr val="black"/>
              </a:solidFill>
              <a:latin typeface="Calibri"/>
            </a:endParaRPr>
          </a:p>
          <a:p>
            <a:pPr marL="285750" indent="-285750" defTabSz="914400">
              <a:buFont typeface="Arial" panose="020B0604020202020204" pitchFamily="34" charset="0"/>
              <a:buChar char="•"/>
            </a:pPr>
            <a:r>
              <a:rPr lang="en-CA" sz="2800" dirty="0">
                <a:solidFill>
                  <a:prstClr val="black"/>
                </a:solidFill>
                <a:latin typeface="Calibri"/>
              </a:rPr>
              <a:t>2013-14 school year</a:t>
            </a:r>
          </a:p>
          <a:p>
            <a:pPr marL="742950" lvl="1" indent="-285750" defTabSz="914400">
              <a:buFont typeface="Arial" panose="020B0604020202020204" pitchFamily="34" charset="0"/>
              <a:buChar char="•"/>
            </a:pPr>
            <a:r>
              <a:rPr lang="en-CA" sz="2000" dirty="0">
                <a:solidFill>
                  <a:prstClr val="black"/>
                </a:solidFill>
                <a:latin typeface="Calibri"/>
              </a:rPr>
              <a:t>Over 756,000 children/youth served</a:t>
            </a:r>
          </a:p>
          <a:p>
            <a:pPr marL="742950" lvl="1" indent="-285750" defTabSz="914400">
              <a:buFont typeface="Arial" panose="020B0604020202020204" pitchFamily="34" charset="0"/>
              <a:buChar char="•"/>
            </a:pPr>
            <a:r>
              <a:rPr lang="en-CA" sz="2000" dirty="0">
                <a:solidFill>
                  <a:prstClr val="black"/>
                </a:solidFill>
                <a:latin typeface="Calibri"/>
              </a:rPr>
              <a:t>Over 4,450 programs </a:t>
            </a:r>
          </a:p>
          <a:p>
            <a:pPr marL="742950" lvl="1" indent="-285750" defTabSz="914400">
              <a:buFont typeface="Arial" panose="020B0604020202020204" pitchFamily="34" charset="0"/>
              <a:buChar char="•"/>
            </a:pPr>
            <a:r>
              <a:rPr lang="en-CA" sz="2000" dirty="0">
                <a:solidFill>
                  <a:prstClr val="black"/>
                </a:solidFill>
                <a:latin typeface="Calibri"/>
              </a:rPr>
              <a:t>By end of 15-16 school year, 65% of schools in Ontario will have a provincially funded SNP</a:t>
            </a:r>
          </a:p>
          <a:p>
            <a:pPr marL="285750" indent="-285750" defTabSz="914400">
              <a:buFont typeface="Arial" panose="020B0604020202020204" pitchFamily="34" charset="0"/>
              <a:buChar char="•"/>
            </a:pPr>
            <a:endParaRPr lang="en-CA" dirty="0">
              <a:solidFill>
                <a:prstClr val="black"/>
              </a:solidFill>
              <a:latin typeface="Calibri"/>
            </a:endParaRPr>
          </a:p>
        </p:txBody>
      </p:sp>
    </p:spTree>
    <p:extLst>
      <p:ext uri="{BB962C8B-B14F-4D97-AF65-F5344CB8AC3E}">
        <p14:creationId xmlns:p14="http://schemas.microsoft.com/office/powerpoint/2010/main" val="31630251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b="1" dirty="0" smtClean="0"/>
              <a:t>Program Model</a:t>
            </a:r>
            <a:endParaRPr lang="en-CA" b="1" dirty="0"/>
          </a:p>
        </p:txBody>
      </p:sp>
      <p:sp>
        <p:nvSpPr>
          <p:cNvPr id="5" name="Slide Number Placeholder 4"/>
          <p:cNvSpPr>
            <a:spLocks noGrp="1"/>
          </p:cNvSpPr>
          <p:nvPr>
            <p:ph type="sldNum" sz="quarter" idx="12"/>
          </p:nvPr>
        </p:nvSpPr>
        <p:spPr/>
        <p:txBody>
          <a:bodyPr/>
          <a:lstStyle/>
          <a:p>
            <a:fld id="{071BCD0F-07ED-45A2-82CF-C62A946395BB}" type="slidenum">
              <a:rPr lang="en-CA" smtClean="0">
                <a:solidFill>
                  <a:prstClr val="black">
                    <a:tint val="75000"/>
                  </a:prstClr>
                </a:solidFill>
                <a:latin typeface="Calibri"/>
              </a:rPr>
              <a:pPr/>
              <a:t>6</a:t>
            </a:fld>
            <a:endParaRPr lang="en-CA">
              <a:solidFill>
                <a:prstClr val="black">
                  <a:tint val="75000"/>
                </a:prstClr>
              </a:solidFill>
              <a:latin typeface="Calibri"/>
            </a:endParaRPr>
          </a:p>
        </p:txBody>
      </p:sp>
      <p:cxnSp>
        <p:nvCxnSpPr>
          <p:cNvPr id="6" name="Straight Connector 5"/>
          <p:cNvCxnSpPr/>
          <p:nvPr/>
        </p:nvCxnSpPr>
        <p:spPr>
          <a:xfrm>
            <a:off x="533400" y="1295400"/>
            <a:ext cx="815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8751" y="1600495"/>
            <a:ext cx="7848600" cy="5201424"/>
          </a:xfrm>
          <a:prstGeom prst="rect">
            <a:avLst/>
          </a:prstGeom>
          <a:noFill/>
        </p:spPr>
        <p:txBody>
          <a:bodyPr wrap="square" rtlCol="0">
            <a:spAutoFit/>
          </a:bodyPr>
          <a:lstStyle/>
          <a:p>
            <a:pPr marL="285750" indent="-285750" defTabSz="914400">
              <a:buFont typeface="Arial" panose="020B0604020202020204" pitchFamily="34" charset="0"/>
              <a:buChar char="•"/>
            </a:pPr>
            <a:r>
              <a:rPr lang="en-CA" sz="2800" dirty="0">
                <a:solidFill>
                  <a:prstClr val="black"/>
                </a:solidFill>
                <a:latin typeface="Calibri"/>
              </a:rPr>
              <a:t>Government is a “seed” funder</a:t>
            </a:r>
          </a:p>
          <a:p>
            <a:pPr marL="285750" indent="-285750" defTabSz="914400">
              <a:buFont typeface="Arial" panose="020B0604020202020204" pitchFamily="34" charset="0"/>
              <a:buChar char="•"/>
            </a:pPr>
            <a:endParaRPr lang="en-CA" sz="1600" dirty="0">
              <a:solidFill>
                <a:prstClr val="black"/>
              </a:solidFill>
              <a:latin typeface="Calibri"/>
            </a:endParaRPr>
          </a:p>
          <a:p>
            <a:pPr marL="285750" indent="-285750" defTabSz="914400">
              <a:buFont typeface="Arial" panose="020B0604020202020204" pitchFamily="34" charset="0"/>
              <a:buChar char="•"/>
            </a:pPr>
            <a:r>
              <a:rPr lang="en-CA" sz="2800" dirty="0">
                <a:solidFill>
                  <a:prstClr val="black"/>
                </a:solidFill>
                <a:latin typeface="Calibri"/>
              </a:rPr>
              <a:t>14 Lead Agencies are funded to operate the program within specific geographic areas</a:t>
            </a:r>
          </a:p>
          <a:p>
            <a:pPr marL="285750" indent="-285750" defTabSz="914400">
              <a:buFont typeface="Arial" panose="020B0604020202020204" pitchFamily="34" charset="0"/>
              <a:buChar char="•"/>
            </a:pPr>
            <a:endParaRPr lang="en-CA" sz="1600" dirty="0">
              <a:solidFill>
                <a:prstClr val="black"/>
              </a:solidFill>
              <a:latin typeface="Calibri"/>
            </a:endParaRPr>
          </a:p>
          <a:p>
            <a:pPr marL="285750" indent="-285750" defTabSz="914400">
              <a:buFont typeface="Arial" panose="020B0604020202020204" pitchFamily="34" charset="0"/>
              <a:buChar char="•"/>
            </a:pPr>
            <a:r>
              <a:rPr lang="en-CA" sz="2800" dirty="0">
                <a:solidFill>
                  <a:prstClr val="black"/>
                </a:solidFill>
                <a:latin typeface="Calibri"/>
              </a:rPr>
              <a:t>Large fundraising component from the local community and /or school</a:t>
            </a:r>
          </a:p>
          <a:p>
            <a:pPr defTabSz="914400"/>
            <a:endParaRPr lang="en-CA" sz="1600" dirty="0">
              <a:solidFill>
                <a:prstClr val="black"/>
              </a:solidFill>
              <a:latin typeface="Calibri"/>
            </a:endParaRPr>
          </a:p>
          <a:p>
            <a:pPr marL="285750" indent="-285750" defTabSz="914400">
              <a:buFont typeface="Arial" panose="020B0604020202020204" pitchFamily="34" charset="0"/>
              <a:buChar char="•"/>
            </a:pPr>
            <a:r>
              <a:rPr lang="en-CA" sz="2800" dirty="0">
                <a:solidFill>
                  <a:prstClr val="black"/>
                </a:solidFill>
                <a:latin typeface="Calibri"/>
              </a:rPr>
              <a:t>Involvement of national and local charities</a:t>
            </a:r>
          </a:p>
          <a:p>
            <a:pPr marL="285750" indent="-285750" defTabSz="914400">
              <a:buFont typeface="Arial" panose="020B0604020202020204" pitchFamily="34" charset="0"/>
              <a:buChar char="•"/>
            </a:pPr>
            <a:endParaRPr lang="en-CA" sz="1600" dirty="0">
              <a:solidFill>
                <a:prstClr val="black"/>
              </a:solidFill>
              <a:latin typeface="Calibri"/>
            </a:endParaRPr>
          </a:p>
          <a:p>
            <a:pPr marL="285750" indent="-285750" defTabSz="914400">
              <a:buFont typeface="Arial" panose="020B0604020202020204" pitchFamily="34" charset="0"/>
              <a:buChar char="•"/>
            </a:pPr>
            <a:r>
              <a:rPr lang="en-CA" sz="2800" dirty="0">
                <a:solidFill>
                  <a:prstClr val="black"/>
                </a:solidFill>
                <a:latin typeface="Calibri"/>
              </a:rPr>
              <a:t>Volunteer driven</a:t>
            </a:r>
            <a:endParaRPr lang="en-CA" sz="1600" dirty="0">
              <a:solidFill>
                <a:prstClr val="black"/>
              </a:solidFill>
              <a:latin typeface="Calibri"/>
            </a:endParaRPr>
          </a:p>
          <a:p>
            <a:pPr marL="285750" indent="-285750" defTabSz="914400">
              <a:buFont typeface="Arial" panose="020B0604020202020204" pitchFamily="34" charset="0"/>
              <a:buChar char="•"/>
            </a:pPr>
            <a:endParaRPr lang="en-CA" sz="1600" dirty="0">
              <a:solidFill>
                <a:prstClr val="black"/>
              </a:solidFill>
              <a:latin typeface="Calibri"/>
            </a:endParaRPr>
          </a:p>
          <a:p>
            <a:pPr marL="285750" indent="-285750" defTabSz="914400">
              <a:buFont typeface="Arial" panose="020B0604020202020204" pitchFamily="34" charset="0"/>
              <a:buChar char="•"/>
            </a:pPr>
            <a:r>
              <a:rPr lang="en-CA" sz="2800" dirty="0">
                <a:solidFill>
                  <a:prstClr val="black"/>
                </a:solidFill>
                <a:latin typeface="Calibri"/>
              </a:rPr>
              <a:t>Supports the </a:t>
            </a:r>
            <a:r>
              <a:rPr lang="en-CA" sz="2800" dirty="0">
                <a:solidFill>
                  <a:prstClr val="black"/>
                </a:solidFill>
                <a:latin typeface="Calibri"/>
              </a:rPr>
              <a:t>healthy development of children and youth and their readiness to </a:t>
            </a:r>
            <a:r>
              <a:rPr lang="en-CA" sz="2800" dirty="0">
                <a:solidFill>
                  <a:prstClr val="black"/>
                </a:solidFill>
                <a:latin typeface="Calibri"/>
              </a:rPr>
              <a:t>learn</a:t>
            </a:r>
            <a:endParaRPr lang="en-CA" dirty="0">
              <a:solidFill>
                <a:prstClr val="black"/>
              </a:solidFill>
              <a:latin typeface="Calibri"/>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085" r="-47085"/>
          <a:stretch/>
        </p:blipFill>
        <p:spPr bwMode="auto">
          <a:xfrm>
            <a:off x="4800600" y="0"/>
            <a:ext cx="8229600" cy="158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3868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CA" sz="4400" b="1" dirty="0" smtClean="0">
                <a:latin typeface="+mj-lt"/>
              </a:rPr>
              <a:t>Investments</a:t>
            </a:r>
            <a:r>
              <a:rPr lang="en-CA" sz="2800" dirty="0" smtClean="0"/>
              <a:t/>
            </a:r>
            <a:br>
              <a:rPr lang="en-CA" sz="2800" dirty="0" smtClean="0"/>
            </a:br>
            <a:endParaRPr lang="en-CA"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7085" r="-47085"/>
          <a:stretch/>
        </p:blipFill>
        <p:spPr bwMode="auto">
          <a:xfrm>
            <a:off x="4724400" y="2309"/>
            <a:ext cx="8229600" cy="158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071BCD0F-07ED-45A2-82CF-C62A946395BB}" type="slidenum">
              <a:rPr lang="en-CA" smtClean="0">
                <a:solidFill>
                  <a:prstClr val="black">
                    <a:tint val="75000"/>
                  </a:prstClr>
                </a:solidFill>
                <a:latin typeface="Calibri"/>
              </a:rPr>
              <a:pPr/>
              <a:t>7</a:t>
            </a:fld>
            <a:endParaRPr lang="en-CA">
              <a:solidFill>
                <a:prstClr val="black">
                  <a:tint val="75000"/>
                </a:prstClr>
              </a:solidFill>
              <a:latin typeface="Calibri"/>
            </a:endParaRPr>
          </a:p>
        </p:txBody>
      </p:sp>
      <p:cxnSp>
        <p:nvCxnSpPr>
          <p:cNvPr id="6" name="Straight Connector 5"/>
          <p:cNvCxnSpPr/>
          <p:nvPr/>
        </p:nvCxnSpPr>
        <p:spPr>
          <a:xfrm>
            <a:off x="533400" y="1295400"/>
            <a:ext cx="419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3103" y="1600200"/>
            <a:ext cx="7924800" cy="4862870"/>
          </a:xfrm>
          <a:prstGeom prst="rect">
            <a:avLst/>
          </a:prstGeom>
          <a:noFill/>
        </p:spPr>
        <p:txBody>
          <a:bodyPr wrap="square" rtlCol="0">
            <a:spAutoFit/>
          </a:bodyPr>
          <a:lstStyle/>
          <a:p>
            <a:pPr marL="285750" indent="-285750" defTabSz="914400">
              <a:buFont typeface="Arial" panose="020B0604020202020204" pitchFamily="34" charset="0"/>
              <a:buChar char="•"/>
            </a:pPr>
            <a:r>
              <a:rPr lang="en-CA" sz="2800" dirty="0">
                <a:solidFill>
                  <a:prstClr val="black"/>
                </a:solidFill>
                <a:latin typeface="Calibri"/>
              </a:rPr>
              <a:t>2008-2014 Poverty Reduction Strategy  - $9.4M</a:t>
            </a:r>
          </a:p>
          <a:p>
            <a:pPr marL="742950" lvl="1" indent="-285750" defTabSz="914400">
              <a:buFont typeface="Arial" panose="020B0604020202020204" pitchFamily="34" charset="0"/>
              <a:buChar char="•"/>
            </a:pPr>
            <a:r>
              <a:rPr lang="en-CA" sz="2000" dirty="0">
                <a:solidFill>
                  <a:prstClr val="black"/>
                </a:solidFill>
                <a:latin typeface="Calibri"/>
              </a:rPr>
              <a:t>700 new programs in higher needs schools</a:t>
            </a:r>
          </a:p>
          <a:p>
            <a:pPr marL="742950" lvl="1" indent="-285750" defTabSz="914400">
              <a:buFont typeface="Arial" panose="020B0604020202020204" pitchFamily="34" charset="0"/>
              <a:buChar char="•"/>
            </a:pPr>
            <a:r>
              <a:rPr lang="en-CA" sz="2000" dirty="0">
                <a:solidFill>
                  <a:prstClr val="black"/>
                </a:solidFill>
                <a:latin typeface="Calibri"/>
              </a:rPr>
              <a:t>Enhancement to existing programs</a:t>
            </a:r>
          </a:p>
          <a:p>
            <a:pPr marL="742950" lvl="1" indent="-285750" defTabSz="914400">
              <a:buFont typeface="Arial" panose="020B0604020202020204" pitchFamily="34" charset="0"/>
              <a:buChar char="•"/>
            </a:pPr>
            <a:endParaRPr lang="en-CA" sz="1600" dirty="0">
              <a:solidFill>
                <a:prstClr val="black"/>
              </a:solidFill>
              <a:latin typeface="Calibri"/>
            </a:endParaRPr>
          </a:p>
          <a:p>
            <a:pPr marL="285750" indent="-285750" defTabSz="914400">
              <a:buFont typeface="Arial" panose="020B0604020202020204" pitchFamily="34" charset="0"/>
              <a:buChar char="•"/>
            </a:pPr>
            <a:r>
              <a:rPr lang="en-CA" sz="2800" dirty="0">
                <a:solidFill>
                  <a:prstClr val="black"/>
                </a:solidFill>
                <a:latin typeface="Calibri"/>
              </a:rPr>
              <a:t>2013 Healthy Kids Strategy - $3M</a:t>
            </a:r>
          </a:p>
          <a:p>
            <a:pPr marL="742950" lvl="1" indent="-285750" defTabSz="914400">
              <a:buFont typeface="Arial" panose="020B0604020202020204" pitchFamily="34" charset="0"/>
              <a:buChar char="•"/>
            </a:pPr>
            <a:r>
              <a:rPr lang="en-CA" sz="2000" dirty="0">
                <a:solidFill>
                  <a:prstClr val="black"/>
                </a:solidFill>
                <a:latin typeface="Calibri"/>
              </a:rPr>
              <a:t>200 new programs in higher-needs schools</a:t>
            </a:r>
          </a:p>
          <a:p>
            <a:pPr marL="742950" lvl="1" indent="-285750" defTabSz="914400">
              <a:buFont typeface="Arial" panose="020B0604020202020204" pitchFamily="34" charset="0"/>
              <a:buChar char="•"/>
            </a:pPr>
            <a:r>
              <a:rPr lang="en-CA" sz="2000" dirty="0">
                <a:solidFill>
                  <a:prstClr val="black"/>
                </a:solidFill>
                <a:latin typeface="Calibri"/>
              </a:rPr>
              <a:t>I</a:t>
            </a:r>
            <a:r>
              <a:rPr lang="en-CA" sz="2000" dirty="0">
                <a:solidFill>
                  <a:prstClr val="black"/>
                </a:solidFill>
                <a:latin typeface="Calibri"/>
              </a:rPr>
              <a:t>ntroduction of Food &amp; Logistics Coordinators</a:t>
            </a:r>
          </a:p>
          <a:p>
            <a:pPr marL="742950" lvl="1" indent="-285750" defTabSz="914400">
              <a:buFont typeface="Arial" panose="020B0604020202020204" pitchFamily="34" charset="0"/>
              <a:buChar char="•"/>
            </a:pPr>
            <a:r>
              <a:rPr lang="en-CA" sz="2000" dirty="0">
                <a:solidFill>
                  <a:prstClr val="black"/>
                </a:solidFill>
                <a:latin typeface="Calibri"/>
              </a:rPr>
              <a:t>E</a:t>
            </a:r>
            <a:r>
              <a:rPr lang="en-CA" sz="2000" dirty="0">
                <a:solidFill>
                  <a:prstClr val="black"/>
                </a:solidFill>
                <a:latin typeface="Calibri"/>
              </a:rPr>
              <a:t>xpansion into some on-reserve educational settings</a:t>
            </a:r>
          </a:p>
          <a:p>
            <a:pPr marL="742950" lvl="1" indent="-285750" defTabSz="914400">
              <a:buFont typeface="Arial" panose="020B0604020202020204" pitchFamily="34" charset="0"/>
              <a:buChar char="•"/>
            </a:pPr>
            <a:endParaRPr lang="en-CA" sz="1600" dirty="0">
              <a:solidFill>
                <a:prstClr val="black"/>
              </a:solidFill>
              <a:latin typeface="Calibri"/>
            </a:endParaRPr>
          </a:p>
          <a:p>
            <a:pPr marL="285750" indent="-285750" defTabSz="914400">
              <a:buFont typeface="Arial" panose="020B0604020202020204" pitchFamily="34" charset="0"/>
              <a:buChar char="•"/>
            </a:pPr>
            <a:r>
              <a:rPr lang="en-CA" sz="2800" dirty="0">
                <a:solidFill>
                  <a:prstClr val="black"/>
                </a:solidFill>
                <a:latin typeface="Calibri"/>
              </a:rPr>
              <a:t>2014-2019 Poverty </a:t>
            </a:r>
            <a:r>
              <a:rPr lang="en-CA" sz="2800" dirty="0">
                <a:solidFill>
                  <a:prstClr val="black"/>
                </a:solidFill>
                <a:latin typeface="Calibri"/>
              </a:rPr>
              <a:t>R</a:t>
            </a:r>
            <a:r>
              <a:rPr lang="en-CA" sz="2800" dirty="0">
                <a:solidFill>
                  <a:prstClr val="black"/>
                </a:solidFill>
                <a:latin typeface="Calibri"/>
              </a:rPr>
              <a:t>eduction Strategy - $10.3M</a:t>
            </a:r>
          </a:p>
          <a:p>
            <a:pPr marL="742950" lvl="1" indent="-285750" defTabSz="914400">
              <a:buFont typeface="Arial" panose="020B0604020202020204" pitchFamily="34" charset="0"/>
              <a:buChar char="•"/>
            </a:pPr>
            <a:r>
              <a:rPr lang="en-CA" sz="2000" dirty="0">
                <a:solidFill>
                  <a:prstClr val="black"/>
                </a:solidFill>
                <a:latin typeface="Calibri"/>
              </a:rPr>
              <a:t>340 new programs in higher needs schools</a:t>
            </a:r>
          </a:p>
          <a:p>
            <a:pPr marL="742950" lvl="1" indent="-285750" defTabSz="914400">
              <a:buFont typeface="Arial" panose="020B0604020202020204" pitchFamily="34" charset="0"/>
              <a:buChar char="•"/>
            </a:pPr>
            <a:r>
              <a:rPr lang="en-CA" sz="2000" dirty="0">
                <a:solidFill>
                  <a:prstClr val="black"/>
                </a:solidFill>
                <a:latin typeface="Calibri"/>
              </a:rPr>
              <a:t>Enhancement to existing programs</a:t>
            </a:r>
          </a:p>
          <a:p>
            <a:pPr marL="742950" lvl="1" indent="-285750" defTabSz="914400">
              <a:buFont typeface="Arial" panose="020B0604020202020204" pitchFamily="34" charset="0"/>
              <a:buChar char="•"/>
            </a:pPr>
            <a:r>
              <a:rPr lang="en-CA" sz="2000" dirty="0">
                <a:solidFill>
                  <a:prstClr val="black"/>
                </a:solidFill>
                <a:latin typeface="Calibri"/>
              </a:rPr>
              <a:t>Further expansion to on-reserve educational settings</a:t>
            </a:r>
          </a:p>
          <a:p>
            <a:pPr marL="742950" lvl="1" indent="-285750" defTabSz="914400">
              <a:buFont typeface="Arial" panose="020B0604020202020204" pitchFamily="34" charset="0"/>
              <a:buChar char="•"/>
            </a:pPr>
            <a:endParaRPr lang="en-CA" sz="1600" dirty="0">
              <a:solidFill>
                <a:prstClr val="black"/>
              </a:solidFill>
              <a:latin typeface="Calibri"/>
            </a:endParaRPr>
          </a:p>
          <a:p>
            <a:pPr marL="285750" indent="-285750" defTabSz="914400">
              <a:buFont typeface="Arial" panose="020B0604020202020204" pitchFamily="34" charset="0"/>
              <a:buChar char="•"/>
            </a:pPr>
            <a:endParaRPr lang="en-CA" dirty="0">
              <a:solidFill>
                <a:prstClr val="black"/>
              </a:solidFill>
              <a:latin typeface="Calibri"/>
            </a:endParaRPr>
          </a:p>
        </p:txBody>
      </p:sp>
      <p:sp>
        <p:nvSpPr>
          <p:cNvPr id="10" name="Oval 9"/>
          <p:cNvSpPr/>
          <p:nvPr/>
        </p:nvSpPr>
        <p:spPr>
          <a:xfrm>
            <a:off x="6922905" y="2438400"/>
            <a:ext cx="1676400" cy="1676400"/>
          </a:xfrm>
          <a:prstGeom prst="ellipse">
            <a:avLst/>
          </a:prstGeom>
          <a:solidFill>
            <a:srgbClr val="92D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latin typeface="Calibri"/>
            </a:endParaRPr>
          </a:p>
        </p:txBody>
      </p:sp>
      <p:sp>
        <p:nvSpPr>
          <p:cNvPr id="11" name="TextBox 10"/>
          <p:cNvSpPr txBox="1"/>
          <p:nvPr/>
        </p:nvSpPr>
        <p:spPr>
          <a:xfrm>
            <a:off x="7070103" y="2676435"/>
            <a:ext cx="1447800" cy="1200329"/>
          </a:xfrm>
          <a:prstGeom prst="rect">
            <a:avLst/>
          </a:prstGeom>
          <a:noFill/>
        </p:spPr>
        <p:txBody>
          <a:bodyPr wrap="square" rtlCol="0">
            <a:spAutoFit/>
          </a:bodyPr>
          <a:lstStyle/>
          <a:p>
            <a:pPr algn="ctr" defTabSz="914400"/>
            <a:r>
              <a:rPr lang="en-CA" b="1" dirty="0">
                <a:solidFill>
                  <a:prstClr val="black"/>
                </a:solidFill>
                <a:latin typeface="Calibri"/>
              </a:rPr>
              <a:t>2015-16 provincial funding  $31.2M</a:t>
            </a:r>
            <a:endParaRPr lang="en-CA" b="1" dirty="0">
              <a:solidFill>
                <a:prstClr val="black"/>
              </a:solidFill>
              <a:latin typeface="Calibri"/>
            </a:endParaRPr>
          </a:p>
        </p:txBody>
      </p:sp>
    </p:spTree>
    <p:extLst>
      <p:ext uri="{BB962C8B-B14F-4D97-AF65-F5344CB8AC3E}">
        <p14:creationId xmlns:p14="http://schemas.microsoft.com/office/powerpoint/2010/main" val="2382418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 calcmode="lin" valueType="num">
                                      <p:cBhvr>
                                        <p:cTn id="14" dur="750" fill="hold"/>
                                        <p:tgtEl>
                                          <p:spTgt spid="10"/>
                                        </p:tgtEl>
                                        <p:attrNameLst>
                                          <p:attrName>style.rotation</p:attrName>
                                        </p:attrNameLst>
                                      </p:cBhvr>
                                      <p:tavLst>
                                        <p:tav tm="0">
                                          <p:val>
                                            <p:fltVal val="90"/>
                                          </p:val>
                                        </p:tav>
                                        <p:tav tm="100000">
                                          <p:val>
                                            <p:fltVal val="0"/>
                                          </p:val>
                                        </p:tav>
                                      </p:tavLst>
                                    </p:anim>
                                    <p:animEffect transition="in" filter="fade">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b="1" dirty="0" smtClean="0"/>
              <a:t>Next Steps</a:t>
            </a:r>
            <a:endParaRPr lang="en-CA" b="1"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7085" r="-47085"/>
          <a:stretch/>
        </p:blipFill>
        <p:spPr bwMode="auto">
          <a:xfrm>
            <a:off x="4724400" y="13855"/>
            <a:ext cx="8229600" cy="158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071BCD0F-07ED-45A2-82CF-C62A946395BB}" type="slidenum">
              <a:rPr lang="en-CA" smtClean="0">
                <a:solidFill>
                  <a:prstClr val="black">
                    <a:tint val="75000"/>
                  </a:prstClr>
                </a:solidFill>
                <a:latin typeface="Calibri"/>
              </a:rPr>
              <a:pPr/>
              <a:t>8</a:t>
            </a:fld>
            <a:endParaRPr lang="en-CA">
              <a:solidFill>
                <a:prstClr val="black">
                  <a:tint val="75000"/>
                </a:prstClr>
              </a:solidFill>
              <a:latin typeface="Calibri"/>
            </a:endParaRPr>
          </a:p>
        </p:txBody>
      </p:sp>
      <p:cxnSp>
        <p:nvCxnSpPr>
          <p:cNvPr id="6" name="Straight Connector 5"/>
          <p:cNvCxnSpPr/>
          <p:nvPr/>
        </p:nvCxnSpPr>
        <p:spPr>
          <a:xfrm>
            <a:off x="533400" y="1295400"/>
            <a:ext cx="4038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676400"/>
            <a:ext cx="7772400" cy="3847207"/>
          </a:xfrm>
          <a:prstGeom prst="rect">
            <a:avLst/>
          </a:prstGeom>
          <a:noFill/>
        </p:spPr>
        <p:txBody>
          <a:bodyPr wrap="square" rtlCol="0">
            <a:spAutoFit/>
          </a:bodyPr>
          <a:lstStyle/>
          <a:p>
            <a:pPr marL="285750" indent="-285750" defTabSz="914400">
              <a:buFont typeface="Arial" panose="020B0604020202020204" pitchFamily="34" charset="0"/>
              <a:buChar char="•"/>
            </a:pPr>
            <a:r>
              <a:rPr lang="en-CA" sz="2800" dirty="0">
                <a:solidFill>
                  <a:prstClr val="black"/>
                </a:solidFill>
                <a:latin typeface="Calibri"/>
              </a:rPr>
              <a:t>Complete implementation of new programs</a:t>
            </a:r>
          </a:p>
          <a:p>
            <a:pPr marL="285750" indent="-285750" defTabSz="914400">
              <a:buFont typeface="Arial" panose="020B0604020202020204" pitchFamily="34" charset="0"/>
              <a:buChar char="•"/>
            </a:pPr>
            <a:endParaRPr lang="en-CA" sz="1600" dirty="0">
              <a:solidFill>
                <a:prstClr val="black"/>
              </a:solidFill>
              <a:latin typeface="Calibri"/>
            </a:endParaRPr>
          </a:p>
          <a:p>
            <a:pPr marL="285750" indent="-285750" defTabSz="914400">
              <a:buFont typeface="Arial" panose="020B0604020202020204" pitchFamily="34" charset="0"/>
              <a:buChar char="•"/>
            </a:pPr>
            <a:r>
              <a:rPr lang="en-CA" sz="2800" dirty="0">
                <a:solidFill>
                  <a:prstClr val="black"/>
                </a:solidFill>
                <a:latin typeface="Calibri"/>
              </a:rPr>
              <a:t>Working with First Nations partners to develop and implement programs</a:t>
            </a:r>
          </a:p>
          <a:p>
            <a:pPr marL="285750" indent="-285750" defTabSz="914400">
              <a:buFont typeface="Arial" panose="020B0604020202020204" pitchFamily="34" charset="0"/>
              <a:buChar char="•"/>
            </a:pPr>
            <a:endParaRPr lang="en-CA" sz="1600" dirty="0">
              <a:solidFill>
                <a:prstClr val="black"/>
              </a:solidFill>
              <a:latin typeface="Calibri"/>
            </a:endParaRPr>
          </a:p>
          <a:p>
            <a:pPr marL="285750" indent="-285750" defTabSz="914400">
              <a:buFont typeface="Arial" panose="020B0604020202020204" pitchFamily="34" charset="0"/>
              <a:buChar char="•"/>
            </a:pPr>
            <a:r>
              <a:rPr lang="en-CA" sz="2800" dirty="0">
                <a:solidFill>
                  <a:prstClr val="black"/>
                </a:solidFill>
                <a:latin typeface="Calibri"/>
              </a:rPr>
              <a:t>Program review and development of program outcome framework</a:t>
            </a:r>
          </a:p>
          <a:p>
            <a:pPr marL="285750" indent="-285750" defTabSz="914400">
              <a:buFont typeface="Arial" panose="020B0604020202020204" pitchFamily="34" charset="0"/>
              <a:buChar char="•"/>
            </a:pPr>
            <a:endParaRPr lang="en-CA" sz="1600" dirty="0">
              <a:solidFill>
                <a:prstClr val="black"/>
              </a:solidFill>
              <a:latin typeface="Calibri"/>
            </a:endParaRPr>
          </a:p>
          <a:p>
            <a:pPr marL="285750" indent="-285750" defTabSz="914400">
              <a:buFont typeface="Arial" panose="020B0604020202020204" pitchFamily="34" charset="0"/>
              <a:buChar char="•"/>
            </a:pPr>
            <a:r>
              <a:rPr lang="en-CA" sz="2800" dirty="0">
                <a:solidFill>
                  <a:prstClr val="black"/>
                </a:solidFill>
                <a:latin typeface="Calibri"/>
              </a:rPr>
              <a:t>Update program nutrition guidelines and develop nutrition guidelines for First Nations</a:t>
            </a:r>
            <a:endParaRPr lang="en-CA" sz="2800" dirty="0">
              <a:solidFill>
                <a:prstClr val="black"/>
              </a:solidFill>
              <a:latin typeface="Calibri"/>
            </a:endParaRPr>
          </a:p>
        </p:txBody>
      </p:sp>
    </p:spTree>
    <p:extLst>
      <p:ext uri="{BB962C8B-B14F-4D97-AF65-F5344CB8AC3E}">
        <p14:creationId xmlns:p14="http://schemas.microsoft.com/office/powerpoint/2010/main" val="18395412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229600" cy="1143000"/>
          </a:xfrm>
        </p:spPr>
        <p:txBody>
          <a:bodyPr>
            <a:normAutofit fontScale="90000"/>
          </a:bodyPr>
          <a:lstStyle/>
          <a:p>
            <a:r>
              <a:rPr lang="en-CA" sz="6000" dirty="0" smtClean="0"/>
              <a:t/>
            </a:r>
            <a:br>
              <a:rPr lang="en-CA" sz="6000" dirty="0" smtClean="0"/>
            </a:br>
            <a:r>
              <a:rPr lang="en-CA" sz="6000" dirty="0" smtClean="0"/>
              <a:t/>
            </a:r>
            <a:br>
              <a:rPr lang="en-CA" sz="6000" dirty="0" smtClean="0"/>
            </a:br>
            <a:r>
              <a:rPr lang="en-CA" sz="6000" dirty="0"/>
              <a:t/>
            </a:r>
            <a:br>
              <a:rPr lang="en-CA" sz="6000" dirty="0"/>
            </a:br>
            <a:r>
              <a:rPr lang="en-CA" sz="6000" dirty="0" smtClean="0"/>
              <a:t/>
            </a:r>
            <a:br>
              <a:rPr lang="en-CA" sz="6000" dirty="0" smtClean="0"/>
            </a:br>
            <a:r>
              <a:rPr lang="en-CA" sz="6000" b="1" dirty="0" smtClean="0"/>
              <a:t>THANK YOU!</a:t>
            </a:r>
            <a:r>
              <a:rPr lang="en-CA" sz="4000" b="1" dirty="0" smtClean="0"/>
              <a:t/>
            </a:r>
            <a:br>
              <a:rPr lang="en-CA" sz="4000" b="1" dirty="0" smtClean="0"/>
            </a:br>
            <a:r>
              <a:rPr lang="en-CA" sz="4000" dirty="0" smtClean="0"/>
              <a:t/>
            </a:r>
            <a:br>
              <a:rPr lang="en-CA" sz="4000" dirty="0" smtClean="0"/>
            </a:br>
            <a:r>
              <a:rPr lang="en-CA" sz="2000" dirty="0" smtClean="0"/>
              <a:t>Tracy McMurray</a:t>
            </a:r>
            <a:br>
              <a:rPr lang="en-CA" sz="2000" dirty="0" smtClean="0"/>
            </a:br>
            <a:r>
              <a:rPr lang="en-CA" sz="2000" dirty="0" smtClean="0"/>
              <a:t>Manager, Child and Youth Development Branch</a:t>
            </a:r>
            <a:br>
              <a:rPr lang="en-CA" sz="2000" dirty="0" smtClean="0"/>
            </a:br>
            <a:r>
              <a:rPr lang="en-CA" sz="2000" dirty="0" smtClean="0"/>
              <a:t>Ministry of Children and Youth Services</a:t>
            </a:r>
            <a:br>
              <a:rPr lang="en-CA" sz="2000" dirty="0" smtClean="0"/>
            </a:br>
            <a:r>
              <a:rPr lang="en-CA" sz="2000" dirty="0" smtClean="0"/>
              <a:t>416-326-0339</a:t>
            </a:r>
            <a:br>
              <a:rPr lang="en-CA" sz="2000" dirty="0" smtClean="0"/>
            </a:br>
            <a:r>
              <a:rPr lang="en-CA" sz="2000" dirty="0" smtClean="0">
                <a:hlinkClick r:id="rId2"/>
              </a:rPr>
              <a:t>tracy.mcmurray@ontario.ca</a:t>
            </a:r>
            <a:r>
              <a:rPr lang="en-CA" sz="2000" dirty="0" smtClean="0"/>
              <a:t/>
            </a:r>
            <a:br>
              <a:rPr lang="en-CA" sz="2000" dirty="0" smtClean="0"/>
            </a:br>
            <a:r>
              <a:rPr lang="en-CA" sz="2000" dirty="0" smtClean="0">
                <a:hlinkClick r:id="rId3"/>
              </a:rPr>
              <a:t>www.ontario.ca</a:t>
            </a:r>
            <a:r>
              <a:rPr lang="en-CA" sz="2000" dirty="0" smtClean="0"/>
              <a:t/>
            </a:r>
            <a:br>
              <a:rPr lang="en-CA" sz="2000" dirty="0" smtClean="0"/>
            </a:br>
            <a:r>
              <a:rPr lang="en-CA" sz="2200" dirty="0" smtClean="0"/>
              <a:t/>
            </a:r>
            <a:br>
              <a:rPr lang="en-CA" sz="2200" dirty="0" smtClean="0"/>
            </a:br>
            <a:endParaRPr lang="en-CA" sz="2200" dirty="0"/>
          </a:p>
        </p:txBody>
      </p:sp>
      <p:sp>
        <p:nvSpPr>
          <p:cNvPr id="4" name="Slide Number Placeholder 3"/>
          <p:cNvSpPr>
            <a:spLocks noGrp="1"/>
          </p:cNvSpPr>
          <p:nvPr>
            <p:ph type="sldNum" sz="quarter" idx="12"/>
          </p:nvPr>
        </p:nvSpPr>
        <p:spPr/>
        <p:txBody>
          <a:bodyPr/>
          <a:lstStyle/>
          <a:p>
            <a:fld id="{071BCD0F-07ED-45A2-82CF-C62A946395BB}" type="slidenum">
              <a:rPr lang="en-CA" smtClean="0">
                <a:solidFill>
                  <a:prstClr val="black">
                    <a:tint val="75000"/>
                  </a:prstClr>
                </a:solidFill>
                <a:latin typeface="Calibri"/>
              </a:rPr>
              <a:pPr/>
              <a:t>9</a:t>
            </a:fld>
            <a:endParaRPr lang="en-CA">
              <a:solidFill>
                <a:prstClr val="black">
                  <a:tint val="75000"/>
                </a:prstClr>
              </a:solidFill>
              <a:latin typeface="Calibri"/>
            </a:endParaRPr>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62200" y="0"/>
            <a:ext cx="8229600" cy="1584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504719"/>
      </p:ext>
    </p:extLst>
  </p:cSld>
  <p:clrMapOvr>
    <a:masterClrMapping/>
  </p:clrMapOvr>
  <p:timing>
    <p:tnLst>
      <p:par>
        <p:cTn xmlns:p14="http://schemas.microsoft.com/office/powerpoint/2010/mai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s>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1508</TotalTime>
  <Words>6584</Words>
  <Application>Microsoft Macintosh PowerPoint</Application>
  <PresentationFormat>Présentation à l'écran (4:3)</PresentationFormat>
  <Paragraphs>502</Paragraphs>
  <Slides>48</Slides>
  <Notes>18</Notes>
  <HiddenSlides>0</HiddenSlides>
  <MMClips>0</MMClips>
  <ScaleCrop>false</ScaleCrop>
  <HeadingPairs>
    <vt:vector size="4" baseType="variant">
      <vt:variant>
        <vt:lpstr>Thème</vt:lpstr>
      </vt:variant>
      <vt:variant>
        <vt:i4>5</vt:i4>
      </vt:variant>
      <vt:variant>
        <vt:lpstr>Titres des diapositives</vt:lpstr>
      </vt:variant>
      <vt:variant>
        <vt:i4>48</vt:i4>
      </vt:variant>
    </vt:vector>
  </HeadingPairs>
  <TitlesOfParts>
    <vt:vector size="53" baseType="lpstr">
      <vt:lpstr>Thème Office</vt:lpstr>
      <vt:lpstr>Office Theme</vt:lpstr>
      <vt:lpstr>2_Office Theme</vt:lpstr>
      <vt:lpstr>1_Office Theme</vt:lpstr>
      <vt:lpstr>Genesis</vt:lpstr>
      <vt:lpstr>  DIG INTO CANADA’S BIGGEST SCHOOL PROGRAM – ONTARIO ------------------------- DANS LES COULISSES DU PLUS GRAND PROGRAMME ALIMENTAIRE SCOLAIRE AU CANADA: L’ONTARIO</vt:lpstr>
      <vt:lpstr>WEBINAR ETIQUETTE – CONSIGNES À SUIVRE</vt:lpstr>
      <vt:lpstr>Présentation PowerPoint</vt:lpstr>
      <vt:lpstr>ONTARIO’S STUDENT NUTRITION PROGRAM</vt:lpstr>
      <vt:lpstr>History</vt:lpstr>
      <vt:lpstr>Program Model</vt:lpstr>
      <vt:lpstr>Investments </vt:lpstr>
      <vt:lpstr>Next Steps</vt:lpstr>
      <vt:lpstr>    THANK YOU!  Tracy McMurray Manager, Child and Youth Development Branch Ministry of Children and Youth Services 416-326-0339 tracy.mcmurray@ontario.ca www.ontario.ca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MICHELLE VINE</vt:lpstr>
      <vt:lpstr>Evaluating the School Nutrition Policy Environment in Ontario Canada </vt:lpstr>
      <vt:lpstr>Environment &amp; Obesity</vt:lpstr>
      <vt:lpstr>School Nutrition Environment</vt:lpstr>
      <vt:lpstr>Population Health Framework</vt:lpstr>
      <vt:lpstr>ANGELO Framework</vt:lpstr>
      <vt:lpstr>Research Objectives</vt:lpstr>
      <vt:lpstr>Research Methods</vt:lpstr>
      <vt:lpstr>Findings: Key Stakeholders</vt:lpstr>
      <vt:lpstr>Findings: Secondary Students</vt:lpstr>
      <vt:lpstr>Discussion</vt:lpstr>
      <vt:lpstr>Implications for Research</vt:lpstr>
      <vt:lpstr>Implications for Policy</vt:lpstr>
      <vt:lpstr>Public Health Implications</vt:lpstr>
      <vt:lpstr>Acknowledgements </vt:lpstr>
      <vt:lpstr>References</vt:lpstr>
      <vt:lpstr>Présentation PowerPoint</vt:lpstr>
      <vt:lpstr>Thank you for joining us! Merci pour votre participation! </vt:lpstr>
    </vt:vector>
  </TitlesOfParts>
  <Company>Réseau Alimentaire Durable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 JOURNEY INTO FRUITS AND VEGETABLES PROGRAMS IN MB AND B.-C. ------------------------- VOYAGE DANS LE MONDE DES PROGRAMMES SCOLAIRES DE FRUITS ET LÉGUMES AU MB ET EN C.-B. </dc:title>
  <dc:creator>raissa epale makale</dc:creator>
  <cp:lastModifiedBy>raissa epale makale</cp:lastModifiedBy>
  <cp:revision>10</cp:revision>
  <dcterms:created xsi:type="dcterms:W3CDTF">2015-05-19T19:35:32Z</dcterms:created>
  <dcterms:modified xsi:type="dcterms:W3CDTF">2015-05-20T20:44:20Z</dcterms:modified>
</cp:coreProperties>
</file>